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16"/>
  </p:notesMasterIdLst>
  <p:sldIdLst>
    <p:sldId id="360" r:id="rId2"/>
    <p:sldId id="323" r:id="rId3"/>
    <p:sldId id="324" r:id="rId4"/>
    <p:sldId id="342" r:id="rId5"/>
    <p:sldId id="343" r:id="rId6"/>
    <p:sldId id="344" r:id="rId7"/>
    <p:sldId id="347" r:id="rId8"/>
    <p:sldId id="348" r:id="rId9"/>
    <p:sldId id="349" r:id="rId10"/>
    <p:sldId id="345" r:id="rId11"/>
    <p:sldId id="350" r:id="rId12"/>
    <p:sldId id="346" r:id="rId13"/>
    <p:sldId id="351" r:id="rId14"/>
    <p:sldId id="361" r:id="rId15"/>
  </p:sldIdLst>
  <p:sldSz cx="12192000" cy="6858000"/>
  <p:notesSz cx="6858000" cy="9144000"/>
  <p:embeddedFontLst>
    <p:embeddedFont>
      <p:font typeface="Calibri" pitchFamily="34" charset="0"/>
      <p:regular r:id="rId17"/>
      <p:bold r:id="rId18"/>
      <p:italic r:id="rId19"/>
      <p:boldItalic r:id="rId20"/>
    </p:embeddedFont>
    <p:embeddedFont>
      <p:font typeface="OpenDyslexicAlta" charset="0"/>
      <p:regular r:id="rId21"/>
      <p:bold r:id="rId22"/>
      <p:italic r:id="rId23"/>
      <p:boldItalic r:id="rId24"/>
    </p:embeddedFont>
    <p:embeddedFont>
      <p:font typeface="OpenDyslexic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F95DF"/>
    <a:srgbClr val="D1A6E2"/>
    <a:srgbClr val="CC9900"/>
    <a:srgbClr val="800000"/>
    <a:srgbClr val="663300"/>
    <a:srgbClr val="FF5050"/>
    <a:srgbClr val="FF7C80"/>
    <a:srgbClr val="9900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2C8C85-51F0-491E-9774-3900AFEF0FD7}" styleName="Light Style 2 –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4"/>
  </p:normalViewPr>
  <p:slideViewPr>
    <p:cSldViewPr snapToGrid="0" snapToObjects="1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488DB-9C81-41C8-AD36-26F3938BE67A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76895D-BF6D-4288-B64A-A3B9FBDCB6D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30241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F5FFFCE-C207-2846-8718-D75C344C8C89}"/>
              </a:ext>
            </a:extLst>
          </p:cNvPr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2C481A8-D80A-304F-BD4D-4ACD9B3D8E7E}"/>
              </a:ext>
            </a:extLst>
          </p:cNvPr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=""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1D45BA0-7B16-364F-96FA-7CCD74809633}"/>
              </a:ext>
            </a:extLst>
          </p:cNvPr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=""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543EE4B3-C0E4-AE42-921D-72A75F2D0332}"/>
              </a:ext>
            </a:extLst>
          </p:cNvPr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xmlns="" val="1684339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PA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F5FFFCE-C207-2846-8718-D75C344C8C89}"/>
              </a:ext>
            </a:extLst>
          </p:cNvPr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2C481A8-D80A-304F-BD4D-4ACD9B3D8E7E}"/>
              </a:ext>
            </a:extLst>
          </p:cNvPr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619805"/>
            <a:ext cx="6210300" cy="10795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61636922-2142-5343-81C5-B0A591AF4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solidFill>
            <a:srgbClr val="FFFFFF">
              <a:alpha val="89804"/>
            </a:srgbClr>
          </a:solidFill>
        </p:spPr>
        <p:txBody>
          <a:bodyPr>
            <a:normAutofit/>
          </a:bodyPr>
          <a:lstStyle>
            <a:lvl1pPr algn="ctr">
              <a:defRPr sz="2800"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A60EA2B2-10BF-884E-8762-10B8C76B38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3460750"/>
            <a:ext cx="5243513" cy="8064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latin typeface="Muli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062609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D22C0101-D23A-5C4E-A28F-EEE925C2BAF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887063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=""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=""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=""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=""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45134823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=""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=""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1" name="Content Placeholder 20">
            <a:extLst>
              <a:ext uri="{FF2B5EF4-FFF2-40B4-BE49-F238E27FC236}">
                <a16:creationId xmlns=""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Click to edit Master text styles</a:t>
            </a:r>
          </a:p>
          <a:p>
            <a:pPr marL="0" lvl="1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Second level</a:t>
            </a:r>
          </a:p>
          <a:p>
            <a:pPr marL="0" lvl="2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Third level</a:t>
            </a:r>
          </a:p>
          <a:p>
            <a:pPr marL="0" lvl="3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Fourth level</a:t>
            </a:r>
          </a:p>
          <a:p>
            <a:pPr marL="0" lvl="4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1585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7633CE64-A964-3E46-A3DD-F645847941CD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=""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7512831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9880835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=""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=""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=""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=""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1766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2CA7A3E8-3E3C-9545-B15C-D2AF00F7E362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5133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4403F0EC-BACB-B74E-A7F5-23CAB3DFDA3B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4442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63585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854553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7417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87737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E9010007-88C8-0445-A2E0-E6CF50F7D66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11737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_no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1166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7423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081697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6411809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98245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97856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="" xmlns:a16="http://schemas.microsoft.com/office/drawing/2014/main" id="{CF759675-38B2-4977-A27C-5F3671F58A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Muli"/>
              </a:rPr>
              <a:t>National Curriculum Teaching Point:</a:t>
            </a:r>
          </a:p>
          <a:p>
            <a:pPr>
              <a:spcAft>
                <a:spcPts val="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Muli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How words can combine to make sentences.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Muli"/>
              </a:rPr>
              <a:t>Key vocabulary:  sentence</a:t>
            </a:r>
          </a:p>
        </p:txBody>
      </p:sp>
      <p:sp>
        <p:nvSpPr>
          <p:cNvPr id="3" name="Title 2">
            <a:extLst>
              <a:ext uri="{FF2B5EF4-FFF2-40B4-BE49-F238E27FC236}">
                <a16:creationId xmlns="" xmlns:a16="http://schemas.microsoft.com/office/drawing/2014/main" id="{E359256C-0C26-462B-A90F-FCF857D63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  <a:t>Making meaning in sentences</a:t>
            </a:r>
            <a:r>
              <a:rPr lang="en-GB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5400" dirty="0">
              <a:latin typeface="Muli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78AF47F-8F1B-4754-9653-66436CCE85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Stage 1  Sentence 1.1</a:t>
            </a:r>
          </a:p>
        </p:txBody>
      </p:sp>
    </p:spTree>
    <p:extLst>
      <p:ext uri="{BB962C8B-B14F-4D97-AF65-F5344CB8AC3E}">
        <p14:creationId xmlns:p14="http://schemas.microsoft.com/office/powerpoint/2010/main" xmlns="" val="240359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8BB28B72-E75B-4015-8AAB-9BFAC9606BCA}"/>
              </a:ext>
            </a:extLst>
          </p:cNvPr>
          <p:cNvSpPr/>
          <p:nvPr/>
        </p:nvSpPr>
        <p:spPr>
          <a:xfrm>
            <a:off x="6096000" y="5610008"/>
            <a:ext cx="4680263" cy="74352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29BE5C68-A1BC-4791-862B-0F7DD3E2B00A}"/>
              </a:ext>
            </a:extLst>
          </p:cNvPr>
          <p:cNvSpPr/>
          <p:nvPr/>
        </p:nvSpPr>
        <p:spPr>
          <a:xfrm>
            <a:off x="890774" y="1952995"/>
            <a:ext cx="4136905" cy="1107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E19DF79-9B9F-4476-BD87-B6A2A92F271A}"/>
              </a:ext>
            </a:extLst>
          </p:cNvPr>
          <p:cNvSpPr txBox="1"/>
          <p:nvPr/>
        </p:nvSpPr>
        <p:spPr>
          <a:xfrm>
            <a:off x="8010004" y="340137"/>
            <a:ext cx="4261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OpenDyslexicAlta" panose="00000500000000000000" pitchFamily="50" charset="0"/>
              </a:rPr>
              <a:t>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430FE19-57EF-4D5F-85CA-0574FE4BCED8}"/>
              </a:ext>
            </a:extLst>
          </p:cNvPr>
          <p:cNvSpPr txBox="1"/>
          <p:nvPr/>
        </p:nvSpPr>
        <p:spPr>
          <a:xfrm>
            <a:off x="9094475" y="1508810"/>
            <a:ext cx="4261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OpenDyslexicAlta" panose="00000500000000000000" pitchFamily="50" charset="0"/>
              </a:rPr>
              <a:t>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E837F80-191C-4890-B5ED-B6C6A00FBD20}"/>
              </a:ext>
            </a:extLst>
          </p:cNvPr>
          <p:cNvSpPr txBox="1"/>
          <p:nvPr/>
        </p:nvSpPr>
        <p:spPr>
          <a:xfrm>
            <a:off x="6840602" y="2506993"/>
            <a:ext cx="4261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OpenDyslexicAlta" panose="00000500000000000000" pitchFamily="50" charset="0"/>
              </a:rPr>
              <a:t>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519BE531-A976-4423-A8C2-C8FDB050DB3D}"/>
              </a:ext>
            </a:extLst>
          </p:cNvPr>
          <p:cNvSpPr txBox="1"/>
          <p:nvPr/>
        </p:nvSpPr>
        <p:spPr>
          <a:xfrm>
            <a:off x="890774" y="2074579"/>
            <a:ext cx="41369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OpenDyslexicAlta" panose="00000500000000000000" pitchFamily="50" charset="0"/>
              </a:rPr>
              <a:t>Letters</a:t>
            </a:r>
            <a:r>
              <a:rPr lang="en-GB" dirty="0">
                <a:latin typeface="OpenDyslexicAlta" panose="00000500000000000000" pitchFamily="50" charset="0"/>
              </a:rPr>
              <a:t> can be joined together to make a word – which has a meaning to all of us.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E8F455F-4258-4D54-8F98-1B40880F2753}"/>
              </a:ext>
            </a:extLst>
          </p:cNvPr>
          <p:cNvSpPr txBox="1"/>
          <p:nvPr/>
        </p:nvSpPr>
        <p:spPr>
          <a:xfrm>
            <a:off x="6096000" y="5658603"/>
            <a:ext cx="4680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anose="00000500000000000000" pitchFamily="50" charset="0"/>
              </a:rPr>
              <a:t>They have a clear meaning. Maybe you thought of something like this.</a:t>
            </a:r>
          </a:p>
        </p:txBody>
      </p:sp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EA608A38-97C2-4395-9B14-8FE31A4550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1793" y="3394557"/>
            <a:ext cx="1918810" cy="2043899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0B5A40A1-061B-4A36-80C6-FA61A1EA72AF}"/>
              </a:ext>
            </a:extLst>
          </p:cNvPr>
          <p:cNvGrpSpPr/>
          <p:nvPr/>
        </p:nvGrpSpPr>
        <p:grpSpPr>
          <a:xfrm>
            <a:off x="835176" y="5400161"/>
            <a:ext cx="4155483" cy="1012763"/>
            <a:chOff x="575071" y="2062808"/>
            <a:chExt cx="4155483" cy="1012763"/>
          </a:xfrm>
        </p:grpSpPr>
        <p:sp>
          <p:nvSpPr>
            <p:cNvPr id="3" name="Rectangle: Rounded Corners 2">
              <a:extLst>
                <a:ext uri="{FF2B5EF4-FFF2-40B4-BE49-F238E27FC236}">
                  <a16:creationId xmlns="" xmlns:a16="http://schemas.microsoft.com/office/drawing/2014/main" id="{B7D4AD7B-CCDB-4DB0-87DE-B253CA120B72}"/>
                </a:ext>
              </a:extLst>
            </p:cNvPr>
            <p:cNvSpPr/>
            <p:nvPr/>
          </p:nvSpPr>
          <p:spPr>
            <a:xfrm>
              <a:off x="575071" y="2062808"/>
              <a:ext cx="4136904" cy="1012763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08735233-AB8F-4CA3-8B38-CC65239D3A7F}"/>
                </a:ext>
              </a:extLst>
            </p:cNvPr>
            <p:cNvSpPr txBox="1"/>
            <p:nvPr/>
          </p:nvSpPr>
          <p:spPr>
            <a:xfrm>
              <a:off x="593649" y="2395069"/>
              <a:ext cx="41369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Alta" panose="00000500000000000000" pitchFamily="50" charset="0"/>
                </a:rPr>
                <a:t>Letters are like building blocks.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1467E3C6-2CBB-49CA-9D65-AA803175439C}"/>
              </a:ext>
            </a:extLst>
          </p:cNvPr>
          <p:cNvGrpSpPr/>
          <p:nvPr/>
        </p:nvGrpSpPr>
        <p:grpSpPr>
          <a:xfrm>
            <a:off x="416102" y="192569"/>
            <a:ext cx="2856487" cy="750981"/>
            <a:chOff x="6819710" y="5202407"/>
            <a:chExt cx="4781740" cy="1040298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="" xmlns:a16="http://schemas.microsoft.com/office/drawing/2014/main" id="{3320C413-5B1F-4EA6-8E7F-EDB367BA7DFE}"/>
                </a:ext>
              </a:extLst>
            </p:cNvPr>
            <p:cNvSpPr/>
            <p:nvPr/>
          </p:nvSpPr>
          <p:spPr>
            <a:xfrm>
              <a:off x="6819710" y="5202407"/>
              <a:ext cx="4781740" cy="1040298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D80AC322-38FB-4A37-8FCA-D5B81C1F3589}"/>
                </a:ext>
              </a:extLst>
            </p:cNvPr>
            <p:cNvSpPr txBox="1"/>
            <p:nvPr/>
          </p:nvSpPr>
          <p:spPr>
            <a:xfrm>
              <a:off x="7106945" y="5338011"/>
              <a:ext cx="4156140" cy="810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dirty="0">
                  <a:latin typeface="OpenDyslexicAlta" panose="00000500000000000000" pitchFamily="50" charset="0"/>
                </a:rPr>
                <a:t>Sentences</a:t>
              </a:r>
              <a:endParaRPr lang="en-GB" sz="3200" u="sng" dirty="0">
                <a:latin typeface="OpenDyslexicAlta" panose="00000500000000000000" pitchFamily="50" charset="0"/>
              </a:endParaRP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060C4AB-AFA2-4F9E-8F43-81515A2F636F}"/>
              </a:ext>
            </a:extLst>
          </p:cNvPr>
          <p:cNvSpPr/>
          <p:nvPr/>
        </p:nvSpPr>
        <p:spPr>
          <a:xfrm>
            <a:off x="6840602" y="4113607"/>
            <a:ext cx="2953051" cy="558265"/>
          </a:xfrm>
          <a:prstGeom prst="rect">
            <a:avLst/>
          </a:prstGeom>
          <a:solidFill>
            <a:srgbClr val="BF95D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What word can these letters build? Click.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="" xmlns:a16="http://schemas.microsoft.com/office/drawing/2014/main" id="{2035F31B-DE51-4FE1-8C7C-44E01FBC73D0}"/>
              </a:ext>
            </a:extLst>
          </p:cNvPr>
          <p:cNvGrpSpPr/>
          <p:nvPr/>
        </p:nvGrpSpPr>
        <p:grpSpPr>
          <a:xfrm>
            <a:off x="1818008" y="3177963"/>
            <a:ext cx="2208395" cy="2118204"/>
            <a:chOff x="3980649" y="879705"/>
            <a:chExt cx="4281170" cy="3031310"/>
          </a:xfrm>
        </p:grpSpPr>
        <p:pic>
          <p:nvPicPr>
            <p:cNvPr id="11" name="Picture 10" descr="A close up of a logo&#10;&#10;Description automatically generated">
              <a:extLst>
                <a:ext uri="{FF2B5EF4-FFF2-40B4-BE49-F238E27FC236}">
                  <a16:creationId xmlns="" xmlns:a16="http://schemas.microsoft.com/office/drawing/2014/main" id="{5CCCEEBC-E52A-49B2-803F-D330F0D47E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980649" y="1223925"/>
              <a:ext cx="2528241" cy="2194048"/>
            </a:xfrm>
            <a:prstGeom prst="rect">
              <a:avLst/>
            </a:prstGeom>
          </p:spPr>
        </p:pic>
        <p:pic>
          <p:nvPicPr>
            <p:cNvPr id="20" name="Picture 19" descr="A picture containing table&#10;&#10;Description automatically generated">
              <a:extLst>
                <a:ext uri="{FF2B5EF4-FFF2-40B4-BE49-F238E27FC236}">
                  <a16:creationId xmlns="" xmlns:a16="http://schemas.microsoft.com/office/drawing/2014/main" id="{696057FF-545B-485A-A974-A0FC47E8BBC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733578" y="1716967"/>
              <a:ext cx="2528241" cy="2194048"/>
            </a:xfrm>
            <a:prstGeom prst="rect">
              <a:avLst/>
            </a:prstGeom>
          </p:spPr>
        </p:pic>
        <p:pic>
          <p:nvPicPr>
            <p:cNvPr id="22" name="Picture 21" descr="A picture containing table&#10;&#10;Description automatically generated">
              <a:extLst>
                <a:ext uri="{FF2B5EF4-FFF2-40B4-BE49-F238E27FC236}">
                  <a16:creationId xmlns="" xmlns:a16="http://schemas.microsoft.com/office/drawing/2014/main" id="{00370540-0C6D-4B05-BE7C-05409F18A3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85358" y="879705"/>
              <a:ext cx="2528241" cy="21940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877915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-0.04623 0.2097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8" y="10486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3.7037E-6 L -0.09779 0.0393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196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4.07407E-6 L 0.12891 -0.1062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45" y="-5324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  <p:bldP spid="4" grpId="0"/>
      <p:bldP spid="6" grpId="0"/>
      <p:bldP spid="7" grpId="0"/>
      <p:bldP spid="12" grpId="0"/>
      <p:bldP spid="9" grpId="0" animBg="1"/>
      <p:bldP spid="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F9BE47CD-66F8-49DC-881F-F52182504B0A}"/>
              </a:ext>
            </a:extLst>
          </p:cNvPr>
          <p:cNvGrpSpPr/>
          <p:nvPr/>
        </p:nvGrpSpPr>
        <p:grpSpPr>
          <a:xfrm>
            <a:off x="1457522" y="490784"/>
            <a:ext cx="8196617" cy="643043"/>
            <a:chOff x="1457522" y="615295"/>
            <a:chExt cx="9796634" cy="643043"/>
          </a:xfrm>
        </p:grpSpPr>
        <p:sp>
          <p:nvSpPr>
            <p:cNvPr id="2" name="Rectangle: Rounded Corners 1">
              <a:extLst>
                <a:ext uri="{FF2B5EF4-FFF2-40B4-BE49-F238E27FC236}">
                  <a16:creationId xmlns="" xmlns:a16="http://schemas.microsoft.com/office/drawing/2014/main" id="{4A12E3DE-089A-4BA6-98C4-E83EA99620EE}"/>
                </a:ext>
              </a:extLst>
            </p:cNvPr>
            <p:cNvSpPr/>
            <p:nvPr/>
          </p:nvSpPr>
          <p:spPr>
            <a:xfrm>
              <a:off x="1457522" y="615295"/>
              <a:ext cx="9796634" cy="643043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xtBox 2">
              <a:extLst>
                <a:ext uri="{FF2B5EF4-FFF2-40B4-BE49-F238E27FC236}">
                  <a16:creationId xmlns="" xmlns:a16="http://schemas.microsoft.com/office/drawing/2014/main" id="{EBA8F705-42E2-43DC-994E-FAB27F84AD3D}"/>
                </a:ext>
              </a:extLst>
            </p:cNvPr>
            <p:cNvSpPr txBox="1"/>
            <p:nvPr/>
          </p:nvSpPr>
          <p:spPr>
            <a:xfrm>
              <a:off x="1491726" y="735118"/>
              <a:ext cx="97624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OpenDyslexicAlta" panose="00000500000000000000" pitchFamily="50" charset="0"/>
                </a:rPr>
                <a:t>Words, like letters, are building blocks.</a:t>
              </a: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C2DE0204-EE75-43F2-8956-456F95B7AF0C}"/>
              </a:ext>
            </a:extLst>
          </p:cNvPr>
          <p:cNvSpPr txBox="1"/>
          <p:nvPr/>
        </p:nvSpPr>
        <p:spPr>
          <a:xfrm>
            <a:off x="5047208" y="1786639"/>
            <a:ext cx="209758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OpenDyslexicAlta" panose="00000500000000000000" pitchFamily="50" charset="0"/>
              </a:rPr>
              <a:t>cats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026189C-3979-46DA-80BD-CD60FCB46E6D}"/>
              </a:ext>
            </a:extLst>
          </p:cNvPr>
          <p:cNvSpPr txBox="1"/>
          <p:nvPr/>
        </p:nvSpPr>
        <p:spPr>
          <a:xfrm>
            <a:off x="7574038" y="3822621"/>
            <a:ext cx="236709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OpenDyslexicAlta" panose="00000500000000000000" pitchFamily="50" charset="0"/>
              </a:rPr>
              <a:t>have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F300E4D-4B95-4F1F-A161-8C8EAA2D4DF1}"/>
              </a:ext>
            </a:extLst>
          </p:cNvPr>
          <p:cNvSpPr txBox="1"/>
          <p:nvPr/>
        </p:nvSpPr>
        <p:spPr>
          <a:xfrm>
            <a:off x="3728904" y="3951237"/>
            <a:ext cx="236709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OpenDyslexicAlta" panose="00000500000000000000" pitchFamily="50" charset="0"/>
              </a:rPr>
              <a:t>tails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="" xmlns:a16="http://schemas.microsoft.com/office/drawing/2014/main" id="{0A96E15E-7626-4CEF-9BE9-CEC12640C6DB}"/>
              </a:ext>
            </a:extLst>
          </p:cNvPr>
          <p:cNvGrpSpPr/>
          <p:nvPr/>
        </p:nvGrpSpPr>
        <p:grpSpPr>
          <a:xfrm>
            <a:off x="1491726" y="5202407"/>
            <a:ext cx="5327984" cy="1040298"/>
            <a:chOff x="1491726" y="5202407"/>
            <a:chExt cx="5327984" cy="1040298"/>
          </a:xfrm>
        </p:grpSpPr>
        <p:sp>
          <p:nvSpPr>
            <p:cNvPr id="6" name="Rectangle: Rounded Corners 5">
              <a:extLst>
                <a:ext uri="{FF2B5EF4-FFF2-40B4-BE49-F238E27FC236}">
                  <a16:creationId xmlns="" xmlns:a16="http://schemas.microsoft.com/office/drawing/2014/main" id="{2DF6A536-C450-4205-9A88-49C694C4AF4E}"/>
                </a:ext>
              </a:extLst>
            </p:cNvPr>
            <p:cNvSpPr/>
            <p:nvPr/>
          </p:nvSpPr>
          <p:spPr>
            <a:xfrm>
              <a:off x="1491726" y="5202407"/>
              <a:ext cx="5156724" cy="1040298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A31B1DCE-A92F-4305-8D0E-77668A4CC160}"/>
                </a:ext>
              </a:extLst>
            </p:cNvPr>
            <p:cNvSpPr txBox="1"/>
            <p:nvPr/>
          </p:nvSpPr>
          <p:spPr>
            <a:xfrm>
              <a:off x="1491726" y="5291885"/>
              <a:ext cx="532798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When we put words together like this, they have a meaning.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420A79DE-BC67-495B-9C35-76D4FC9FB982}"/>
              </a:ext>
            </a:extLst>
          </p:cNvPr>
          <p:cNvGrpSpPr/>
          <p:nvPr/>
        </p:nvGrpSpPr>
        <p:grpSpPr>
          <a:xfrm>
            <a:off x="6819710" y="5202407"/>
            <a:ext cx="4781740" cy="1040298"/>
            <a:chOff x="6819710" y="5202407"/>
            <a:chExt cx="4781740" cy="1040298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="" xmlns:a16="http://schemas.microsoft.com/office/drawing/2014/main" id="{8F7C41CD-9492-45EE-AFFF-A9AD1A7573DF}"/>
                </a:ext>
              </a:extLst>
            </p:cNvPr>
            <p:cNvSpPr/>
            <p:nvPr/>
          </p:nvSpPr>
          <p:spPr>
            <a:xfrm>
              <a:off x="6819710" y="5202407"/>
              <a:ext cx="4781740" cy="1040298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="" xmlns:a16="http://schemas.microsoft.com/office/drawing/2014/main" id="{785B3B5D-8104-4320-90B7-657BC8ED350E}"/>
                </a:ext>
              </a:extLst>
            </p:cNvPr>
            <p:cNvSpPr txBox="1"/>
            <p:nvPr/>
          </p:nvSpPr>
          <p:spPr>
            <a:xfrm>
              <a:off x="6982250" y="5445773"/>
              <a:ext cx="4619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latin typeface="OpenDyslexicAlta" panose="00000500000000000000" pitchFamily="50" charset="0"/>
                </a:rPr>
                <a:t>It is called a </a:t>
              </a:r>
              <a:r>
                <a:rPr lang="en-GB" sz="2800" b="1" u="sng" dirty="0">
                  <a:latin typeface="OpenDyslexicAlta" panose="00000500000000000000" pitchFamily="50" charset="0"/>
                </a:rPr>
                <a:t>sentence.</a:t>
              </a:r>
              <a:endParaRPr lang="en-GB" sz="2800" u="sng" dirty="0">
                <a:latin typeface="OpenDyslexicAlta" panose="00000500000000000000" pitchFamily="50" charset="0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="" xmlns:a16="http://schemas.microsoft.com/office/drawing/2014/main" id="{45189886-C4B0-47FE-BC8C-66A46743B238}"/>
              </a:ext>
            </a:extLst>
          </p:cNvPr>
          <p:cNvGrpSpPr/>
          <p:nvPr/>
        </p:nvGrpSpPr>
        <p:grpSpPr>
          <a:xfrm>
            <a:off x="4751126" y="-1869448"/>
            <a:ext cx="3545630" cy="1748209"/>
            <a:chOff x="2943092" y="-5644287"/>
            <a:chExt cx="10534915" cy="5563331"/>
          </a:xfrm>
        </p:grpSpPr>
        <p:pic>
          <p:nvPicPr>
            <p:cNvPr id="19" name="Picture 18" descr="A picture containing drawing&#10;&#10;Description automatically generated">
              <a:extLst>
                <a:ext uri="{FF2B5EF4-FFF2-40B4-BE49-F238E27FC236}">
                  <a16:creationId xmlns="" xmlns:a16="http://schemas.microsoft.com/office/drawing/2014/main" id="{4EEBAA8F-AEA3-497F-BEF9-86B32E3324A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43092" y="-5644287"/>
              <a:ext cx="5162815" cy="5499383"/>
            </a:xfrm>
            <a:prstGeom prst="rect">
              <a:avLst/>
            </a:prstGeom>
          </p:spPr>
        </p:pic>
        <p:pic>
          <p:nvPicPr>
            <p:cNvPr id="21" name="Picture 20" descr="A picture containing drawing&#10;&#10;Description automatically generated">
              <a:extLst>
                <a:ext uri="{FF2B5EF4-FFF2-40B4-BE49-F238E27FC236}">
                  <a16:creationId xmlns="" xmlns:a16="http://schemas.microsoft.com/office/drawing/2014/main" id="{C4082A56-0E7B-4F34-9446-A9C76580E4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8315192" y="-5580339"/>
              <a:ext cx="5162815" cy="5499383"/>
            </a:xfrm>
            <a:prstGeom prst="rect">
              <a:avLst/>
            </a:prstGeom>
          </p:spPr>
        </p:pic>
        <p:sp>
          <p:nvSpPr>
            <p:cNvPr id="22" name="Arrow: Down 21">
              <a:extLst>
                <a:ext uri="{FF2B5EF4-FFF2-40B4-BE49-F238E27FC236}">
                  <a16:creationId xmlns="" xmlns:a16="http://schemas.microsoft.com/office/drawing/2014/main" id="{F8300C1F-558B-4C71-930C-57AAEE96BF5C}"/>
                </a:ext>
              </a:extLst>
            </p:cNvPr>
            <p:cNvSpPr/>
            <p:nvPr/>
          </p:nvSpPr>
          <p:spPr>
            <a:xfrm>
              <a:off x="6982250" y="-4914900"/>
              <a:ext cx="1123657" cy="22098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Arrow: Down 23">
              <a:extLst>
                <a:ext uri="{FF2B5EF4-FFF2-40B4-BE49-F238E27FC236}">
                  <a16:creationId xmlns="" xmlns:a16="http://schemas.microsoft.com/office/drawing/2014/main" id="{BE3EAE60-BF07-41B0-ADAB-65A40D8D9F6A}"/>
                </a:ext>
              </a:extLst>
            </p:cNvPr>
            <p:cNvSpPr/>
            <p:nvPr/>
          </p:nvSpPr>
          <p:spPr>
            <a:xfrm>
              <a:off x="8315192" y="-4914900"/>
              <a:ext cx="1123657" cy="22098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C281161-849E-4548-BDC1-4F6EE39A3AFB}"/>
              </a:ext>
            </a:extLst>
          </p:cNvPr>
          <p:cNvSpPr/>
          <p:nvPr/>
        </p:nvSpPr>
        <p:spPr>
          <a:xfrm>
            <a:off x="3728904" y="1192874"/>
            <a:ext cx="4151449" cy="305247"/>
          </a:xfrm>
          <a:prstGeom prst="rect">
            <a:avLst/>
          </a:prstGeom>
          <a:solidFill>
            <a:srgbClr val="BF95D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Click to build with these words.</a:t>
            </a:r>
          </a:p>
        </p:txBody>
      </p:sp>
    </p:spTree>
    <p:extLst>
      <p:ext uri="{BB962C8B-B14F-4D97-AF65-F5344CB8AC3E}">
        <p14:creationId xmlns:p14="http://schemas.microsoft.com/office/powerpoint/2010/main" xmlns="" val="327542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-0.19414 0.292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14" y="1460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-0.19414 0.000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14" y="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4.44444E-6 L 0.36902 -0.016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51" y="-81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1.11111E-6 L -0.03503 0.486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" y="2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2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D609FFB3-82A0-46C7-95C4-0B0726969459}"/>
              </a:ext>
            </a:extLst>
          </p:cNvPr>
          <p:cNvSpPr/>
          <p:nvPr/>
        </p:nvSpPr>
        <p:spPr>
          <a:xfrm>
            <a:off x="5861785" y="1453415"/>
            <a:ext cx="5105590" cy="371535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96AE83E1-794B-4B5E-9DC6-5AF91CAB4F85}"/>
              </a:ext>
            </a:extLst>
          </p:cNvPr>
          <p:cNvGrpSpPr/>
          <p:nvPr/>
        </p:nvGrpSpPr>
        <p:grpSpPr>
          <a:xfrm>
            <a:off x="685610" y="668507"/>
            <a:ext cx="4781740" cy="1040298"/>
            <a:chOff x="6819710" y="5202407"/>
            <a:chExt cx="4781740" cy="1040298"/>
          </a:xfrm>
        </p:grpSpPr>
        <p:sp>
          <p:nvSpPr>
            <p:cNvPr id="3" name="Rectangle: Rounded Corners 2">
              <a:extLst>
                <a:ext uri="{FF2B5EF4-FFF2-40B4-BE49-F238E27FC236}">
                  <a16:creationId xmlns="" xmlns:a16="http://schemas.microsoft.com/office/drawing/2014/main" id="{3AC718B8-5381-4342-8B32-DF4B99C5294E}"/>
                </a:ext>
              </a:extLst>
            </p:cNvPr>
            <p:cNvSpPr/>
            <p:nvPr/>
          </p:nvSpPr>
          <p:spPr>
            <a:xfrm>
              <a:off x="6819710" y="5202407"/>
              <a:ext cx="4781740" cy="1040298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="" xmlns:a16="http://schemas.microsoft.com/office/drawing/2014/main" id="{6864F306-FDC1-4B89-A1DC-FE1521DF006C}"/>
                </a:ext>
              </a:extLst>
            </p:cNvPr>
            <p:cNvSpPr txBox="1"/>
            <p:nvPr/>
          </p:nvSpPr>
          <p:spPr>
            <a:xfrm>
              <a:off x="7773441" y="5368613"/>
              <a:ext cx="311553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OpenDyslexicAlta" panose="00000500000000000000" pitchFamily="50" charset="0"/>
                </a:rPr>
                <a:t>Sentences</a:t>
              </a:r>
              <a:endParaRPr lang="en-GB" sz="4000" u="sng" dirty="0">
                <a:latin typeface="OpenDyslexicAlta" panose="00000500000000000000" pitchFamily="50" charset="0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D3B490C-51A4-4234-BB8A-5143AE45AB6C}"/>
              </a:ext>
            </a:extLst>
          </p:cNvPr>
          <p:cNvSpPr txBox="1"/>
          <p:nvPr/>
        </p:nvSpPr>
        <p:spPr>
          <a:xfrm>
            <a:off x="950275" y="3028824"/>
            <a:ext cx="47817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OpenDyslexicAlta" panose="00000500000000000000" pitchFamily="50" charset="0"/>
              </a:rPr>
              <a:t>SO….</a:t>
            </a:r>
          </a:p>
          <a:p>
            <a:r>
              <a:rPr lang="en-GB" sz="2400" b="1" dirty="0">
                <a:latin typeface="OpenDyslexicAlta" panose="00000500000000000000" pitchFamily="50" charset="0"/>
              </a:rPr>
              <a:t>Letters</a:t>
            </a:r>
            <a:r>
              <a:rPr lang="en-GB" sz="2400" dirty="0">
                <a:latin typeface="OpenDyslexicAlta" panose="00000500000000000000" pitchFamily="50" charset="0"/>
              </a:rPr>
              <a:t> have to be placed in the </a:t>
            </a:r>
            <a:r>
              <a:rPr lang="en-GB" sz="2400" b="1" u="sng" dirty="0">
                <a:latin typeface="OpenDyslexicAlta" panose="00000500000000000000" pitchFamily="50" charset="0"/>
              </a:rPr>
              <a:t>right order</a:t>
            </a:r>
            <a:r>
              <a:rPr lang="en-GB" sz="2400" dirty="0">
                <a:latin typeface="OpenDyslexicAlta" panose="00000500000000000000" pitchFamily="50" charset="0"/>
              </a:rPr>
              <a:t> to make sense.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1C05CB89-33D7-47B7-AB5B-63C143BBE588}"/>
              </a:ext>
            </a:extLst>
          </p:cNvPr>
          <p:cNvSpPr txBox="1"/>
          <p:nvPr/>
        </p:nvSpPr>
        <p:spPr>
          <a:xfrm>
            <a:off x="6185637" y="2583795"/>
            <a:ext cx="16074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OpenDyslexicAlta" panose="00000500000000000000" pitchFamily="50" charset="0"/>
              </a:rPr>
              <a:t>atc</a:t>
            </a:r>
            <a:endParaRPr lang="en-GB" sz="4800" dirty="0">
              <a:latin typeface="OpenDyslexicAlta" panose="00000500000000000000" pitchFamily="50" charset="0"/>
            </a:endParaRPr>
          </a:p>
          <a:p>
            <a:r>
              <a:rPr lang="en-GB" sz="4800" dirty="0">
                <a:latin typeface="OpenDyslexicAlta" panose="00000500000000000000" pitchFamily="50" charset="0"/>
              </a:rPr>
              <a:t>tac</a:t>
            </a:r>
          </a:p>
          <a:p>
            <a:r>
              <a:rPr lang="en-GB" sz="4800" dirty="0" err="1">
                <a:latin typeface="OpenDyslexicAlta" panose="00000500000000000000" pitchFamily="50" charset="0"/>
              </a:rPr>
              <a:t>cta</a:t>
            </a:r>
            <a:endParaRPr lang="en-GB" sz="4800" dirty="0">
              <a:latin typeface="OpenDyslexicAlta" panose="00000500000000000000" pitchFamily="50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FFCE687-5017-4952-BEE8-0486E8FAB174}"/>
              </a:ext>
            </a:extLst>
          </p:cNvPr>
          <p:cNvSpPr txBox="1"/>
          <p:nvPr/>
        </p:nvSpPr>
        <p:spPr>
          <a:xfrm>
            <a:off x="6185637" y="5239300"/>
            <a:ext cx="41369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They all use the same letters. </a:t>
            </a:r>
          </a:p>
          <a:p>
            <a:pPr algn="ctr"/>
            <a:r>
              <a:rPr lang="en-GB" sz="2400" dirty="0">
                <a:latin typeface="OpenDyslexicAlta" panose="00000500000000000000" pitchFamily="50" charset="0"/>
              </a:rPr>
              <a:t>Only one makes sense.</a:t>
            </a:r>
          </a:p>
        </p:txBody>
      </p:sp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3737D4F3-8C1C-46C2-A691-C3CF036507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0059" y="2034245"/>
            <a:ext cx="2382651" cy="253797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9C3A744-6ECD-40FA-8955-287C994706A1}"/>
              </a:ext>
            </a:extLst>
          </p:cNvPr>
          <p:cNvSpPr txBox="1"/>
          <p:nvPr/>
        </p:nvSpPr>
        <p:spPr>
          <a:xfrm>
            <a:off x="6185637" y="1872435"/>
            <a:ext cx="16074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OpenDyslexicAlta" panose="00000500000000000000" pitchFamily="50" charset="0"/>
              </a:rPr>
              <a:t>cat 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84937BB-68FE-44AB-A2A5-689E786BE451}"/>
              </a:ext>
            </a:extLst>
          </p:cNvPr>
          <p:cNvSpPr/>
          <p:nvPr/>
        </p:nvSpPr>
        <p:spPr>
          <a:xfrm>
            <a:off x="6343048" y="904775"/>
            <a:ext cx="3979494" cy="6910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BF6C386C-D252-44C9-8659-9F7AAD438765}"/>
              </a:ext>
            </a:extLst>
          </p:cNvPr>
          <p:cNvSpPr txBox="1"/>
          <p:nvPr/>
        </p:nvSpPr>
        <p:spPr>
          <a:xfrm>
            <a:off x="6482149" y="951784"/>
            <a:ext cx="36758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latin typeface="OpenDyslexicAlta" panose="00000500000000000000" pitchFamily="50" charset="0"/>
              </a:rPr>
              <a:t>Which of these is a word you know?</a:t>
            </a:r>
          </a:p>
        </p:txBody>
      </p:sp>
    </p:spTree>
    <p:extLst>
      <p:ext uri="{BB962C8B-B14F-4D97-AF65-F5344CB8AC3E}">
        <p14:creationId xmlns:p14="http://schemas.microsoft.com/office/powerpoint/2010/main" xmlns="" val="2886799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EABAB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5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96AE83E1-794B-4B5E-9DC6-5AF91CAB4F85}"/>
              </a:ext>
            </a:extLst>
          </p:cNvPr>
          <p:cNvGrpSpPr/>
          <p:nvPr/>
        </p:nvGrpSpPr>
        <p:grpSpPr>
          <a:xfrm>
            <a:off x="685610" y="668507"/>
            <a:ext cx="4781740" cy="1040298"/>
            <a:chOff x="6819710" y="5202407"/>
            <a:chExt cx="4781740" cy="1040298"/>
          </a:xfrm>
        </p:grpSpPr>
        <p:sp>
          <p:nvSpPr>
            <p:cNvPr id="3" name="Rectangle: Rounded Corners 2">
              <a:extLst>
                <a:ext uri="{FF2B5EF4-FFF2-40B4-BE49-F238E27FC236}">
                  <a16:creationId xmlns="" xmlns:a16="http://schemas.microsoft.com/office/drawing/2014/main" id="{3AC718B8-5381-4342-8B32-DF4B99C5294E}"/>
                </a:ext>
              </a:extLst>
            </p:cNvPr>
            <p:cNvSpPr/>
            <p:nvPr/>
          </p:nvSpPr>
          <p:spPr>
            <a:xfrm>
              <a:off x="6819710" y="5202407"/>
              <a:ext cx="4781740" cy="1040298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="" xmlns:a16="http://schemas.microsoft.com/office/drawing/2014/main" id="{6864F306-FDC1-4B89-A1DC-FE1521DF006C}"/>
                </a:ext>
              </a:extLst>
            </p:cNvPr>
            <p:cNvSpPr txBox="1"/>
            <p:nvPr/>
          </p:nvSpPr>
          <p:spPr>
            <a:xfrm>
              <a:off x="7773441" y="5368613"/>
              <a:ext cx="311553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OpenDyslexicAlta" panose="00000500000000000000" pitchFamily="50" charset="0"/>
                </a:rPr>
                <a:t>Sentences</a:t>
              </a:r>
              <a:endParaRPr lang="en-GB" sz="4000" u="sng" dirty="0">
                <a:latin typeface="OpenDyslexicAlta" panose="00000500000000000000" pitchFamily="50" charset="0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D3B490C-51A4-4234-BB8A-5143AE45AB6C}"/>
              </a:ext>
            </a:extLst>
          </p:cNvPr>
          <p:cNvSpPr txBox="1"/>
          <p:nvPr/>
        </p:nvSpPr>
        <p:spPr>
          <a:xfrm>
            <a:off x="521980" y="2054861"/>
            <a:ext cx="47817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It is the same with sentences!</a:t>
            </a:r>
          </a:p>
          <a:p>
            <a:pPr algn="ctr"/>
            <a:endParaRPr lang="en-GB" sz="2400" dirty="0">
              <a:latin typeface="OpenDyslexicAlta" panose="00000500000000000000" pitchFamily="50" charset="0"/>
            </a:endParaRPr>
          </a:p>
          <a:p>
            <a:pPr algn="ctr"/>
            <a:endParaRPr lang="en-GB" sz="2400" dirty="0">
              <a:latin typeface="OpenDyslexicAlta" panose="00000500000000000000" pitchFamily="50" charset="0"/>
            </a:endParaRPr>
          </a:p>
          <a:p>
            <a:pPr algn="ctr"/>
            <a:endParaRPr lang="en-GB" sz="2400" dirty="0">
              <a:latin typeface="OpenDyslexicAlta" panose="00000500000000000000" pitchFamily="50" charset="0"/>
            </a:endParaRPr>
          </a:p>
          <a:p>
            <a:pPr algn="ctr"/>
            <a:endParaRPr lang="en-GB" sz="2400" dirty="0">
              <a:latin typeface="OpenDyslexicAlta" panose="00000500000000000000" pitchFamily="50" charset="0"/>
            </a:endParaRPr>
          </a:p>
          <a:p>
            <a:pPr algn="ctr"/>
            <a:endParaRPr lang="en-GB" sz="2400" dirty="0">
              <a:latin typeface="OpenDyslexicAlta" panose="00000500000000000000" pitchFamily="50" charset="0"/>
            </a:endParaRPr>
          </a:p>
          <a:p>
            <a:pPr algn="ctr"/>
            <a:endParaRPr lang="en-GB" sz="2400" dirty="0">
              <a:latin typeface="OpenDyslexicAlta" panose="00000500000000000000" pitchFamily="50" charset="0"/>
            </a:endParaRPr>
          </a:p>
          <a:p>
            <a:pPr algn="ctr"/>
            <a:endParaRPr lang="en-GB" sz="2400" dirty="0">
              <a:latin typeface="OpenDyslexicAlta" panose="00000500000000000000" pitchFamily="50" charset="0"/>
            </a:endParaRPr>
          </a:p>
          <a:p>
            <a:pPr algn="ctr"/>
            <a:r>
              <a:rPr lang="en-GB" sz="2400" dirty="0">
                <a:latin typeface="OpenDyslexicAlta" panose="00000500000000000000" pitchFamily="50" charset="0"/>
              </a:rPr>
              <a:t>The words need to be in an order that makes sense.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9C3A744-6ECD-40FA-8955-287C994706A1}"/>
              </a:ext>
            </a:extLst>
          </p:cNvPr>
          <p:cNvSpPr txBox="1"/>
          <p:nvPr/>
        </p:nvSpPr>
        <p:spPr>
          <a:xfrm>
            <a:off x="6371579" y="1520002"/>
            <a:ext cx="47817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cats have tails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A0E4289-0302-4747-996B-877FE20F504A}"/>
              </a:ext>
            </a:extLst>
          </p:cNvPr>
          <p:cNvSpPr txBox="1"/>
          <p:nvPr/>
        </p:nvSpPr>
        <p:spPr>
          <a:xfrm>
            <a:off x="6371579" y="2466784"/>
            <a:ext cx="47817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tails cats have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93C82DF-52B8-4273-A442-87884078852D}"/>
              </a:ext>
            </a:extLst>
          </p:cNvPr>
          <p:cNvSpPr txBox="1"/>
          <p:nvPr/>
        </p:nvSpPr>
        <p:spPr>
          <a:xfrm>
            <a:off x="6371579" y="3418861"/>
            <a:ext cx="47817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have tails cats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4710C044-9491-4150-8139-5B4748AD215E}"/>
              </a:ext>
            </a:extLst>
          </p:cNvPr>
          <p:cNvGrpSpPr/>
          <p:nvPr/>
        </p:nvGrpSpPr>
        <p:grpSpPr>
          <a:xfrm>
            <a:off x="7294985" y="4188302"/>
            <a:ext cx="2618947" cy="1277045"/>
            <a:chOff x="2943092" y="-5644287"/>
            <a:chExt cx="10534915" cy="5563331"/>
          </a:xfrm>
        </p:grpSpPr>
        <p:pic>
          <p:nvPicPr>
            <p:cNvPr id="16" name="Picture 15" descr="A picture containing drawing&#10;&#10;Description automatically generated">
              <a:extLst>
                <a:ext uri="{FF2B5EF4-FFF2-40B4-BE49-F238E27FC236}">
                  <a16:creationId xmlns="" xmlns:a16="http://schemas.microsoft.com/office/drawing/2014/main" id="{A65381A1-E703-4F8F-A78F-9DB4C80E9C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43092" y="-5644287"/>
              <a:ext cx="5162815" cy="5499383"/>
            </a:xfrm>
            <a:prstGeom prst="rect">
              <a:avLst/>
            </a:prstGeom>
          </p:spPr>
        </p:pic>
        <p:pic>
          <p:nvPicPr>
            <p:cNvPr id="19" name="Picture 18" descr="A picture containing drawing&#10;&#10;Description automatically generated">
              <a:extLst>
                <a:ext uri="{FF2B5EF4-FFF2-40B4-BE49-F238E27FC236}">
                  <a16:creationId xmlns="" xmlns:a16="http://schemas.microsoft.com/office/drawing/2014/main" id="{85049D11-BC19-4F81-978C-F57525F0BB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8315192" y="-5580339"/>
              <a:ext cx="5162815" cy="5499383"/>
            </a:xfrm>
            <a:prstGeom prst="rect">
              <a:avLst/>
            </a:prstGeom>
          </p:spPr>
        </p:pic>
        <p:sp>
          <p:nvSpPr>
            <p:cNvPr id="21" name="Arrow: Down 20">
              <a:extLst>
                <a:ext uri="{FF2B5EF4-FFF2-40B4-BE49-F238E27FC236}">
                  <a16:creationId xmlns="" xmlns:a16="http://schemas.microsoft.com/office/drawing/2014/main" id="{15A44601-908C-493F-85C3-459AC43E2119}"/>
                </a:ext>
              </a:extLst>
            </p:cNvPr>
            <p:cNvSpPr/>
            <p:nvPr/>
          </p:nvSpPr>
          <p:spPr>
            <a:xfrm>
              <a:off x="6982250" y="-4914900"/>
              <a:ext cx="1123657" cy="22098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Arrow: Down 21">
              <a:extLst>
                <a:ext uri="{FF2B5EF4-FFF2-40B4-BE49-F238E27FC236}">
                  <a16:creationId xmlns="" xmlns:a16="http://schemas.microsoft.com/office/drawing/2014/main" id="{79B018AB-B41D-477C-9CBB-A2540699A03F}"/>
                </a:ext>
              </a:extLst>
            </p:cNvPr>
            <p:cNvSpPr/>
            <p:nvPr/>
          </p:nvSpPr>
          <p:spPr>
            <a:xfrm>
              <a:off x="8315192" y="-4914900"/>
              <a:ext cx="1123657" cy="22098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6350394C-FA2A-425A-AA87-DF401DBF31B1}"/>
              </a:ext>
            </a:extLst>
          </p:cNvPr>
          <p:cNvGrpSpPr/>
          <p:nvPr/>
        </p:nvGrpSpPr>
        <p:grpSpPr>
          <a:xfrm>
            <a:off x="1808652" y="3073251"/>
            <a:ext cx="2208395" cy="2118204"/>
            <a:chOff x="3980649" y="879705"/>
            <a:chExt cx="4281170" cy="3031310"/>
          </a:xfrm>
        </p:grpSpPr>
        <p:pic>
          <p:nvPicPr>
            <p:cNvPr id="17" name="Picture 16" descr="A close up of a logo&#10;&#10;Description automatically generated">
              <a:extLst>
                <a:ext uri="{FF2B5EF4-FFF2-40B4-BE49-F238E27FC236}">
                  <a16:creationId xmlns="" xmlns:a16="http://schemas.microsoft.com/office/drawing/2014/main" id="{FD1522EE-9379-4843-9619-11825CB4EC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80649" y="1223925"/>
              <a:ext cx="2528241" cy="2194048"/>
            </a:xfrm>
            <a:prstGeom prst="rect">
              <a:avLst/>
            </a:prstGeom>
          </p:spPr>
        </p:pic>
        <p:pic>
          <p:nvPicPr>
            <p:cNvPr id="18" name="Picture 17" descr="A picture containing table&#10;&#10;Description automatically generated">
              <a:extLst>
                <a:ext uri="{FF2B5EF4-FFF2-40B4-BE49-F238E27FC236}">
                  <a16:creationId xmlns="" xmlns:a16="http://schemas.microsoft.com/office/drawing/2014/main" id="{F85F56E5-B21F-4BE9-AD37-D1D48BA7F5E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733578" y="1716967"/>
              <a:ext cx="2528241" cy="2194048"/>
            </a:xfrm>
            <a:prstGeom prst="rect">
              <a:avLst/>
            </a:prstGeom>
          </p:spPr>
        </p:pic>
        <p:pic>
          <p:nvPicPr>
            <p:cNvPr id="23" name="Picture 22" descr="A picture containing table&#10;&#10;Description automatically generated">
              <a:extLst>
                <a:ext uri="{FF2B5EF4-FFF2-40B4-BE49-F238E27FC236}">
                  <a16:creationId xmlns="" xmlns:a16="http://schemas.microsoft.com/office/drawing/2014/main" id="{70F335A3-37F1-49D2-B8C0-BA2736A935F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685358" y="879705"/>
              <a:ext cx="2528241" cy="2194048"/>
            </a:xfrm>
            <a:prstGeom prst="rect">
              <a:avLst/>
            </a:prstGeom>
          </p:spPr>
        </p:pic>
      </p:grpSp>
      <p:sp>
        <p:nvSpPr>
          <p:cNvPr id="7" name="Rectangle: Rounded Corners 6">
            <a:extLst>
              <a:ext uri="{FF2B5EF4-FFF2-40B4-BE49-F238E27FC236}">
                <a16:creationId xmlns="" xmlns:a16="http://schemas.microsoft.com/office/drawing/2014/main" id="{EFB1ACD5-A916-4552-BF20-F89806F5A2FF}"/>
              </a:ext>
            </a:extLst>
          </p:cNvPr>
          <p:cNvSpPr/>
          <p:nvPr/>
        </p:nvSpPr>
        <p:spPr>
          <a:xfrm>
            <a:off x="5861785" y="1453415"/>
            <a:ext cx="5291534" cy="4154984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2C207C89-7EFA-42E1-8DE5-A6992A0FFE1D}"/>
              </a:ext>
            </a:extLst>
          </p:cNvPr>
          <p:cNvSpPr/>
          <p:nvPr/>
        </p:nvSpPr>
        <p:spPr>
          <a:xfrm>
            <a:off x="6421081" y="834713"/>
            <a:ext cx="4124426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4221DA9-AD01-49F6-A9F0-92B898565EEA}"/>
              </a:ext>
            </a:extLst>
          </p:cNvPr>
          <p:cNvSpPr txBox="1"/>
          <p:nvPr/>
        </p:nvSpPr>
        <p:spPr>
          <a:xfrm>
            <a:off x="6600866" y="834713"/>
            <a:ext cx="36758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latin typeface="OpenDyslexicAlta" panose="00000500000000000000" pitchFamily="50" charset="0"/>
              </a:rPr>
              <a:t>Which groups of words makes sense?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082E97CC-2E7B-43C3-915F-E6A96DC8DDC6}"/>
              </a:ext>
            </a:extLst>
          </p:cNvPr>
          <p:cNvSpPr txBox="1"/>
          <p:nvPr/>
        </p:nvSpPr>
        <p:spPr>
          <a:xfrm>
            <a:off x="6358565" y="5706222"/>
            <a:ext cx="41369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anose="00000500000000000000" pitchFamily="50" charset="0"/>
              </a:rPr>
              <a:t>They all use the same words. </a:t>
            </a:r>
          </a:p>
          <a:p>
            <a:pPr algn="ctr"/>
            <a:r>
              <a:rPr lang="en-GB" dirty="0">
                <a:latin typeface="OpenDyslexicAlta" panose="00000500000000000000" pitchFamily="50" charset="0"/>
              </a:rPr>
              <a:t>Only one makes sense. Only one is a sentence.</a:t>
            </a:r>
          </a:p>
        </p:txBody>
      </p:sp>
    </p:spTree>
    <p:extLst>
      <p:ext uri="{BB962C8B-B14F-4D97-AF65-F5344CB8AC3E}">
        <p14:creationId xmlns:p14="http://schemas.microsoft.com/office/powerpoint/2010/main" xmlns="" val="3102898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EABA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EABAB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C867626F-212C-4765-BC6D-A2CFBB60C9C5}"/>
              </a:ext>
            </a:extLst>
          </p:cNvPr>
          <p:cNvGrpSpPr/>
          <p:nvPr/>
        </p:nvGrpSpPr>
        <p:grpSpPr>
          <a:xfrm>
            <a:off x="685610" y="668507"/>
            <a:ext cx="2962365" cy="707886"/>
            <a:chOff x="6819710" y="5202407"/>
            <a:chExt cx="4942326" cy="1149694"/>
          </a:xfrm>
        </p:grpSpPr>
        <p:sp>
          <p:nvSpPr>
            <p:cNvPr id="3" name="Rectangle: Rounded Corners 2">
              <a:extLst>
                <a:ext uri="{FF2B5EF4-FFF2-40B4-BE49-F238E27FC236}">
                  <a16:creationId xmlns="" xmlns:a16="http://schemas.microsoft.com/office/drawing/2014/main" id="{12ABFDD4-58BD-4903-9964-345E5CBC4F2D}"/>
                </a:ext>
              </a:extLst>
            </p:cNvPr>
            <p:cNvSpPr/>
            <p:nvPr/>
          </p:nvSpPr>
          <p:spPr>
            <a:xfrm>
              <a:off x="6819710" y="5202407"/>
              <a:ext cx="4781740" cy="1040298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="" xmlns:a16="http://schemas.microsoft.com/office/drawing/2014/main" id="{9CC16F81-2E56-4A75-9865-3EF05A6CD38C}"/>
                </a:ext>
              </a:extLst>
            </p:cNvPr>
            <p:cNvSpPr txBox="1"/>
            <p:nvPr/>
          </p:nvSpPr>
          <p:spPr>
            <a:xfrm>
              <a:off x="6819710" y="5202407"/>
              <a:ext cx="4942326" cy="1149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OpenDyslexicAlta" panose="00000500000000000000" pitchFamily="50" charset="0"/>
                </a:rPr>
                <a:t>Sentences</a:t>
              </a:r>
              <a:endParaRPr lang="en-GB" sz="4000" u="sng" dirty="0">
                <a:latin typeface="OpenDyslexicAlta" panose="00000500000000000000" pitchFamily="50" charset="0"/>
              </a:endParaRPr>
            </a:p>
          </p:txBody>
        </p:sp>
      </p:grpSp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9C44E13E-A199-4A86-A867-622DF982A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542" y="2367814"/>
            <a:ext cx="3231795" cy="330399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F24E10F-B43C-4D5B-8508-07FC85AED0CC}"/>
              </a:ext>
            </a:extLst>
          </p:cNvPr>
          <p:cNvSpPr txBox="1"/>
          <p:nvPr/>
        </p:nvSpPr>
        <p:spPr>
          <a:xfrm>
            <a:off x="5117337" y="3520167"/>
            <a:ext cx="54286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Amy eats cheese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31FAB2C-3AA7-4F5F-AA06-5EC6600BCDE7}"/>
              </a:ext>
            </a:extLst>
          </p:cNvPr>
          <p:cNvSpPr txBox="1"/>
          <p:nvPr/>
        </p:nvSpPr>
        <p:spPr>
          <a:xfrm>
            <a:off x="5117339" y="2281586"/>
            <a:ext cx="54286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Amy cheese eats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F4E03B5-85C5-4D46-BB84-372C18D81CC7}"/>
              </a:ext>
            </a:extLst>
          </p:cNvPr>
          <p:cNvSpPr txBox="1"/>
          <p:nvPr/>
        </p:nvSpPr>
        <p:spPr>
          <a:xfrm>
            <a:off x="5117338" y="4984016"/>
            <a:ext cx="54286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eats cheese Amy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DF6E6711-96F0-4D56-8586-255FE0053B9F}"/>
              </a:ext>
            </a:extLst>
          </p:cNvPr>
          <p:cNvGrpSpPr/>
          <p:nvPr/>
        </p:nvGrpSpPr>
        <p:grpSpPr>
          <a:xfrm>
            <a:off x="4491815" y="690113"/>
            <a:ext cx="7014575" cy="633980"/>
            <a:chOff x="1457522" y="615295"/>
            <a:chExt cx="8737248" cy="643043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="" xmlns:a16="http://schemas.microsoft.com/office/drawing/2014/main" id="{DF5B6543-4DEF-445E-BF64-22578ACAB194}"/>
                </a:ext>
              </a:extLst>
            </p:cNvPr>
            <p:cNvSpPr/>
            <p:nvPr/>
          </p:nvSpPr>
          <p:spPr>
            <a:xfrm>
              <a:off x="1457522" y="615295"/>
              <a:ext cx="8497703" cy="643043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FE2C4C9B-2EBF-49E5-A148-190B998CDFE1}"/>
                </a:ext>
              </a:extLst>
            </p:cNvPr>
            <p:cNvSpPr txBox="1"/>
            <p:nvPr/>
          </p:nvSpPr>
          <p:spPr>
            <a:xfrm>
              <a:off x="1491725" y="735118"/>
              <a:ext cx="8703045" cy="3210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Which of Amy’s sentences makes sense?</a:t>
              </a:r>
            </a:p>
          </p:txBody>
        </p:sp>
      </p:grpSp>
      <p:cxnSp>
        <p:nvCxnSpPr>
          <p:cNvPr id="19" name="Straight Connector 18">
            <a:extLst>
              <a:ext uri="{FF2B5EF4-FFF2-40B4-BE49-F238E27FC236}">
                <a16:creationId xmlns="" xmlns:a16="http://schemas.microsoft.com/office/drawing/2014/main" id="{DFACF778-BD1F-4E57-B831-64C45CA4F126}"/>
              </a:ext>
            </a:extLst>
          </p:cNvPr>
          <p:cNvCxnSpPr/>
          <p:nvPr/>
        </p:nvCxnSpPr>
        <p:spPr>
          <a:xfrm>
            <a:off x="5117337" y="2964581"/>
            <a:ext cx="557633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="" xmlns:a16="http://schemas.microsoft.com/office/drawing/2014/main" id="{1B5338E9-EBD9-49D9-A0BA-E30AC6CFCE52}"/>
              </a:ext>
            </a:extLst>
          </p:cNvPr>
          <p:cNvCxnSpPr/>
          <p:nvPr/>
        </p:nvCxnSpPr>
        <p:spPr>
          <a:xfrm>
            <a:off x="5043496" y="4307254"/>
            <a:ext cx="557633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="" xmlns:a16="http://schemas.microsoft.com/office/drawing/2014/main" id="{48F69E9C-E7F9-4A1C-AA0C-24F1398BD82A}"/>
              </a:ext>
            </a:extLst>
          </p:cNvPr>
          <p:cNvCxnSpPr/>
          <p:nvPr/>
        </p:nvCxnSpPr>
        <p:spPr>
          <a:xfrm>
            <a:off x="4969656" y="5840931"/>
            <a:ext cx="557633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07144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EABA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EABA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AEABAB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AEABAB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C867626F-212C-4765-BC6D-A2CFBB60C9C5}"/>
              </a:ext>
            </a:extLst>
          </p:cNvPr>
          <p:cNvGrpSpPr/>
          <p:nvPr/>
        </p:nvGrpSpPr>
        <p:grpSpPr>
          <a:xfrm>
            <a:off x="685610" y="668507"/>
            <a:ext cx="2962365" cy="707886"/>
            <a:chOff x="6819710" y="5202407"/>
            <a:chExt cx="4942326" cy="1149694"/>
          </a:xfrm>
        </p:grpSpPr>
        <p:sp>
          <p:nvSpPr>
            <p:cNvPr id="3" name="Rectangle: Rounded Corners 2">
              <a:extLst>
                <a:ext uri="{FF2B5EF4-FFF2-40B4-BE49-F238E27FC236}">
                  <a16:creationId xmlns="" xmlns:a16="http://schemas.microsoft.com/office/drawing/2014/main" id="{12ABFDD4-58BD-4903-9964-345E5CBC4F2D}"/>
                </a:ext>
              </a:extLst>
            </p:cNvPr>
            <p:cNvSpPr/>
            <p:nvPr/>
          </p:nvSpPr>
          <p:spPr>
            <a:xfrm>
              <a:off x="6819710" y="5202407"/>
              <a:ext cx="4781740" cy="1040298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="" xmlns:a16="http://schemas.microsoft.com/office/drawing/2014/main" id="{9CC16F81-2E56-4A75-9865-3EF05A6CD38C}"/>
                </a:ext>
              </a:extLst>
            </p:cNvPr>
            <p:cNvSpPr txBox="1"/>
            <p:nvPr/>
          </p:nvSpPr>
          <p:spPr>
            <a:xfrm>
              <a:off x="6819710" y="5202407"/>
              <a:ext cx="4942326" cy="1149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OpenDyslexicAlta" panose="00000500000000000000" pitchFamily="50" charset="0"/>
                </a:rPr>
                <a:t>Sentences</a:t>
              </a:r>
              <a:endParaRPr lang="en-GB" sz="4000" u="sng" dirty="0">
                <a:latin typeface="OpenDyslexicAlta" panose="00000500000000000000" pitchFamily="50" charset="0"/>
              </a:endParaRPr>
            </a:p>
          </p:txBody>
        </p:sp>
      </p:grpSp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9C44E13E-A199-4A86-A867-622DF982A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542" y="2367814"/>
            <a:ext cx="3231795" cy="330399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F24E10F-B43C-4D5B-8508-07FC85AED0CC}"/>
              </a:ext>
            </a:extLst>
          </p:cNvPr>
          <p:cNvSpPr txBox="1"/>
          <p:nvPr/>
        </p:nvSpPr>
        <p:spPr>
          <a:xfrm>
            <a:off x="5043502" y="2060584"/>
            <a:ext cx="54286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I walk to school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31FAB2C-3AA7-4F5F-AA06-5EC6600BCDE7}"/>
              </a:ext>
            </a:extLst>
          </p:cNvPr>
          <p:cNvSpPr txBox="1"/>
          <p:nvPr/>
        </p:nvSpPr>
        <p:spPr>
          <a:xfrm>
            <a:off x="5117337" y="3455158"/>
            <a:ext cx="54286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to I school walk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F4E03B5-85C5-4D46-BB84-372C18D81CC7}"/>
              </a:ext>
            </a:extLst>
          </p:cNvPr>
          <p:cNvSpPr txBox="1"/>
          <p:nvPr/>
        </p:nvSpPr>
        <p:spPr>
          <a:xfrm>
            <a:off x="5117338" y="4984016"/>
            <a:ext cx="54286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school walk I to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DF6E6711-96F0-4D56-8586-255FE0053B9F}"/>
              </a:ext>
            </a:extLst>
          </p:cNvPr>
          <p:cNvGrpSpPr/>
          <p:nvPr/>
        </p:nvGrpSpPr>
        <p:grpSpPr>
          <a:xfrm>
            <a:off x="4491815" y="690113"/>
            <a:ext cx="7014575" cy="633980"/>
            <a:chOff x="1457522" y="615295"/>
            <a:chExt cx="8737248" cy="643043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="" xmlns:a16="http://schemas.microsoft.com/office/drawing/2014/main" id="{DF5B6543-4DEF-445E-BF64-22578ACAB194}"/>
                </a:ext>
              </a:extLst>
            </p:cNvPr>
            <p:cNvSpPr/>
            <p:nvPr/>
          </p:nvSpPr>
          <p:spPr>
            <a:xfrm>
              <a:off x="1457522" y="615295"/>
              <a:ext cx="8497703" cy="643043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FE2C4C9B-2EBF-49E5-A148-190B998CDFE1}"/>
                </a:ext>
              </a:extLst>
            </p:cNvPr>
            <p:cNvSpPr txBox="1"/>
            <p:nvPr/>
          </p:nvSpPr>
          <p:spPr>
            <a:xfrm>
              <a:off x="1491725" y="735118"/>
              <a:ext cx="8703045" cy="3210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Which of Amy’s sentences makes sense?</a:t>
              </a:r>
            </a:p>
          </p:txBody>
        </p:sp>
      </p:grpSp>
      <p:cxnSp>
        <p:nvCxnSpPr>
          <p:cNvPr id="19" name="Straight Connector 18">
            <a:extLst>
              <a:ext uri="{FF2B5EF4-FFF2-40B4-BE49-F238E27FC236}">
                <a16:creationId xmlns="" xmlns:a16="http://schemas.microsoft.com/office/drawing/2014/main" id="{DFACF778-BD1F-4E57-B831-64C45CA4F126}"/>
              </a:ext>
            </a:extLst>
          </p:cNvPr>
          <p:cNvCxnSpPr/>
          <p:nvPr/>
        </p:nvCxnSpPr>
        <p:spPr>
          <a:xfrm>
            <a:off x="5117335" y="4138153"/>
            <a:ext cx="557633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="" xmlns:a16="http://schemas.microsoft.com/office/drawing/2014/main" id="{1B5338E9-EBD9-49D9-A0BA-E30AC6CFCE52}"/>
              </a:ext>
            </a:extLst>
          </p:cNvPr>
          <p:cNvCxnSpPr/>
          <p:nvPr/>
        </p:nvCxnSpPr>
        <p:spPr>
          <a:xfrm>
            <a:off x="5043500" y="2741083"/>
            <a:ext cx="557633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="" xmlns:a16="http://schemas.microsoft.com/office/drawing/2014/main" id="{48F69E9C-E7F9-4A1C-AA0C-24F1398BD82A}"/>
              </a:ext>
            </a:extLst>
          </p:cNvPr>
          <p:cNvCxnSpPr/>
          <p:nvPr/>
        </p:nvCxnSpPr>
        <p:spPr>
          <a:xfrm>
            <a:off x="5117338" y="5753457"/>
            <a:ext cx="557633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46296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EABA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EABA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AEABAB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AEABAB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C867626F-212C-4765-BC6D-A2CFBB60C9C5}"/>
              </a:ext>
            </a:extLst>
          </p:cNvPr>
          <p:cNvGrpSpPr/>
          <p:nvPr/>
        </p:nvGrpSpPr>
        <p:grpSpPr>
          <a:xfrm>
            <a:off x="685610" y="668507"/>
            <a:ext cx="2962365" cy="707886"/>
            <a:chOff x="6819710" y="5202407"/>
            <a:chExt cx="4942326" cy="1149694"/>
          </a:xfrm>
        </p:grpSpPr>
        <p:sp>
          <p:nvSpPr>
            <p:cNvPr id="3" name="Rectangle: Rounded Corners 2">
              <a:extLst>
                <a:ext uri="{FF2B5EF4-FFF2-40B4-BE49-F238E27FC236}">
                  <a16:creationId xmlns="" xmlns:a16="http://schemas.microsoft.com/office/drawing/2014/main" id="{12ABFDD4-58BD-4903-9964-345E5CBC4F2D}"/>
                </a:ext>
              </a:extLst>
            </p:cNvPr>
            <p:cNvSpPr/>
            <p:nvPr/>
          </p:nvSpPr>
          <p:spPr>
            <a:xfrm>
              <a:off x="6819710" y="5202407"/>
              <a:ext cx="4781740" cy="1040298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="" xmlns:a16="http://schemas.microsoft.com/office/drawing/2014/main" id="{9CC16F81-2E56-4A75-9865-3EF05A6CD38C}"/>
                </a:ext>
              </a:extLst>
            </p:cNvPr>
            <p:cNvSpPr txBox="1"/>
            <p:nvPr/>
          </p:nvSpPr>
          <p:spPr>
            <a:xfrm>
              <a:off x="6819710" y="5202407"/>
              <a:ext cx="4942326" cy="1149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OpenDyslexicAlta" panose="00000500000000000000" pitchFamily="50" charset="0"/>
                </a:rPr>
                <a:t>Sentences</a:t>
              </a:r>
              <a:endParaRPr lang="en-GB" sz="4000" u="sng" dirty="0">
                <a:latin typeface="OpenDyslexicAlta" panose="00000500000000000000" pitchFamily="50" charset="0"/>
              </a:endParaRPr>
            </a:p>
          </p:txBody>
        </p:sp>
      </p:grpSp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9C44E13E-A199-4A86-A867-622DF982A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542" y="2367814"/>
            <a:ext cx="3231795" cy="330399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F24E10F-B43C-4D5B-8508-07FC85AED0CC}"/>
              </a:ext>
            </a:extLst>
          </p:cNvPr>
          <p:cNvSpPr txBox="1"/>
          <p:nvPr/>
        </p:nvSpPr>
        <p:spPr>
          <a:xfrm>
            <a:off x="5133474" y="4633702"/>
            <a:ext cx="54286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cats chase mice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31FAB2C-3AA7-4F5F-AA06-5EC6600BCDE7}"/>
              </a:ext>
            </a:extLst>
          </p:cNvPr>
          <p:cNvSpPr txBox="1"/>
          <p:nvPr/>
        </p:nvSpPr>
        <p:spPr>
          <a:xfrm>
            <a:off x="5117337" y="3455158"/>
            <a:ext cx="54286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chase mice cats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F4E03B5-85C5-4D46-BB84-372C18D81CC7}"/>
              </a:ext>
            </a:extLst>
          </p:cNvPr>
          <p:cNvSpPr txBox="1"/>
          <p:nvPr/>
        </p:nvSpPr>
        <p:spPr>
          <a:xfrm>
            <a:off x="5030711" y="1980544"/>
            <a:ext cx="54286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cats mice chase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DF6E6711-96F0-4D56-8586-255FE0053B9F}"/>
              </a:ext>
            </a:extLst>
          </p:cNvPr>
          <p:cNvGrpSpPr/>
          <p:nvPr/>
        </p:nvGrpSpPr>
        <p:grpSpPr>
          <a:xfrm>
            <a:off x="4491815" y="690113"/>
            <a:ext cx="7014575" cy="633980"/>
            <a:chOff x="1457522" y="615295"/>
            <a:chExt cx="8737248" cy="643043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="" xmlns:a16="http://schemas.microsoft.com/office/drawing/2014/main" id="{DF5B6543-4DEF-445E-BF64-22578ACAB194}"/>
                </a:ext>
              </a:extLst>
            </p:cNvPr>
            <p:cNvSpPr/>
            <p:nvPr/>
          </p:nvSpPr>
          <p:spPr>
            <a:xfrm>
              <a:off x="1457522" y="615295"/>
              <a:ext cx="8497703" cy="643043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FE2C4C9B-2EBF-49E5-A148-190B998CDFE1}"/>
                </a:ext>
              </a:extLst>
            </p:cNvPr>
            <p:cNvSpPr txBox="1"/>
            <p:nvPr/>
          </p:nvSpPr>
          <p:spPr>
            <a:xfrm>
              <a:off x="1491725" y="735118"/>
              <a:ext cx="8703045" cy="3210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Which of Amy’s sentences makes sense?</a:t>
              </a:r>
            </a:p>
          </p:txBody>
        </p:sp>
      </p:grpSp>
      <p:cxnSp>
        <p:nvCxnSpPr>
          <p:cNvPr id="19" name="Straight Connector 18">
            <a:extLst>
              <a:ext uri="{FF2B5EF4-FFF2-40B4-BE49-F238E27FC236}">
                <a16:creationId xmlns="" xmlns:a16="http://schemas.microsoft.com/office/drawing/2014/main" id="{DFACF778-BD1F-4E57-B831-64C45CA4F126}"/>
              </a:ext>
            </a:extLst>
          </p:cNvPr>
          <p:cNvCxnSpPr/>
          <p:nvPr/>
        </p:nvCxnSpPr>
        <p:spPr>
          <a:xfrm>
            <a:off x="5117335" y="4138153"/>
            <a:ext cx="557633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="" xmlns:a16="http://schemas.microsoft.com/office/drawing/2014/main" id="{1B5338E9-EBD9-49D9-A0BA-E30AC6CFCE52}"/>
              </a:ext>
            </a:extLst>
          </p:cNvPr>
          <p:cNvCxnSpPr/>
          <p:nvPr/>
        </p:nvCxnSpPr>
        <p:spPr>
          <a:xfrm>
            <a:off x="5133472" y="5314201"/>
            <a:ext cx="557633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="" xmlns:a16="http://schemas.microsoft.com/office/drawing/2014/main" id="{48F69E9C-E7F9-4A1C-AA0C-24F1398BD82A}"/>
              </a:ext>
            </a:extLst>
          </p:cNvPr>
          <p:cNvCxnSpPr/>
          <p:nvPr/>
        </p:nvCxnSpPr>
        <p:spPr>
          <a:xfrm>
            <a:off x="5030711" y="2749985"/>
            <a:ext cx="557633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05796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EABA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EABA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AEABAB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AEABAB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93453090-E507-41C0-B6F5-5B90A777FFDD}"/>
              </a:ext>
            </a:extLst>
          </p:cNvPr>
          <p:cNvGrpSpPr/>
          <p:nvPr/>
        </p:nvGrpSpPr>
        <p:grpSpPr>
          <a:xfrm>
            <a:off x="685610" y="668507"/>
            <a:ext cx="4781740" cy="1040298"/>
            <a:chOff x="6819710" y="5202407"/>
            <a:chExt cx="4781740" cy="1040298"/>
          </a:xfrm>
        </p:grpSpPr>
        <p:sp>
          <p:nvSpPr>
            <p:cNvPr id="3" name="Rectangle: Rounded Corners 2">
              <a:extLst>
                <a:ext uri="{FF2B5EF4-FFF2-40B4-BE49-F238E27FC236}">
                  <a16:creationId xmlns="" xmlns:a16="http://schemas.microsoft.com/office/drawing/2014/main" id="{F238E85C-A9DE-4A3F-8D6E-B51A8C46AD01}"/>
                </a:ext>
              </a:extLst>
            </p:cNvPr>
            <p:cNvSpPr/>
            <p:nvPr/>
          </p:nvSpPr>
          <p:spPr>
            <a:xfrm>
              <a:off x="6819710" y="5202407"/>
              <a:ext cx="4781740" cy="1040298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="" xmlns:a16="http://schemas.microsoft.com/office/drawing/2014/main" id="{5F91535B-7DE8-4A47-A7C8-311E1EBAD4D4}"/>
                </a:ext>
              </a:extLst>
            </p:cNvPr>
            <p:cNvSpPr txBox="1"/>
            <p:nvPr/>
          </p:nvSpPr>
          <p:spPr>
            <a:xfrm>
              <a:off x="7773441" y="5368613"/>
              <a:ext cx="311553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OpenDyslexicAlta" panose="00000500000000000000" pitchFamily="50" charset="0"/>
                </a:rPr>
                <a:t>Sentences</a:t>
              </a:r>
              <a:endParaRPr lang="en-GB" sz="4000" u="sng" dirty="0">
                <a:latin typeface="OpenDyslexicAlta" panose="00000500000000000000" pitchFamily="50" charset="0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E11B3AB-7A14-4A51-8BFA-3AD4F845044E}"/>
              </a:ext>
            </a:extLst>
          </p:cNvPr>
          <p:cNvSpPr txBox="1"/>
          <p:nvPr/>
        </p:nvSpPr>
        <p:spPr>
          <a:xfrm>
            <a:off x="521980" y="2054861"/>
            <a:ext cx="47817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Our first rule of making a sentence is that the words have to be in an order that </a:t>
            </a:r>
            <a:r>
              <a:rPr lang="en-GB" sz="2400" b="1" u="sng" dirty="0">
                <a:latin typeface="OpenDyslexicAlta" panose="00000500000000000000" pitchFamily="50" charset="0"/>
              </a:rPr>
              <a:t>makes sense.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911B011-D429-470B-8E92-1C279E8FA431}"/>
              </a:ext>
            </a:extLst>
          </p:cNvPr>
          <p:cNvSpPr txBox="1"/>
          <p:nvPr/>
        </p:nvSpPr>
        <p:spPr>
          <a:xfrm>
            <a:off x="521980" y="4530924"/>
            <a:ext cx="54286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I walk to school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92781296-A665-4762-9096-3D75A154221E}"/>
              </a:ext>
            </a:extLst>
          </p:cNvPr>
          <p:cNvSpPr txBox="1"/>
          <p:nvPr/>
        </p:nvSpPr>
        <p:spPr>
          <a:xfrm>
            <a:off x="6280568" y="4611021"/>
            <a:ext cx="54286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School I walk to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EC6C58D6-E535-4E78-ACDE-A28C68C8A562}"/>
              </a:ext>
            </a:extLst>
          </p:cNvPr>
          <p:cNvGrpSpPr/>
          <p:nvPr/>
        </p:nvGrpSpPr>
        <p:grpSpPr>
          <a:xfrm>
            <a:off x="6888282" y="1331555"/>
            <a:ext cx="4060893" cy="1921312"/>
            <a:chOff x="1593019" y="1325930"/>
            <a:chExt cx="2994773" cy="1481473"/>
          </a:xfrm>
        </p:grpSpPr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500AA612-542C-41F4-86EC-AED79103FA0A}"/>
                </a:ext>
              </a:extLst>
            </p:cNvPr>
            <p:cNvSpPr txBox="1"/>
            <p:nvPr/>
          </p:nvSpPr>
          <p:spPr>
            <a:xfrm>
              <a:off x="2062363" y="1768287"/>
              <a:ext cx="2525429" cy="9255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    Has to make sense to the person reading it.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="" xmlns:a16="http://schemas.microsoft.com/office/drawing/2014/main" id="{C9B968BF-61B3-41FA-8FE2-BF2FC4BF81C6}"/>
                </a:ext>
              </a:extLst>
            </p:cNvPr>
            <p:cNvSpPr/>
            <p:nvPr/>
          </p:nvSpPr>
          <p:spPr>
            <a:xfrm>
              <a:off x="2062363" y="1699407"/>
              <a:ext cx="2525429" cy="1107996"/>
            </a:xfrm>
            <a:prstGeom prst="roundRect">
              <a:avLst/>
            </a:prstGeom>
            <a:noFill/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5DEF87CB-7028-41AD-9506-C73BEED1B6FE}"/>
                </a:ext>
              </a:extLst>
            </p:cNvPr>
            <p:cNvGrpSpPr/>
            <p:nvPr/>
          </p:nvGrpSpPr>
          <p:grpSpPr>
            <a:xfrm>
              <a:off x="1593019" y="1325930"/>
              <a:ext cx="642511" cy="697339"/>
              <a:chOff x="6195658" y="419629"/>
              <a:chExt cx="642511" cy="697339"/>
            </a:xfrm>
          </p:grpSpPr>
          <p:sp>
            <p:nvSpPr>
              <p:cNvPr id="15" name="Oval 14">
                <a:extLst>
                  <a:ext uri="{FF2B5EF4-FFF2-40B4-BE49-F238E27FC236}">
                    <a16:creationId xmlns="" xmlns:a16="http://schemas.microsoft.com/office/drawing/2014/main" id="{5603D008-E98B-4434-8D92-05A34180B411}"/>
                  </a:ext>
                </a:extLst>
              </p:cNvPr>
              <p:cNvSpPr/>
              <p:nvPr/>
            </p:nvSpPr>
            <p:spPr>
              <a:xfrm>
                <a:off x="6195658" y="419629"/>
                <a:ext cx="642511" cy="653142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bg2">
                    <a:lumMod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="" xmlns:a16="http://schemas.microsoft.com/office/drawing/2014/main" id="{4BC8FDD2-7DE6-4DC3-B802-4E2C93B7415D}"/>
                  </a:ext>
                </a:extLst>
              </p:cNvPr>
              <p:cNvSpPr txBox="1"/>
              <p:nvPr/>
            </p:nvSpPr>
            <p:spPr>
              <a:xfrm>
                <a:off x="6393787" y="532193"/>
                <a:ext cx="391886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OpenDyslexicAlta" panose="00000500000000000000" pitchFamily="50" charset="0"/>
                  </a:rPr>
                  <a:t>1</a:t>
                </a:r>
              </a:p>
            </p:txBody>
          </p:sp>
        </p:grpSp>
      </p:grpSp>
      <p:pic>
        <p:nvPicPr>
          <p:cNvPr id="19" name="Picture 2">
            <a:extLst>
              <a:ext uri="{FF2B5EF4-FFF2-40B4-BE49-F238E27FC236}">
                <a16:creationId xmlns="" xmlns:a16="http://schemas.microsoft.com/office/drawing/2014/main" id="{B2004685-3BF6-4906-A485-AD29A8C7D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5465" y="5278444"/>
            <a:ext cx="1142030" cy="1042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Multiplication Sign 19">
            <a:extLst>
              <a:ext uri="{FF2B5EF4-FFF2-40B4-BE49-F238E27FC236}">
                <a16:creationId xmlns="" xmlns:a16="http://schemas.microsoft.com/office/drawing/2014/main" id="{A7CA3BBC-FBD1-4866-8D81-C591161072B2}"/>
              </a:ext>
            </a:extLst>
          </p:cNvPr>
          <p:cNvSpPr/>
          <p:nvPr/>
        </p:nvSpPr>
        <p:spPr>
          <a:xfrm>
            <a:off x="8199619" y="5278444"/>
            <a:ext cx="1486915" cy="1331555"/>
          </a:xfrm>
          <a:prstGeom prst="mathMultiply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44639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C867626F-212C-4765-BC6D-A2CFBB60C9C5}"/>
              </a:ext>
            </a:extLst>
          </p:cNvPr>
          <p:cNvGrpSpPr/>
          <p:nvPr/>
        </p:nvGrpSpPr>
        <p:grpSpPr>
          <a:xfrm>
            <a:off x="685610" y="668507"/>
            <a:ext cx="2962365" cy="707886"/>
            <a:chOff x="6819710" y="5202407"/>
            <a:chExt cx="4942326" cy="1149694"/>
          </a:xfrm>
        </p:grpSpPr>
        <p:sp>
          <p:nvSpPr>
            <p:cNvPr id="3" name="Rectangle: Rounded Corners 2">
              <a:extLst>
                <a:ext uri="{FF2B5EF4-FFF2-40B4-BE49-F238E27FC236}">
                  <a16:creationId xmlns="" xmlns:a16="http://schemas.microsoft.com/office/drawing/2014/main" id="{12ABFDD4-58BD-4903-9964-345E5CBC4F2D}"/>
                </a:ext>
              </a:extLst>
            </p:cNvPr>
            <p:cNvSpPr/>
            <p:nvPr/>
          </p:nvSpPr>
          <p:spPr>
            <a:xfrm>
              <a:off x="6819710" y="5202407"/>
              <a:ext cx="4781740" cy="1040298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="" xmlns:a16="http://schemas.microsoft.com/office/drawing/2014/main" id="{9CC16F81-2E56-4A75-9865-3EF05A6CD38C}"/>
                </a:ext>
              </a:extLst>
            </p:cNvPr>
            <p:cNvSpPr txBox="1"/>
            <p:nvPr/>
          </p:nvSpPr>
          <p:spPr>
            <a:xfrm>
              <a:off x="6819710" y="5202407"/>
              <a:ext cx="4942326" cy="1149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OpenDyslexicAlta" panose="00000500000000000000" pitchFamily="50" charset="0"/>
                </a:rPr>
                <a:t>Sentences</a:t>
              </a:r>
              <a:endParaRPr lang="en-GB" sz="4000" u="sng" dirty="0">
                <a:latin typeface="OpenDyslexicAlta" panose="00000500000000000000" pitchFamily="50" charset="0"/>
              </a:endParaRPr>
            </a:p>
          </p:txBody>
        </p:sp>
      </p:grpSp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9C44E13E-A199-4A86-A867-622DF982A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139" y="1979196"/>
            <a:ext cx="2519433" cy="257571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F24E10F-B43C-4D5B-8508-07FC85AED0CC}"/>
              </a:ext>
            </a:extLst>
          </p:cNvPr>
          <p:cNvSpPr txBox="1"/>
          <p:nvPr/>
        </p:nvSpPr>
        <p:spPr>
          <a:xfrm>
            <a:off x="4164434" y="3312905"/>
            <a:ext cx="54286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Birds have wings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31FAB2C-3AA7-4F5F-AA06-5EC6600BCDE7}"/>
              </a:ext>
            </a:extLst>
          </p:cNvPr>
          <p:cNvSpPr txBox="1"/>
          <p:nvPr/>
        </p:nvSpPr>
        <p:spPr>
          <a:xfrm>
            <a:off x="4090594" y="2117956"/>
            <a:ext cx="55763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Eva football kicks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F4E03B5-85C5-4D46-BB84-372C18D81CC7}"/>
              </a:ext>
            </a:extLst>
          </p:cNvPr>
          <p:cNvSpPr txBox="1"/>
          <p:nvPr/>
        </p:nvSpPr>
        <p:spPr>
          <a:xfrm>
            <a:off x="4164434" y="4453940"/>
            <a:ext cx="73118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music to James dances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DF6E6711-96F0-4D56-8586-255FE0053B9F}"/>
              </a:ext>
            </a:extLst>
          </p:cNvPr>
          <p:cNvGrpSpPr/>
          <p:nvPr/>
        </p:nvGrpSpPr>
        <p:grpSpPr>
          <a:xfrm>
            <a:off x="4491815" y="690113"/>
            <a:ext cx="7014575" cy="633980"/>
            <a:chOff x="1457522" y="615295"/>
            <a:chExt cx="8737248" cy="643043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="" xmlns:a16="http://schemas.microsoft.com/office/drawing/2014/main" id="{DF5B6543-4DEF-445E-BF64-22578ACAB194}"/>
                </a:ext>
              </a:extLst>
            </p:cNvPr>
            <p:cNvSpPr/>
            <p:nvPr/>
          </p:nvSpPr>
          <p:spPr>
            <a:xfrm>
              <a:off x="1457522" y="615295"/>
              <a:ext cx="8497703" cy="643043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FE2C4C9B-2EBF-49E5-A148-190B998CDFE1}"/>
                </a:ext>
              </a:extLst>
            </p:cNvPr>
            <p:cNvSpPr txBox="1"/>
            <p:nvPr/>
          </p:nvSpPr>
          <p:spPr>
            <a:xfrm>
              <a:off x="1491725" y="735118"/>
              <a:ext cx="8703045" cy="3210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Which of Amy’s sentences makes sense?</a:t>
              </a: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E6761645-5C96-4881-8EED-CCF1FDF0147C}"/>
              </a:ext>
            </a:extLst>
          </p:cNvPr>
          <p:cNvSpPr txBox="1"/>
          <p:nvPr/>
        </p:nvSpPr>
        <p:spPr>
          <a:xfrm>
            <a:off x="4164433" y="5546247"/>
            <a:ext cx="73118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Ruth rides a scooter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34AAD571-637B-48A5-91D3-FA8B55E3E0A1}"/>
              </a:ext>
            </a:extLst>
          </p:cNvPr>
          <p:cNvGrpSpPr/>
          <p:nvPr/>
        </p:nvGrpSpPr>
        <p:grpSpPr>
          <a:xfrm>
            <a:off x="3419353" y="2117956"/>
            <a:ext cx="517198" cy="567492"/>
            <a:chOff x="3419353" y="2117956"/>
            <a:chExt cx="517198" cy="567492"/>
          </a:xfrm>
        </p:grpSpPr>
        <p:sp>
          <p:nvSpPr>
            <p:cNvPr id="8" name="Oval 7">
              <a:extLst>
                <a:ext uri="{FF2B5EF4-FFF2-40B4-BE49-F238E27FC236}">
                  <a16:creationId xmlns="" xmlns:a16="http://schemas.microsoft.com/office/drawing/2014/main" id="{D1865FA6-9BD3-41C9-8532-3D2AB939ED43}"/>
                </a:ext>
              </a:extLst>
            </p:cNvPr>
            <p:cNvSpPr/>
            <p:nvPr/>
          </p:nvSpPr>
          <p:spPr>
            <a:xfrm>
              <a:off x="3419353" y="2117956"/>
              <a:ext cx="517198" cy="56749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="" xmlns:a16="http://schemas.microsoft.com/office/drawing/2014/main" id="{18ACD68F-4178-4A62-B206-09EAFF5AFDC5}"/>
                </a:ext>
              </a:extLst>
            </p:cNvPr>
            <p:cNvSpPr txBox="1"/>
            <p:nvPr/>
          </p:nvSpPr>
          <p:spPr>
            <a:xfrm>
              <a:off x="3495212" y="2186323"/>
              <a:ext cx="39188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1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="" xmlns:a16="http://schemas.microsoft.com/office/drawing/2014/main" id="{32FB22CE-5A80-485A-A5CF-7DB2D5CCA0A1}"/>
              </a:ext>
            </a:extLst>
          </p:cNvPr>
          <p:cNvGrpSpPr/>
          <p:nvPr/>
        </p:nvGrpSpPr>
        <p:grpSpPr>
          <a:xfrm>
            <a:off x="3446904" y="3359031"/>
            <a:ext cx="517198" cy="567492"/>
            <a:chOff x="3419353" y="2117956"/>
            <a:chExt cx="517198" cy="567492"/>
          </a:xfrm>
        </p:grpSpPr>
        <p:sp>
          <p:nvSpPr>
            <p:cNvPr id="26" name="Oval 25">
              <a:extLst>
                <a:ext uri="{FF2B5EF4-FFF2-40B4-BE49-F238E27FC236}">
                  <a16:creationId xmlns="" xmlns:a16="http://schemas.microsoft.com/office/drawing/2014/main" id="{53DF6827-90FD-4880-AD9D-55E9556BDE09}"/>
                </a:ext>
              </a:extLst>
            </p:cNvPr>
            <p:cNvSpPr/>
            <p:nvPr/>
          </p:nvSpPr>
          <p:spPr>
            <a:xfrm>
              <a:off x="3419353" y="2117956"/>
              <a:ext cx="517198" cy="56749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028A9607-7CEA-4E8D-A440-87DFB8A5B4DB}"/>
                </a:ext>
              </a:extLst>
            </p:cNvPr>
            <p:cNvSpPr txBox="1"/>
            <p:nvPr/>
          </p:nvSpPr>
          <p:spPr>
            <a:xfrm>
              <a:off x="3495212" y="2186323"/>
              <a:ext cx="39188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2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="" xmlns:a16="http://schemas.microsoft.com/office/drawing/2014/main" id="{B635D5F0-54C5-4C26-8AE1-7661B8C49261}"/>
              </a:ext>
            </a:extLst>
          </p:cNvPr>
          <p:cNvGrpSpPr/>
          <p:nvPr/>
        </p:nvGrpSpPr>
        <p:grpSpPr>
          <a:xfrm>
            <a:off x="3446904" y="4554914"/>
            <a:ext cx="517198" cy="567492"/>
            <a:chOff x="3419353" y="2117956"/>
            <a:chExt cx="517198" cy="567492"/>
          </a:xfrm>
        </p:grpSpPr>
        <p:sp>
          <p:nvSpPr>
            <p:cNvPr id="29" name="Oval 28">
              <a:extLst>
                <a:ext uri="{FF2B5EF4-FFF2-40B4-BE49-F238E27FC236}">
                  <a16:creationId xmlns="" xmlns:a16="http://schemas.microsoft.com/office/drawing/2014/main" id="{919BB959-2E7A-4BA0-AD4F-3AEA2D4E3FD9}"/>
                </a:ext>
              </a:extLst>
            </p:cNvPr>
            <p:cNvSpPr/>
            <p:nvPr/>
          </p:nvSpPr>
          <p:spPr>
            <a:xfrm>
              <a:off x="3419353" y="2117956"/>
              <a:ext cx="517198" cy="56749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>
              <a:extLst>
                <a:ext uri="{FF2B5EF4-FFF2-40B4-BE49-F238E27FC236}">
                  <a16:creationId xmlns="" xmlns:a16="http://schemas.microsoft.com/office/drawing/2014/main" id="{B4159F33-B4F7-4FEA-B494-F26EB6C117FA}"/>
                </a:ext>
              </a:extLst>
            </p:cNvPr>
            <p:cNvSpPr txBox="1"/>
            <p:nvPr/>
          </p:nvSpPr>
          <p:spPr>
            <a:xfrm>
              <a:off x="3495212" y="2186323"/>
              <a:ext cx="39188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3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="" xmlns:a16="http://schemas.microsoft.com/office/drawing/2014/main" id="{D2FBEAE2-1039-4896-8FEF-0DDBFB36F15A}"/>
              </a:ext>
            </a:extLst>
          </p:cNvPr>
          <p:cNvGrpSpPr/>
          <p:nvPr/>
        </p:nvGrpSpPr>
        <p:grpSpPr>
          <a:xfrm>
            <a:off x="3460107" y="5622001"/>
            <a:ext cx="517198" cy="567492"/>
            <a:chOff x="3419353" y="2117956"/>
            <a:chExt cx="517198" cy="567492"/>
          </a:xfrm>
        </p:grpSpPr>
        <p:sp>
          <p:nvSpPr>
            <p:cNvPr id="32" name="Oval 31">
              <a:extLst>
                <a:ext uri="{FF2B5EF4-FFF2-40B4-BE49-F238E27FC236}">
                  <a16:creationId xmlns="" xmlns:a16="http://schemas.microsoft.com/office/drawing/2014/main" id="{D25BB046-4339-48DA-8F53-5C2015E7AAE4}"/>
                </a:ext>
              </a:extLst>
            </p:cNvPr>
            <p:cNvSpPr/>
            <p:nvPr/>
          </p:nvSpPr>
          <p:spPr>
            <a:xfrm>
              <a:off x="3419353" y="2117956"/>
              <a:ext cx="517198" cy="56749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>
              <a:extLst>
                <a:ext uri="{FF2B5EF4-FFF2-40B4-BE49-F238E27FC236}">
                  <a16:creationId xmlns="" xmlns:a16="http://schemas.microsoft.com/office/drawing/2014/main" id="{859648CA-4D76-4367-AC32-4D4CDC79E49F}"/>
                </a:ext>
              </a:extLst>
            </p:cNvPr>
            <p:cNvSpPr txBox="1"/>
            <p:nvPr/>
          </p:nvSpPr>
          <p:spPr>
            <a:xfrm>
              <a:off x="3495212" y="2186323"/>
              <a:ext cx="39188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4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="" xmlns:a16="http://schemas.microsoft.com/office/drawing/2014/main" id="{7C357835-B910-4E46-92E0-6D1D2C3EE6D1}"/>
              </a:ext>
            </a:extLst>
          </p:cNvPr>
          <p:cNvGrpSpPr/>
          <p:nvPr/>
        </p:nvGrpSpPr>
        <p:grpSpPr>
          <a:xfrm>
            <a:off x="9568820" y="3226507"/>
            <a:ext cx="1184303" cy="787384"/>
            <a:chOff x="6630390" y="3200606"/>
            <a:chExt cx="1184303" cy="787384"/>
          </a:xfrm>
        </p:grpSpPr>
        <p:pic>
          <p:nvPicPr>
            <p:cNvPr id="35" name="Picture 34">
              <a:extLst>
                <a:ext uri="{FF2B5EF4-FFF2-40B4-BE49-F238E27FC236}">
                  <a16:creationId xmlns="" xmlns:a16="http://schemas.microsoft.com/office/drawing/2014/main" id="{1C24D335-32BD-437D-9798-222D9B1020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53182" y="3200606"/>
              <a:ext cx="761511" cy="787384"/>
            </a:xfrm>
            <a:prstGeom prst="rect">
              <a:avLst/>
            </a:prstGeom>
          </p:spPr>
        </p:pic>
        <p:pic>
          <p:nvPicPr>
            <p:cNvPr id="36" name="Picture 2">
              <a:extLst>
                <a:ext uri="{FF2B5EF4-FFF2-40B4-BE49-F238E27FC236}">
                  <a16:creationId xmlns="" xmlns:a16="http://schemas.microsoft.com/office/drawing/2014/main" id="{CC5D68D0-A94B-41FA-8F50-597108FEA5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30390" y="3359048"/>
              <a:ext cx="439040" cy="400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7" name="Group 36">
            <a:extLst>
              <a:ext uri="{FF2B5EF4-FFF2-40B4-BE49-F238E27FC236}">
                <a16:creationId xmlns="" xmlns:a16="http://schemas.microsoft.com/office/drawing/2014/main" id="{9C75486A-33CB-4EC9-A40E-BDB6FC692CB7}"/>
              </a:ext>
            </a:extLst>
          </p:cNvPr>
          <p:cNvGrpSpPr/>
          <p:nvPr/>
        </p:nvGrpSpPr>
        <p:grpSpPr>
          <a:xfrm>
            <a:off x="10533603" y="5537275"/>
            <a:ext cx="1184303" cy="787384"/>
            <a:chOff x="6630390" y="3200606"/>
            <a:chExt cx="1184303" cy="787384"/>
          </a:xfrm>
        </p:grpSpPr>
        <p:pic>
          <p:nvPicPr>
            <p:cNvPr id="38" name="Picture 37">
              <a:extLst>
                <a:ext uri="{FF2B5EF4-FFF2-40B4-BE49-F238E27FC236}">
                  <a16:creationId xmlns="" xmlns:a16="http://schemas.microsoft.com/office/drawing/2014/main" id="{E86D1E51-3DBC-41AD-AD95-2211333CB6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53182" y="3200606"/>
              <a:ext cx="761511" cy="787384"/>
            </a:xfrm>
            <a:prstGeom prst="rect">
              <a:avLst/>
            </a:prstGeom>
          </p:spPr>
        </p:pic>
        <p:pic>
          <p:nvPicPr>
            <p:cNvPr id="39" name="Picture 2">
              <a:extLst>
                <a:ext uri="{FF2B5EF4-FFF2-40B4-BE49-F238E27FC236}">
                  <a16:creationId xmlns="" xmlns:a16="http://schemas.microsoft.com/office/drawing/2014/main" id="{2A2FC78C-44F7-45DD-89EF-8A44279C47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30390" y="3359048"/>
              <a:ext cx="439040" cy="400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180273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C867626F-212C-4765-BC6D-A2CFBB60C9C5}"/>
              </a:ext>
            </a:extLst>
          </p:cNvPr>
          <p:cNvGrpSpPr/>
          <p:nvPr/>
        </p:nvGrpSpPr>
        <p:grpSpPr>
          <a:xfrm>
            <a:off x="685610" y="668507"/>
            <a:ext cx="2962365" cy="707886"/>
            <a:chOff x="6819710" y="5202407"/>
            <a:chExt cx="4942326" cy="1149694"/>
          </a:xfrm>
        </p:grpSpPr>
        <p:sp>
          <p:nvSpPr>
            <p:cNvPr id="3" name="Rectangle: Rounded Corners 2">
              <a:extLst>
                <a:ext uri="{FF2B5EF4-FFF2-40B4-BE49-F238E27FC236}">
                  <a16:creationId xmlns="" xmlns:a16="http://schemas.microsoft.com/office/drawing/2014/main" id="{12ABFDD4-58BD-4903-9964-345E5CBC4F2D}"/>
                </a:ext>
              </a:extLst>
            </p:cNvPr>
            <p:cNvSpPr/>
            <p:nvPr/>
          </p:nvSpPr>
          <p:spPr>
            <a:xfrm>
              <a:off x="6819710" y="5202407"/>
              <a:ext cx="4781740" cy="1040298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="" xmlns:a16="http://schemas.microsoft.com/office/drawing/2014/main" id="{9CC16F81-2E56-4A75-9865-3EF05A6CD38C}"/>
                </a:ext>
              </a:extLst>
            </p:cNvPr>
            <p:cNvSpPr txBox="1"/>
            <p:nvPr/>
          </p:nvSpPr>
          <p:spPr>
            <a:xfrm>
              <a:off x="6819710" y="5202407"/>
              <a:ext cx="4942326" cy="1149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OpenDyslexicAlta" panose="00000500000000000000" pitchFamily="50" charset="0"/>
                </a:rPr>
                <a:t>Sentences</a:t>
              </a:r>
              <a:endParaRPr lang="en-GB" sz="4000" u="sng" dirty="0">
                <a:latin typeface="OpenDyslexicAlta" panose="00000500000000000000" pitchFamily="50" charset="0"/>
              </a:endParaRPr>
            </a:p>
          </p:txBody>
        </p:sp>
      </p:grpSp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9C44E13E-A199-4A86-A867-622DF982A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139" y="1979196"/>
            <a:ext cx="2519433" cy="257571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F24E10F-B43C-4D5B-8508-07FC85AED0CC}"/>
              </a:ext>
            </a:extLst>
          </p:cNvPr>
          <p:cNvSpPr txBox="1"/>
          <p:nvPr/>
        </p:nvSpPr>
        <p:spPr>
          <a:xfrm>
            <a:off x="4164434" y="3312905"/>
            <a:ext cx="63691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I would like an apple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31FAB2C-3AA7-4F5F-AA06-5EC6600BCDE7}"/>
              </a:ext>
            </a:extLst>
          </p:cNvPr>
          <p:cNvSpPr txBox="1"/>
          <p:nvPr/>
        </p:nvSpPr>
        <p:spPr>
          <a:xfrm>
            <a:off x="4344561" y="5592734"/>
            <a:ext cx="55763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I football like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F4E03B5-85C5-4D46-BB84-372C18D81CC7}"/>
              </a:ext>
            </a:extLst>
          </p:cNvPr>
          <p:cNvSpPr txBox="1"/>
          <p:nvPr/>
        </p:nvSpPr>
        <p:spPr>
          <a:xfrm>
            <a:off x="4164434" y="4453940"/>
            <a:ext cx="73118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singing song Dan is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DF6E6711-96F0-4D56-8586-255FE0053B9F}"/>
              </a:ext>
            </a:extLst>
          </p:cNvPr>
          <p:cNvGrpSpPr/>
          <p:nvPr/>
        </p:nvGrpSpPr>
        <p:grpSpPr>
          <a:xfrm>
            <a:off x="4491815" y="690113"/>
            <a:ext cx="7014575" cy="633980"/>
            <a:chOff x="1457522" y="615295"/>
            <a:chExt cx="8737248" cy="643043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="" xmlns:a16="http://schemas.microsoft.com/office/drawing/2014/main" id="{DF5B6543-4DEF-445E-BF64-22578ACAB194}"/>
                </a:ext>
              </a:extLst>
            </p:cNvPr>
            <p:cNvSpPr/>
            <p:nvPr/>
          </p:nvSpPr>
          <p:spPr>
            <a:xfrm>
              <a:off x="1457522" y="615295"/>
              <a:ext cx="8497703" cy="643043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FE2C4C9B-2EBF-49E5-A148-190B998CDFE1}"/>
                </a:ext>
              </a:extLst>
            </p:cNvPr>
            <p:cNvSpPr txBox="1"/>
            <p:nvPr/>
          </p:nvSpPr>
          <p:spPr>
            <a:xfrm>
              <a:off x="1491725" y="735118"/>
              <a:ext cx="8703045" cy="3210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Which of Amy’s sentences makes sense?</a:t>
              </a: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E6761645-5C96-4881-8EED-CCF1FDF0147C}"/>
              </a:ext>
            </a:extLst>
          </p:cNvPr>
          <p:cNvSpPr txBox="1"/>
          <p:nvPr/>
        </p:nvSpPr>
        <p:spPr>
          <a:xfrm>
            <a:off x="4194491" y="2093393"/>
            <a:ext cx="73118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stand in the line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34AAD571-637B-48A5-91D3-FA8B55E3E0A1}"/>
              </a:ext>
            </a:extLst>
          </p:cNvPr>
          <p:cNvGrpSpPr/>
          <p:nvPr/>
        </p:nvGrpSpPr>
        <p:grpSpPr>
          <a:xfrm>
            <a:off x="3419353" y="2117956"/>
            <a:ext cx="517198" cy="567492"/>
            <a:chOff x="3419353" y="2117956"/>
            <a:chExt cx="517198" cy="567492"/>
          </a:xfrm>
        </p:grpSpPr>
        <p:sp>
          <p:nvSpPr>
            <p:cNvPr id="8" name="Oval 7">
              <a:extLst>
                <a:ext uri="{FF2B5EF4-FFF2-40B4-BE49-F238E27FC236}">
                  <a16:creationId xmlns="" xmlns:a16="http://schemas.microsoft.com/office/drawing/2014/main" id="{D1865FA6-9BD3-41C9-8532-3D2AB939ED43}"/>
                </a:ext>
              </a:extLst>
            </p:cNvPr>
            <p:cNvSpPr/>
            <p:nvPr/>
          </p:nvSpPr>
          <p:spPr>
            <a:xfrm>
              <a:off x="3419353" y="2117956"/>
              <a:ext cx="517198" cy="56749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="" xmlns:a16="http://schemas.microsoft.com/office/drawing/2014/main" id="{18ACD68F-4178-4A62-B206-09EAFF5AFDC5}"/>
                </a:ext>
              </a:extLst>
            </p:cNvPr>
            <p:cNvSpPr txBox="1"/>
            <p:nvPr/>
          </p:nvSpPr>
          <p:spPr>
            <a:xfrm>
              <a:off x="3495212" y="2186323"/>
              <a:ext cx="39188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1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="" xmlns:a16="http://schemas.microsoft.com/office/drawing/2014/main" id="{32FB22CE-5A80-485A-A5CF-7DB2D5CCA0A1}"/>
              </a:ext>
            </a:extLst>
          </p:cNvPr>
          <p:cNvGrpSpPr/>
          <p:nvPr/>
        </p:nvGrpSpPr>
        <p:grpSpPr>
          <a:xfrm>
            <a:off x="3446904" y="3359031"/>
            <a:ext cx="517198" cy="567492"/>
            <a:chOff x="3419353" y="2117956"/>
            <a:chExt cx="517198" cy="567492"/>
          </a:xfrm>
        </p:grpSpPr>
        <p:sp>
          <p:nvSpPr>
            <p:cNvPr id="26" name="Oval 25">
              <a:extLst>
                <a:ext uri="{FF2B5EF4-FFF2-40B4-BE49-F238E27FC236}">
                  <a16:creationId xmlns="" xmlns:a16="http://schemas.microsoft.com/office/drawing/2014/main" id="{53DF6827-90FD-4880-AD9D-55E9556BDE09}"/>
                </a:ext>
              </a:extLst>
            </p:cNvPr>
            <p:cNvSpPr/>
            <p:nvPr/>
          </p:nvSpPr>
          <p:spPr>
            <a:xfrm>
              <a:off x="3419353" y="2117956"/>
              <a:ext cx="517198" cy="56749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028A9607-7CEA-4E8D-A440-87DFB8A5B4DB}"/>
                </a:ext>
              </a:extLst>
            </p:cNvPr>
            <p:cNvSpPr txBox="1"/>
            <p:nvPr/>
          </p:nvSpPr>
          <p:spPr>
            <a:xfrm>
              <a:off x="3495212" y="2186323"/>
              <a:ext cx="39188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2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="" xmlns:a16="http://schemas.microsoft.com/office/drawing/2014/main" id="{B635D5F0-54C5-4C26-8AE1-7661B8C49261}"/>
              </a:ext>
            </a:extLst>
          </p:cNvPr>
          <p:cNvGrpSpPr/>
          <p:nvPr/>
        </p:nvGrpSpPr>
        <p:grpSpPr>
          <a:xfrm>
            <a:off x="3446904" y="4554914"/>
            <a:ext cx="517198" cy="567492"/>
            <a:chOff x="3419353" y="2117956"/>
            <a:chExt cx="517198" cy="567492"/>
          </a:xfrm>
        </p:grpSpPr>
        <p:sp>
          <p:nvSpPr>
            <p:cNvPr id="29" name="Oval 28">
              <a:extLst>
                <a:ext uri="{FF2B5EF4-FFF2-40B4-BE49-F238E27FC236}">
                  <a16:creationId xmlns="" xmlns:a16="http://schemas.microsoft.com/office/drawing/2014/main" id="{919BB959-2E7A-4BA0-AD4F-3AEA2D4E3FD9}"/>
                </a:ext>
              </a:extLst>
            </p:cNvPr>
            <p:cNvSpPr/>
            <p:nvPr/>
          </p:nvSpPr>
          <p:spPr>
            <a:xfrm>
              <a:off x="3419353" y="2117956"/>
              <a:ext cx="517198" cy="56749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>
              <a:extLst>
                <a:ext uri="{FF2B5EF4-FFF2-40B4-BE49-F238E27FC236}">
                  <a16:creationId xmlns="" xmlns:a16="http://schemas.microsoft.com/office/drawing/2014/main" id="{B4159F33-B4F7-4FEA-B494-F26EB6C117FA}"/>
                </a:ext>
              </a:extLst>
            </p:cNvPr>
            <p:cNvSpPr txBox="1"/>
            <p:nvPr/>
          </p:nvSpPr>
          <p:spPr>
            <a:xfrm>
              <a:off x="3495212" y="2186323"/>
              <a:ext cx="39188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3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="" xmlns:a16="http://schemas.microsoft.com/office/drawing/2014/main" id="{D2FBEAE2-1039-4896-8FEF-0DDBFB36F15A}"/>
              </a:ext>
            </a:extLst>
          </p:cNvPr>
          <p:cNvGrpSpPr/>
          <p:nvPr/>
        </p:nvGrpSpPr>
        <p:grpSpPr>
          <a:xfrm>
            <a:off x="3460107" y="5622001"/>
            <a:ext cx="517198" cy="567492"/>
            <a:chOff x="3419353" y="2117956"/>
            <a:chExt cx="517198" cy="567492"/>
          </a:xfrm>
        </p:grpSpPr>
        <p:sp>
          <p:nvSpPr>
            <p:cNvPr id="32" name="Oval 31">
              <a:extLst>
                <a:ext uri="{FF2B5EF4-FFF2-40B4-BE49-F238E27FC236}">
                  <a16:creationId xmlns="" xmlns:a16="http://schemas.microsoft.com/office/drawing/2014/main" id="{D25BB046-4339-48DA-8F53-5C2015E7AAE4}"/>
                </a:ext>
              </a:extLst>
            </p:cNvPr>
            <p:cNvSpPr/>
            <p:nvPr/>
          </p:nvSpPr>
          <p:spPr>
            <a:xfrm>
              <a:off x="3419353" y="2117956"/>
              <a:ext cx="517198" cy="56749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>
              <a:extLst>
                <a:ext uri="{FF2B5EF4-FFF2-40B4-BE49-F238E27FC236}">
                  <a16:creationId xmlns="" xmlns:a16="http://schemas.microsoft.com/office/drawing/2014/main" id="{859648CA-4D76-4367-AC32-4D4CDC79E49F}"/>
                </a:ext>
              </a:extLst>
            </p:cNvPr>
            <p:cNvSpPr txBox="1"/>
            <p:nvPr/>
          </p:nvSpPr>
          <p:spPr>
            <a:xfrm>
              <a:off x="3495212" y="2186323"/>
              <a:ext cx="39188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4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="" xmlns:a16="http://schemas.microsoft.com/office/drawing/2014/main" id="{7C357835-B910-4E46-92E0-6D1D2C3EE6D1}"/>
              </a:ext>
            </a:extLst>
          </p:cNvPr>
          <p:cNvGrpSpPr/>
          <p:nvPr/>
        </p:nvGrpSpPr>
        <p:grpSpPr>
          <a:xfrm>
            <a:off x="10753123" y="3251771"/>
            <a:ext cx="1184303" cy="787384"/>
            <a:chOff x="6630390" y="3200606"/>
            <a:chExt cx="1184303" cy="787384"/>
          </a:xfrm>
        </p:grpSpPr>
        <p:pic>
          <p:nvPicPr>
            <p:cNvPr id="35" name="Picture 34">
              <a:extLst>
                <a:ext uri="{FF2B5EF4-FFF2-40B4-BE49-F238E27FC236}">
                  <a16:creationId xmlns="" xmlns:a16="http://schemas.microsoft.com/office/drawing/2014/main" id="{1C24D335-32BD-437D-9798-222D9B1020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53182" y="3200606"/>
              <a:ext cx="761511" cy="787384"/>
            </a:xfrm>
            <a:prstGeom prst="rect">
              <a:avLst/>
            </a:prstGeom>
          </p:spPr>
        </p:pic>
        <p:pic>
          <p:nvPicPr>
            <p:cNvPr id="36" name="Picture 2">
              <a:extLst>
                <a:ext uri="{FF2B5EF4-FFF2-40B4-BE49-F238E27FC236}">
                  <a16:creationId xmlns="" xmlns:a16="http://schemas.microsoft.com/office/drawing/2014/main" id="{CC5D68D0-A94B-41FA-8F50-597108FEA5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30390" y="3359048"/>
              <a:ext cx="439040" cy="400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7" name="Group 36">
            <a:extLst>
              <a:ext uri="{FF2B5EF4-FFF2-40B4-BE49-F238E27FC236}">
                <a16:creationId xmlns="" xmlns:a16="http://schemas.microsoft.com/office/drawing/2014/main" id="{9C75486A-33CB-4EC9-A40E-BDB6FC692CB7}"/>
              </a:ext>
            </a:extLst>
          </p:cNvPr>
          <p:cNvGrpSpPr/>
          <p:nvPr/>
        </p:nvGrpSpPr>
        <p:grpSpPr>
          <a:xfrm>
            <a:off x="10563661" y="2084421"/>
            <a:ext cx="1184303" cy="787384"/>
            <a:chOff x="6630390" y="3200606"/>
            <a:chExt cx="1184303" cy="787384"/>
          </a:xfrm>
        </p:grpSpPr>
        <p:pic>
          <p:nvPicPr>
            <p:cNvPr id="38" name="Picture 37">
              <a:extLst>
                <a:ext uri="{FF2B5EF4-FFF2-40B4-BE49-F238E27FC236}">
                  <a16:creationId xmlns="" xmlns:a16="http://schemas.microsoft.com/office/drawing/2014/main" id="{E86D1E51-3DBC-41AD-AD95-2211333CB6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53182" y="3200606"/>
              <a:ext cx="761511" cy="787384"/>
            </a:xfrm>
            <a:prstGeom prst="rect">
              <a:avLst/>
            </a:prstGeom>
          </p:spPr>
        </p:pic>
        <p:pic>
          <p:nvPicPr>
            <p:cNvPr id="39" name="Picture 2">
              <a:extLst>
                <a:ext uri="{FF2B5EF4-FFF2-40B4-BE49-F238E27FC236}">
                  <a16:creationId xmlns="" xmlns:a16="http://schemas.microsoft.com/office/drawing/2014/main" id="{2A2FC78C-44F7-45DD-89EF-8A44279C47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30390" y="3359048"/>
              <a:ext cx="439040" cy="400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228932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5CB4D7B5-C3E5-4EF4-B9B8-60A5738BA6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9857" y="1476565"/>
            <a:ext cx="2221210" cy="2270833"/>
          </a:xfrm>
          <a:prstGeom prst="rect">
            <a:avLst/>
          </a:prstGeom>
        </p:spPr>
      </p:pic>
      <p:sp>
        <p:nvSpPr>
          <p:cNvPr id="4" name="Speech Bubble: Rectangle with Corners Rounded 3">
            <a:extLst>
              <a:ext uri="{FF2B5EF4-FFF2-40B4-BE49-F238E27FC236}">
                <a16:creationId xmlns="" xmlns:a16="http://schemas.microsoft.com/office/drawing/2014/main" id="{6FFCE4EF-9779-44E0-85C5-AF341E11D554}"/>
              </a:ext>
            </a:extLst>
          </p:cNvPr>
          <p:cNvSpPr/>
          <p:nvPr/>
        </p:nvSpPr>
        <p:spPr>
          <a:xfrm>
            <a:off x="4915349" y="1623060"/>
            <a:ext cx="5139890" cy="2348565"/>
          </a:xfrm>
          <a:prstGeom prst="wedgeRoundRectCallout">
            <a:avLst>
              <a:gd name="adj1" fmla="val -67088"/>
              <a:gd name="adj2" fmla="val -61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D4936D75-DA07-4C41-ADBB-EEE4B1DB57E6}"/>
              </a:ext>
            </a:extLst>
          </p:cNvPr>
          <p:cNvSpPr txBox="1"/>
          <p:nvPr/>
        </p:nvSpPr>
        <p:spPr>
          <a:xfrm>
            <a:off x="5197499" y="1733235"/>
            <a:ext cx="11551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Mia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076049F-B36E-49C2-A056-1A4FA00523BD}"/>
              </a:ext>
            </a:extLst>
          </p:cNvPr>
          <p:cNvSpPr txBox="1"/>
          <p:nvPr/>
        </p:nvSpPr>
        <p:spPr>
          <a:xfrm>
            <a:off x="7526956" y="1774035"/>
            <a:ext cx="23294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throws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BCFECE78-AF82-4FF8-A9E6-93F14E2B891B}"/>
              </a:ext>
            </a:extLst>
          </p:cNvPr>
          <p:cNvSpPr txBox="1"/>
          <p:nvPr/>
        </p:nvSpPr>
        <p:spPr>
          <a:xfrm>
            <a:off x="8053184" y="2959336"/>
            <a:ext cx="12769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the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844FAC61-0EA3-4AB8-9D74-9050343BB50C}"/>
              </a:ext>
            </a:extLst>
          </p:cNvPr>
          <p:cNvSpPr txBox="1"/>
          <p:nvPr/>
        </p:nvSpPr>
        <p:spPr>
          <a:xfrm>
            <a:off x="5197499" y="2977957"/>
            <a:ext cx="13861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ball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F5478E1C-6140-4285-AFF2-110CB7A261F4}"/>
              </a:ext>
            </a:extLst>
          </p:cNvPr>
          <p:cNvGrpSpPr/>
          <p:nvPr/>
        </p:nvGrpSpPr>
        <p:grpSpPr>
          <a:xfrm>
            <a:off x="1684421" y="585425"/>
            <a:ext cx="9583348" cy="633980"/>
            <a:chOff x="1457522" y="615295"/>
            <a:chExt cx="8722369" cy="643043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="" xmlns:a16="http://schemas.microsoft.com/office/drawing/2014/main" id="{956F8545-0DC8-41D1-9B2F-D5713D23EF8E}"/>
                </a:ext>
              </a:extLst>
            </p:cNvPr>
            <p:cNvSpPr/>
            <p:nvPr/>
          </p:nvSpPr>
          <p:spPr>
            <a:xfrm>
              <a:off x="1457522" y="615295"/>
              <a:ext cx="8497703" cy="643043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FD8F1C6A-E9EF-4A0B-AB92-87C38CE3D577}"/>
                </a:ext>
              </a:extLst>
            </p:cNvPr>
            <p:cNvSpPr txBox="1"/>
            <p:nvPr/>
          </p:nvSpPr>
          <p:spPr>
            <a:xfrm>
              <a:off x="1491725" y="735118"/>
              <a:ext cx="8688166" cy="468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Can you help arrange these words to make a sentence?</a:t>
              </a: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50427D52-4E13-4724-BCCB-20444BCB11E2}"/>
              </a:ext>
            </a:extLst>
          </p:cNvPr>
          <p:cNvSpPr txBox="1"/>
          <p:nvPr/>
        </p:nvSpPr>
        <p:spPr>
          <a:xfrm>
            <a:off x="10442982" y="3528722"/>
            <a:ext cx="1002775" cy="400110"/>
          </a:xfrm>
          <a:prstGeom prst="rect">
            <a:avLst/>
          </a:prstGeom>
          <a:solidFill>
            <a:srgbClr val="BF95DF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OpenDyslexicAlta" panose="00000500000000000000" pitchFamily="50" charset="0"/>
              </a:rPr>
              <a:t>check</a:t>
            </a:r>
          </a:p>
        </p:txBody>
      </p:sp>
      <p:pic>
        <p:nvPicPr>
          <p:cNvPr id="7" name="Picture 6" descr="A picture containing clock, computer&#10;&#10;Description automatically generated">
            <a:extLst>
              <a:ext uri="{FF2B5EF4-FFF2-40B4-BE49-F238E27FC236}">
                <a16:creationId xmlns="" xmlns:a16="http://schemas.microsoft.com/office/drawing/2014/main" id="{B17C6BD8-ADC2-4514-9B8F-046723F9A8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754" y="4315722"/>
            <a:ext cx="3046417" cy="213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6772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4.81481E-6 L -0.14284 0.461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48" y="230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3.7037E-6 L -0.03789 0.4687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1" y="234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2.22222E-6 L 0.33242 0.2863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15" y="1430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0 L -0.00234 0.2872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" y="1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5CB4D7B5-C3E5-4EF4-B9B8-60A5738BA6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9857" y="1476565"/>
            <a:ext cx="2221210" cy="2270833"/>
          </a:xfrm>
          <a:prstGeom prst="rect">
            <a:avLst/>
          </a:prstGeom>
        </p:spPr>
      </p:pic>
      <p:sp>
        <p:nvSpPr>
          <p:cNvPr id="4" name="Speech Bubble: Rectangle with Corners Rounded 3">
            <a:extLst>
              <a:ext uri="{FF2B5EF4-FFF2-40B4-BE49-F238E27FC236}">
                <a16:creationId xmlns="" xmlns:a16="http://schemas.microsoft.com/office/drawing/2014/main" id="{6FFCE4EF-9779-44E0-85C5-AF341E11D554}"/>
              </a:ext>
            </a:extLst>
          </p:cNvPr>
          <p:cNvSpPr/>
          <p:nvPr/>
        </p:nvSpPr>
        <p:spPr>
          <a:xfrm>
            <a:off x="4915349" y="1623060"/>
            <a:ext cx="5139890" cy="2348565"/>
          </a:xfrm>
          <a:prstGeom prst="wedgeRoundRectCallout">
            <a:avLst>
              <a:gd name="adj1" fmla="val -67088"/>
              <a:gd name="adj2" fmla="val -61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D4936D75-DA07-4C41-ADBB-EEE4B1DB57E6}"/>
              </a:ext>
            </a:extLst>
          </p:cNvPr>
          <p:cNvSpPr txBox="1"/>
          <p:nvPr/>
        </p:nvSpPr>
        <p:spPr>
          <a:xfrm>
            <a:off x="5197499" y="1733235"/>
            <a:ext cx="1604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Dan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076049F-B36E-49C2-A056-1A4FA00523BD}"/>
              </a:ext>
            </a:extLst>
          </p:cNvPr>
          <p:cNvSpPr txBox="1"/>
          <p:nvPr/>
        </p:nvSpPr>
        <p:spPr>
          <a:xfrm>
            <a:off x="7526956" y="1774035"/>
            <a:ext cx="18032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sings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BCFECE78-AF82-4FF8-A9E6-93F14E2B891B}"/>
              </a:ext>
            </a:extLst>
          </p:cNvPr>
          <p:cNvSpPr txBox="1"/>
          <p:nvPr/>
        </p:nvSpPr>
        <p:spPr>
          <a:xfrm>
            <a:off x="8156543" y="2977956"/>
            <a:ext cx="9506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844FAC61-0EA3-4AB8-9D74-9050343BB50C}"/>
              </a:ext>
            </a:extLst>
          </p:cNvPr>
          <p:cNvSpPr txBox="1"/>
          <p:nvPr/>
        </p:nvSpPr>
        <p:spPr>
          <a:xfrm>
            <a:off x="5197499" y="2977957"/>
            <a:ext cx="1604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anose="00000500000000000000" pitchFamily="50" charset="0"/>
              </a:rPr>
              <a:t>song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F5478E1C-6140-4285-AFF2-110CB7A261F4}"/>
              </a:ext>
            </a:extLst>
          </p:cNvPr>
          <p:cNvGrpSpPr/>
          <p:nvPr/>
        </p:nvGrpSpPr>
        <p:grpSpPr>
          <a:xfrm>
            <a:off x="1677755" y="585425"/>
            <a:ext cx="9427781" cy="633980"/>
            <a:chOff x="1451455" y="615295"/>
            <a:chExt cx="8580779" cy="643043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="" xmlns:a16="http://schemas.microsoft.com/office/drawing/2014/main" id="{956F8545-0DC8-41D1-9B2F-D5713D23EF8E}"/>
                </a:ext>
              </a:extLst>
            </p:cNvPr>
            <p:cNvSpPr/>
            <p:nvPr/>
          </p:nvSpPr>
          <p:spPr>
            <a:xfrm>
              <a:off x="1457522" y="615295"/>
              <a:ext cx="8497703" cy="643043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FD8F1C6A-E9EF-4A0B-AB92-87C38CE3D577}"/>
                </a:ext>
              </a:extLst>
            </p:cNvPr>
            <p:cNvSpPr txBox="1"/>
            <p:nvPr/>
          </p:nvSpPr>
          <p:spPr>
            <a:xfrm>
              <a:off x="1451455" y="735118"/>
              <a:ext cx="8580779" cy="468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OpenDyslexicAlta" panose="00000500000000000000" pitchFamily="50" charset="0"/>
                </a:rPr>
                <a:t>Can you help arrange these words to make a sentence?</a:t>
              </a: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50427D52-4E13-4724-BCCB-20444BCB11E2}"/>
              </a:ext>
            </a:extLst>
          </p:cNvPr>
          <p:cNvSpPr txBox="1"/>
          <p:nvPr/>
        </p:nvSpPr>
        <p:spPr>
          <a:xfrm>
            <a:off x="10442982" y="3528722"/>
            <a:ext cx="1002775" cy="400110"/>
          </a:xfrm>
          <a:prstGeom prst="rect">
            <a:avLst/>
          </a:prstGeom>
          <a:solidFill>
            <a:srgbClr val="BF95DF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OpenDyslexicAlta" panose="00000500000000000000" pitchFamily="50" charset="0"/>
              </a:rPr>
              <a:t>check</a:t>
            </a:r>
          </a:p>
        </p:txBody>
      </p:sp>
      <p:pic>
        <p:nvPicPr>
          <p:cNvPr id="5" name="Picture 4" descr="A picture containing clock&#10;&#10;Description automatically generated">
            <a:extLst>
              <a:ext uri="{FF2B5EF4-FFF2-40B4-BE49-F238E27FC236}">
                <a16:creationId xmlns="" xmlns:a16="http://schemas.microsoft.com/office/drawing/2014/main" id="{2855F6D8-2F8A-4421-9F2D-AD9FC653E6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988" y="3930001"/>
            <a:ext cx="2725676" cy="2938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6553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4.81481E-6 L -0.1 0.46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2312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3.7037E-6 L -0.03789 0.4687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1" y="234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2.22222E-6 L 0.33242 0.2863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15" y="1430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2.22222E-6 L -0.00234 0.2872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" y="1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99FFB7A-E7B7-464D-B803-6D3B65F4A7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4973684"/>
            <a:ext cx="5243513" cy="806450"/>
          </a:xfrm>
        </p:spPr>
        <p:txBody>
          <a:bodyPr>
            <a:normAutofit/>
          </a:bodyPr>
          <a:lstStyle/>
          <a:p>
            <a:endParaRPr lang="en-GB" sz="4800" dirty="0"/>
          </a:p>
        </p:txBody>
      </p:sp>
      <p:sp>
        <p:nvSpPr>
          <p:cNvPr id="7" name="Text Placeholder 3">
            <a:extLst>
              <a:ext uri="{FF2B5EF4-FFF2-40B4-BE49-F238E27FC236}">
                <a16:creationId xmlns="" xmlns:a16="http://schemas.microsoft.com/office/drawing/2014/main" id="{9C816974-4052-4AAD-906F-9E7B70ADC9E9}"/>
              </a:ext>
            </a:extLst>
          </p:cNvPr>
          <p:cNvSpPr txBox="1">
            <a:spLocks/>
          </p:cNvSpPr>
          <p:nvPr/>
        </p:nvSpPr>
        <p:spPr>
          <a:xfrm>
            <a:off x="3616325" y="3429000"/>
            <a:ext cx="5243513" cy="806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Muli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 err="1"/>
              <a:t>Quizshed</a:t>
            </a:r>
            <a:r>
              <a:rPr lang="en-GB" sz="4000" dirty="0"/>
              <a:t> code:</a:t>
            </a:r>
          </a:p>
        </p:txBody>
      </p:sp>
    </p:spTree>
    <p:extLst>
      <p:ext uri="{BB962C8B-B14F-4D97-AF65-F5344CB8AC3E}">
        <p14:creationId xmlns:p14="http://schemas.microsoft.com/office/powerpoint/2010/main" xmlns="" val="322400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dirty="0">
            <a:latin typeface="OpenDyslexicAlta" pitchFamily="2" charset="77"/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edshed theme" id="{B3FA6AC0-DFFF-4C29-B618-F0623823A7D5}" vid="{9695D27B-BF62-4032-B5AD-425CD739B4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edshed theme</Template>
  <TotalTime>3364</TotalTime>
  <Words>396</Words>
  <Application>Microsoft Office PowerPoint</Application>
  <PresentationFormat>Custom</PresentationFormat>
  <Paragraphs>100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Muli</vt:lpstr>
      <vt:lpstr>Calibri</vt:lpstr>
      <vt:lpstr>Times New Roman</vt:lpstr>
      <vt:lpstr>OpenDyslexicAlta</vt:lpstr>
      <vt:lpstr>OpenDyslexic</vt:lpstr>
      <vt:lpstr>edshed theme</vt:lpstr>
      <vt:lpstr>Making meaning in sentences.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hknox</cp:lastModifiedBy>
  <cp:revision>308</cp:revision>
  <dcterms:created xsi:type="dcterms:W3CDTF">2020-05-04T22:11:17Z</dcterms:created>
  <dcterms:modified xsi:type="dcterms:W3CDTF">2021-02-19T10:21:26Z</dcterms:modified>
</cp:coreProperties>
</file>