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59" r:id="rId5"/>
    <p:sldId id="260" r:id="rId6"/>
    <p:sldId id="262" r:id="rId7"/>
    <p:sldId id="263" r:id="rId8"/>
    <p:sldId id="264" r:id="rId9"/>
    <p:sldId id="279" r:id="rId10"/>
    <p:sldId id="265" r:id="rId11"/>
    <p:sldId id="261" r:id="rId12"/>
    <p:sldId id="266" r:id="rId13"/>
    <p:sldId id="278" r:id="rId14"/>
    <p:sldId id="286" r:id="rId15"/>
    <p:sldId id="289" r:id="rId16"/>
    <p:sldId id="291" r:id="rId17"/>
    <p:sldId id="283" r:id="rId18"/>
    <p:sldId id="292" r:id="rId19"/>
    <p:sldId id="288" r:id="rId2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3455" autoAdjust="0"/>
  </p:normalViewPr>
  <p:slideViewPr>
    <p:cSldViewPr>
      <p:cViewPr varScale="1">
        <p:scale>
          <a:sx n="64" d="100"/>
          <a:sy n="64" d="100"/>
        </p:scale>
        <p:origin x="1348"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DE0ACC9-435A-4929-975A-C1F1FED47895}" type="datetimeFigureOut">
              <a:rPr lang="en-GB" smtClean="0"/>
              <a:t>03/12/2021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18812C69-221C-44EB-95A5-8CB68384CC4F}" type="slidenum">
              <a:rPr lang="en-GB" smtClean="0"/>
              <a:t>‹#›</a:t>
            </a:fld>
            <a:endParaRPr lang="en-GB"/>
          </a:p>
        </p:txBody>
      </p:sp>
    </p:spTree>
    <p:extLst>
      <p:ext uri="{BB962C8B-B14F-4D97-AF65-F5344CB8AC3E}">
        <p14:creationId xmlns:p14="http://schemas.microsoft.com/office/powerpoint/2010/main" val="2215135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1</a:t>
            </a:fld>
            <a:endParaRPr lang="en-GB"/>
          </a:p>
        </p:txBody>
      </p:sp>
    </p:spTree>
    <p:extLst>
      <p:ext uri="{BB962C8B-B14F-4D97-AF65-F5344CB8AC3E}">
        <p14:creationId xmlns:p14="http://schemas.microsoft.com/office/powerpoint/2010/main" val="8580980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2</a:t>
            </a:fld>
            <a:endParaRPr lang="en-GB"/>
          </a:p>
        </p:txBody>
      </p:sp>
    </p:spTree>
    <p:extLst>
      <p:ext uri="{BB962C8B-B14F-4D97-AF65-F5344CB8AC3E}">
        <p14:creationId xmlns:p14="http://schemas.microsoft.com/office/powerpoint/2010/main" val="3093944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3</a:t>
            </a:fld>
            <a:endParaRPr lang="en-GB"/>
          </a:p>
        </p:txBody>
      </p:sp>
    </p:spTree>
    <p:extLst>
      <p:ext uri="{BB962C8B-B14F-4D97-AF65-F5344CB8AC3E}">
        <p14:creationId xmlns:p14="http://schemas.microsoft.com/office/powerpoint/2010/main" val="35590626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4</a:t>
            </a:fld>
            <a:endParaRPr lang="en-GB"/>
          </a:p>
        </p:txBody>
      </p:sp>
    </p:spTree>
    <p:extLst>
      <p:ext uri="{BB962C8B-B14F-4D97-AF65-F5344CB8AC3E}">
        <p14:creationId xmlns:p14="http://schemas.microsoft.com/office/powerpoint/2010/main" val="26177237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5</a:t>
            </a:fld>
            <a:endParaRPr lang="en-GB"/>
          </a:p>
        </p:txBody>
      </p:sp>
    </p:spTree>
    <p:extLst>
      <p:ext uri="{BB962C8B-B14F-4D97-AF65-F5344CB8AC3E}">
        <p14:creationId xmlns:p14="http://schemas.microsoft.com/office/powerpoint/2010/main" val="33549534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6</a:t>
            </a:fld>
            <a:endParaRPr lang="en-GB"/>
          </a:p>
        </p:txBody>
      </p:sp>
    </p:spTree>
    <p:extLst>
      <p:ext uri="{BB962C8B-B14F-4D97-AF65-F5344CB8AC3E}">
        <p14:creationId xmlns:p14="http://schemas.microsoft.com/office/powerpoint/2010/main" val="12956102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7</a:t>
            </a:fld>
            <a:endParaRPr lang="en-GB"/>
          </a:p>
        </p:txBody>
      </p:sp>
    </p:spTree>
    <p:extLst>
      <p:ext uri="{BB962C8B-B14F-4D97-AF65-F5344CB8AC3E}">
        <p14:creationId xmlns:p14="http://schemas.microsoft.com/office/powerpoint/2010/main" val="245376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8</a:t>
            </a:fld>
            <a:endParaRPr lang="en-GB"/>
          </a:p>
        </p:txBody>
      </p:sp>
    </p:spTree>
    <p:extLst>
      <p:ext uri="{BB962C8B-B14F-4D97-AF65-F5344CB8AC3E}">
        <p14:creationId xmlns:p14="http://schemas.microsoft.com/office/powerpoint/2010/main" val="34307952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9</a:t>
            </a:fld>
            <a:endParaRPr lang="en-GB"/>
          </a:p>
        </p:txBody>
      </p:sp>
    </p:spTree>
    <p:extLst>
      <p:ext uri="{BB962C8B-B14F-4D97-AF65-F5344CB8AC3E}">
        <p14:creationId xmlns:p14="http://schemas.microsoft.com/office/powerpoint/2010/main" val="9955188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10</a:t>
            </a:fld>
            <a:endParaRPr lang="en-GB"/>
          </a:p>
        </p:txBody>
      </p:sp>
    </p:spTree>
    <p:extLst>
      <p:ext uri="{BB962C8B-B14F-4D97-AF65-F5344CB8AC3E}">
        <p14:creationId xmlns:p14="http://schemas.microsoft.com/office/powerpoint/2010/main" val="531272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11</a:t>
            </a:fld>
            <a:endParaRPr lang="en-GB"/>
          </a:p>
        </p:txBody>
      </p:sp>
    </p:spTree>
    <p:extLst>
      <p:ext uri="{BB962C8B-B14F-4D97-AF65-F5344CB8AC3E}">
        <p14:creationId xmlns:p14="http://schemas.microsoft.com/office/powerpoint/2010/main" val="19629435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smtClean="0">
              <a:latin typeface="Letterjoin-Air Plus 40" pitchFamily="50" charset="0"/>
            </a:endParaRPr>
          </a:p>
        </p:txBody>
      </p:sp>
      <p:sp>
        <p:nvSpPr>
          <p:cNvPr id="4" name="Slide Number Placeholder 3"/>
          <p:cNvSpPr>
            <a:spLocks noGrp="1"/>
          </p:cNvSpPr>
          <p:nvPr>
            <p:ph type="sldNum" sz="quarter" idx="10"/>
          </p:nvPr>
        </p:nvSpPr>
        <p:spPr/>
        <p:txBody>
          <a:bodyPr/>
          <a:lstStyle/>
          <a:p>
            <a:fld id="{18812C69-221C-44EB-95A5-8CB68384CC4F}" type="slidenum">
              <a:rPr lang="en-GB" smtClean="0"/>
              <a:t>12</a:t>
            </a:fld>
            <a:endParaRPr lang="en-GB"/>
          </a:p>
        </p:txBody>
      </p:sp>
    </p:spTree>
    <p:extLst>
      <p:ext uri="{BB962C8B-B14F-4D97-AF65-F5344CB8AC3E}">
        <p14:creationId xmlns:p14="http://schemas.microsoft.com/office/powerpoint/2010/main" val="27855435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13</a:t>
            </a:fld>
            <a:endParaRPr lang="en-GB"/>
          </a:p>
        </p:txBody>
      </p:sp>
    </p:spTree>
    <p:extLst>
      <p:ext uri="{BB962C8B-B14F-4D97-AF65-F5344CB8AC3E}">
        <p14:creationId xmlns:p14="http://schemas.microsoft.com/office/powerpoint/2010/main" val="49334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14</a:t>
            </a:fld>
            <a:endParaRPr lang="en-GB"/>
          </a:p>
        </p:txBody>
      </p:sp>
    </p:spTree>
    <p:extLst>
      <p:ext uri="{BB962C8B-B14F-4D97-AF65-F5344CB8AC3E}">
        <p14:creationId xmlns:p14="http://schemas.microsoft.com/office/powerpoint/2010/main" val="13324077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8812C69-221C-44EB-95A5-8CB68384CC4F}" type="slidenum">
              <a:rPr lang="en-GB" smtClean="0"/>
              <a:t>15</a:t>
            </a:fld>
            <a:endParaRPr lang="en-GB"/>
          </a:p>
        </p:txBody>
      </p:sp>
    </p:spTree>
    <p:extLst>
      <p:ext uri="{BB962C8B-B14F-4D97-AF65-F5344CB8AC3E}">
        <p14:creationId xmlns:p14="http://schemas.microsoft.com/office/powerpoint/2010/main" val="23476637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GB" dirty="0">
              <a:latin typeface="Letterjoin-Air Plus 40" pitchFamily="50" charset="0"/>
            </a:endParaRPr>
          </a:p>
        </p:txBody>
      </p:sp>
      <p:sp>
        <p:nvSpPr>
          <p:cNvPr id="4" name="Slide Number Placeholder 3"/>
          <p:cNvSpPr>
            <a:spLocks noGrp="1"/>
          </p:cNvSpPr>
          <p:nvPr>
            <p:ph type="sldNum" sz="quarter" idx="10"/>
          </p:nvPr>
        </p:nvSpPr>
        <p:spPr/>
        <p:txBody>
          <a:bodyPr/>
          <a:lstStyle/>
          <a:p>
            <a:fld id="{18812C69-221C-44EB-95A5-8CB68384CC4F}" type="slidenum">
              <a:rPr lang="en-GB" smtClean="0"/>
              <a:t>16</a:t>
            </a:fld>
            <a:endParaRPr lang="en-GB"/>
          </a:p>
        </p:txBody>
      </p:sp>
    </p:spTree>
    <p:extLst>
      <p:ext uri="{BB962C8B-B14F-4D97-AF65-F5344CB8AC3E}">
        <p14:creationId xmlns:p14="http://schemas.microsoft.com/office/powerpoint/2010/main" val="8836391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GB" dirty="0" smtClean="0">
              <a:latin typeface="Letterjoin-Air Plus 40" pitchFamily="50" charset="0"/>
            </a:endParaRPr>
          </a:p>
        </p:txBody>
      </p:sp>
      <p:sp>
        <p:nvSpPr>
          <p:cNvPr id="4" name="Slide Number Placeholder 3"/>
          <p:cNvSpPr>
            <a:spLocks noGrp="1"/>
          </p:cNvSpPr>
          <p:nvPr>
            <p:ph type="sldNum" sz="quarter" idx="10"/>
          </p:nvPr>
        </p:nvSpPr>
        <p:spPr/>
        <p:txBody>
          <a:bodyPr/>
          <a:lstStyle/>
          <a:p>
            <a:fld id="{18812C69-221C-44EB-95A5-8CB68384CC4F}" type="slidenum">
              <a:rPr lang="en-GB" smtClean="0"/>
              <a:t>17</a:t>
            </a:fld>
            <a:endParaRPr lang="en-GB"/>
          </a:p>
        </p:txBody>
      </p:sp>
    </p:spTree>
    <p:extLst>
      <p:ext uri="{BB962C8B-B14F-4D97-AF65-F5344CB8AC3E}">
        <p14:creationId xmlns:p14="http://schemas.microsoft.com/office/powerpoint/2010/main" val="14400235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GB" dirty="0" smtClean="0">
              <a:latin typeface="Letterjoin-Air Plus 40" pitchFamily="50" charset="0"/>
            </a:endParaRPr>
          </a:p>
        </p:txBody>
      </p:sp>
      <p:sp>
        <p:nvSpPr>
          <p:cNvPr id="4" name="Slide Number Placeholder 3"/>
          <p:cNvSpPr>
            <a:spLocks noGrp="1"/>
          </p:cNvSpPr>
          <p:nvPr>
            <p:ph type="sldNum" sz="quarter" idx="10"/>
          </p:nvPr>
        </p:nvSpPr>
        <p:spPr/>
        <p:txBody>
          <a:bodyPr/>
          <a:lstStyle/>
          <a:p>
            <a:fld id="{18812C69-221C-44EB-95A5-8CB68384CC4F}" type="slidenum">
              <a:rPr lang="en-GB" smtClean="0"/>
              <a:t>18</a:t>
            </a:fld>
            <a:endParaRPr lang="en-GB"/>
          </a:p>
        </p:txBody>
      </p:sp>
    </p:spTree>
    <p:extLst>
      <p:ext uri="{BB962C8B-B14F-4D97-AF65-F5344CB8AC3E}">
        <p14:creationId xmlns:p14="http://schemas.microsoft.com/office/powerpoint/2010/main" val="198625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GB" dirty="0">
              <a:latin typeface="Letterjoin-Air Plus 40" pitchFamily="50" charset="0"/>
            </a:endParaRPr>
          </a:p>
        </p:txBody>
      </p:sp>
      <p:sp>
        <p:nvSpPr>
          <p:cNvPr id="4" name="Slide Number Placeholder 3"/>
          <p:cNvSpPr>
            <a:spLocks noGrp="1"/>
          </p:cNvSpPr>
          <p:nvPr>
            <p:ph type="sldNum" sz="quarter" idx="10"/>
          </p:nvPr>
        </p:nvSpPr>
        <p:spPr/>
        <p:txBody>
          <a:bodyPr/>
          <a:lstStyle/>
          <a:p>
            <a:fld id="{18812C69-221C-44EB-95A5-8CB68384CC4F}" type="slidenum">
              <a:rPr lang="en-GB" smtClean="0"/>
              <a:t>19</a:t>
            </a:fld>
            <a:endParaRPr lang="en-GB"/>
          </a:p>
        </p:txBody>
      </p:sp>
    </p:spTree>
    <p:extLst>
      <p:ext uri="{BB962C8B-B14F-4D97-AF65-F5344CB8AC3E}">
        <p14:creationId xmlns:p14="http://schemas.microsoft.com/office/powerpoint/2010/main" val="10702712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484E6C01-5623-4EF7-B9E1-1BFF0AA1317D}" type="datetimeFigureOut">
              <a:rPr lang="en-GB" smtClean="0"/>
              <a:t>03/12/2021</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0E4D6057-DA07-42A5-984A-9FA886909870}"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84E6C01-5623-4EF7-B9E1-1BFF0AA1317D}" type="datetimeFigureOut">
              <a:rPr lang="en-GB" smtClean="0"/>
              <a:t>03/12/2021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D6057-DA07-42A5-984A-9FA886909870}" type="slidenum">
              <a:rPr lang="en-GB" smtClean="0"/>
              <a:t>‹#›</a:t>
            </a:fld>
            <a:endParaRPr lang="en-GB"/>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84E6C01-5623-4EF7-B9E1-1BFF0AA1317D}" type="datetimeFigureOut">
              <a:rPr lang="en-GB" smtClean="0"/>
              <a:t>03/12/2021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D6057-DA07-42A5-984A-9FA886909870}"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84E6C01-5623-4EF7-B9E1-1BFF0AA1317D}" type="datetimeFigureOut">
              <a:rPr lang="en-GB" smtClean="0"/>
              <a:t>03/12/2021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4D6057-DA07-42A5-984A-9FA886909870}" type="slidenum">
              <a:rPr lang="en-GB" smtClean="0"/>
              <a:t>‹#›</a:t>
            </a:fld>
            <a:endParaRPr lang="en-GB"/>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84E6C01-5623-4EF7-B9E1-1BFF0AA1317D}" type="datetimeFigureOut">
              <a:rPr lang="en-GB" smtClean="0"/>
              <a:t>03/12/2021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4D6057-DA07-42A5-984A-9FA886909870}"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84E6C01-5623-4EF7-B9E1-1BFF0AA1317D}" type="datetimeFigureOut">
              <a:rPr lang="en-GB" smtClean="0"/>
              <a:t>03/12/2021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4D6057-DA07-42A5-984A-9FA886909870}" type="slidenum">
              <a:rPr lang="en-GB" smtClean="0"/>
              <a:t>‹#›</a:t>
            </a:fld>
            <a:endParaRPr lang="en-GB"/>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4E6C01-5623-4EF7-B9E1-1BFF0AA1317D}" type="datetimeFigureOut">
              <a:rPr lang="en-GB" smtClean="0"/>
              <a:t>03/12/2021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4D6057-DA07-42A5-984A-9FA886909870}"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484E6C01-5623-4EF7-B9E1-1BFF0AA1317D}" type="datetimeFigureOut">
              <a:rPr lang="en-GB" smtClean="0"/>
              <a:t>03/12/2021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4D6057-DA07-42A5-984A-9FA886909870}"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484E6C01-5623-4EF7-B9E1-1BFF0AA1317D}" type="datetimeFigureOut">
              <a:rPr lang="en-GB" smtClean="0"/>
              <a:t>03/12/2021</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0E4D6057-DA07-42A5-984A-9FA886909870}"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84E6C01-5623-4EF7-B9E1-1BFF0AA1317D}" type="datetimeFigureOut">
              <a:rPr lang="en-GB" smtClean="0"/>
              <a:t>03/12/2021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D6057-DA07-42A5-984A-9FA886909870}"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84E6C01-5623-4EF7-B9E1-1BFF0AA1317D}" type="datetimeFigureOut">
              <a:rPr lang="en-GB" smtClean="0"/>
              <a:t>03/12/2021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D6057-DA07-42A5-984A-9FA886909870}"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484E6C01-5623-4EF7-B9E1-1BFF0AA1317D}" type="datetimeFigureOut">
              <a:rPr lang="en-GB" smtClean="0"/>
              <a:t>03/12/2021</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0E4D6057-DA07-42A5-984A-9FA886909870}"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hyperlink" Target="https://www.youtube.com/watch?v=-ksblMiliA8" TargetMode="Externa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png"/><Relationship Id="rId5" Type="http://schemas.openxmlformats.org/officeDocument/2006/relationships/image" Target="../media/image5.jp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8.jpeg"/><Relationship Id="rId5" Type="http://schemas.openxmlformats.org/officeDocument/2006/relationships/image" Target="../media/image6.jpe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2.png"/><Relationship Id="rId5" Type="http://schemas.openxmlformats.org/officeDocument/2006/relationships/image" Target="../media/image9.jpeg"/><Relationship Id="rId4"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772816"/>
            <a:ext cx="7772400" cy="1829761"/>
          </a:xfrm>
        </p:spPr>
        <p:txBody>
          <a:bodyPr>
            <a:normAutofit/>
          </a:bodyPr>
          <a:lstStyle/>
          <a:p>
            <a:pPr algn="ctr"/>
            <a:r>
              <a:rPr lang="en-GB" sz="3800" dirty="0" smtClean="0">
                <a:latin typeface="Letterjoin-Air Plus 40" pitchFamily="50" charset="0"/>
              </a:rPr>
              <a:t>Early Reading and Phonics Workshop </a:t>
            </a:r>
            <a:endParaRPr lang="en-GB" sz="3800" dirty="0">
              <a:latin typeface="Letterjoin-Air Plus 40" pitchFamily="50" charset="0"/>
            </a:endParaRPr>
          </a:p>
        </p:txBody>
      </p:sp>
      <p:pic>
        <p:nvPicPr>
          <p:cNvPr id="3" name="Welcom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60000" y="180000"/>
            <a:ext cx="406400" cy="406400"/>
          </a:xfrm>
          <a:prstGeom prst="rect">
            <a:avLst/>
          </a:prstGeom>
        </p:spPr>
      </p:pic>
    </p:spTree>
    <p:extLst>
      <p:ext uri="{BB962C8B-B14F-4D97-AF65-F5344CB8AC3E}">
        <p14:creationId xmlns:p14="http://schemas.microsoft.com/office/powerpoint/2010/main" val="15102270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6675"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4000" dirty="0" smtClean="0">
                <a:latin typeface="Letterjoin-Air Plus 40" pitchFamily="50" charset="0"/>
              </a:rPr>
              <a:t>‘Phonics refers to a method for teaching speakers of English to read and write their language’.</a:t>
            </a:r>
          </a:p>
          <a:p>
            <a:pPr marL="0" indent="0" algn="ctr">
              <a:buNone/>
            </a:pPr>
            <a:endParaRPr lang="en-GB" sz="2000" dirty="0">
              <a:latin typeface="Letterjoin-Air Plus 40" pitchFamily="50" charset="0"/>
            </a:endParaRPr>
          </a:p>
          <a:p>
            <a:pPr marL="0" indent="0" algn="ctr">
              <a:buNone/>
            </a:pPr>
            <a:r>
              <a:rPr lang="en-GB" sz="2000" dirty="0" smtClean="0">
                <a:latin typeface="Letterjoin-Air Plus 40" pitchFamily="50" charset="0"/>
              </a:rPr>
              <a:t>The National Literacy Trust. </a:t>
            </a:r>
            <a:endParaRPr lang="en-GB" sz="2000" dirty="0">
              <a:latin typeface="Letterjoin-Air Plus 40" pitchFamily="50" charset="0"/>
            </a:endParaRPr>
          </a:p>
        </p:txBody>
      </p:sp>
      <p:sp>
        <p:nvSpPr>
          <p:cNvPr id="2" name="Title 1"/>
          <p:cNvSpPr>
            <a:spLocks noGrp="1"/>
          </p:cNvSpPr>
          <p:nvPr>
            <p:ph type="title"/>
          </p:nvPr>
        </p:nvSpPr>
        <p:spPr/>
        <p:txBody>
          <a:bodyPr/>
          <a:lstStyle/>
          <a:p>
            <a:pPr algn="ctr"/>
            <a:r>
              <a:rPr lang="en-GB" dirty="0" smtClean="0">
                <a:latin typeface="Letterjoin-Air Plus 40" pitchFamily="50" charset="0"/>
              </a:rPr>
              <a:t>What is Phonics? </a:t>
            </a:r>
            <a:endParaRPr lang="en-GB" dirty="0">
              <a:latin typeface="Letterjoin-Air Plus 40" pitchFamily="50" charset="0"/>
            </a:endParaRPr>
          </a:p>
        </p:txBody>
      </p:sp>
      <p:pic>
        <p:nvPicPr>
          <p:cNvPr id="4" name="What is Phonics">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60000" y="180000"/>
            <a:ext cx="406400" cy="406400"/>
          </a:xfrm>
          <a:prstGeom prst="rect">
            <a:avLst/>
          </a:prstGeom>
        </p:spPr>
      </p:pic>
    </p:spTree>
    <p:extLst>
      <p:ext uri="{BB962C8B-B14F-4D97-AF65-F5344CB8AC3E}">
        <p14:creationId xmlns:p14="http://schemas.microsoft.com/office/powerpoint/2010/main" val="173607625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56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sz="4000" dirty="0">
                <a:latin typeface="Letterjoin-Air Plus 40" pitchFamily="50" charset="0"/>
              </a:rPr>
              <a:t>W</a:t>
            </a:r>
            <a:r>
              <a:rPr lang="en-GB" sz="4000" dirty="0" smtClean="0">
                <a:latin typeface="Letterjoin-Air Plus 40" pitchFamily="50" charset="0"/>
              </a:rPr>
              <a:t>e follow the DfES Letters and Sounds phonics programme.</a:t>
            </a:r>
          </a:p>
          <a:p>
            <a:r>
              <a:rPr lang="en-GB" sz="4000" dirty="0" smtClean="0">
                <a:latin typeface="Letterjoin-Air Plus 40" pitchFamily="50" charset="0"/>
              </a:rPr>
              <a:t>The phonics programme is divided into six phases and each phase builds upon the previous one. </a:t>
            </a:r>
            <a:endParaRPr lang="en-GB" sz="4000" dirty="0">
              <a:latin typeface="Letterjoin-Air Plus 40" pitchFamily="50" charset="0"/>
            </a:endParaRPr>
          </a:p>
        </p:txBody>
      </p:sp>
      <p:sp>
        <p:nvSpPr>
          <p:cNvPr id="2" name="Title 1"/>
          <p:cNvSpPr>
            <a:spLocks noGrp="1"/>
          </p:cNvSpPr>
          <p:nvPr>
            <p:ph type="title"/>
          </p:nvPr>
        </p:nvSpPr>
        <p:spPr/>
        <p:txBody>
          <a:bodyPr>
            <a:normAutofit/>
          </a:bodyPr>
          <a:lstStyle/>
          <a:p>
            <a:pPr algn="ctr"/>
            <a:r>
              <a:rPr lang="en-GB" dirty="0" smtClean="0">
                <a:latin typeface="Letterjoin-Air Plus 40" pitchFamily="50" charset="0"/>
              </a:rPr>
              <a:t>Phonics. </a:t>
            </a:r>
            <a:endParaRPr lang="en-GB" dirty="0">
              <a:latin typeface="Letterjoin-Air Plus 40" pitchFamily="50" charset="0"/>
            </a:endParaRPr>
          </a:p>
        </p:txBody>
      </p:sp>
      <p:pic>
        <p:nvPicPr>
          <p:cNvPr id="4" name="Phonics">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60000" y="180000"/>
            <a:ext cx="406400" cy="406400"/>
          </a:xfrm>
          <a:prstGeom prst="rect">
            <a:avLst/>
          </a:prstGeom>
        </p:spPr>
      </p:pic>
    </p:spTree>
    <p:extLst>
      <p:ext uri="{BB962C8B-B14F-4D97-AF65-F5344CB8AC3E}">
        <p14:creationId xmlns:p14="http://schemas.microsoft.com/office/powerpoint/2010/main" val="37450498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13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GB" sz="2300" dirty="0" smtClean="0">
                <a:latin typeface="Letterjoin-Air Plus 40" pitchFamily="50" charset="0"/>
              </a:rPr>
              <a:t>At pre-school, your child has been learning to:</a:t>
            </a:r>
          </a:p>
          <a:p>
            <a:pPr lvl="1"/>
            <a:r>
              <a:rPr lang="en-GB" dirty="0" smtClean="0">
                <a:latin typeface="Letterjoin-Air Plus 40" pitchFamily="50" charset="0"/>
              </a:rPr>
              <a:t>Have fun with sounds.</a:t>
            </a:r>
          </a:p>
          <a:p>
            <a:pPr lvl="1"/>
            <a:r>
              <a:rPr lang="en-GB" dirty="0" smtClean="0">
                <a:latin typeface="Letterjoin-Air Plus 40" pitchFamily="50" charset="0"/>
              </a:rPr>
              <a:t>Listen carefully.</a:t>
            </a:r>
          </a:p>
          <a:p>
            <a:pPr lvl="1"/>
            <a:r>
              <a:rPr lang="en-GB" dirty="0" smtClean="0">
                <a:latin typeface="Letterjoin-Air Plus 40" pitchFamily="50" charset="0"/>
              </a:rPr>
              <a:t>Develop their vocabulary.</a:t>
            </a:r>
          </a:p>
          <a:p>
            <a:pPr lvl="1"/>
            <a:r>
              <a:rPr lang="en-GB" dirty="0" smtClean="0">
                <a:latin typeface="Letterjoin-Air Plus 40" pitchFamily="50" charset="0"/>
              </a:rPr>
              <a:t>Speak confidently to you, other adults and other children.</a:t>
            </a:r>
          </a:p>
          <a:p>
            <a:pPr lvl="1"/>
            <a:r>
              <a:rPr lang="en-GB" dirty="0" smtClean="0">
                <a:latin typeface="Letterjoin-Air Plus 40" pitchFamily="50" charset="0"/>
              </a:rPr>
              <a:t>Tune into sounds.</a:t>
            </a:r>
          </a:p>
          <a:p>
            <a:pPr lvl="1"/>
            <a:r>
              <a:rPr lang="en-GB" dirty="0">
                <a:latin typeface="Letterjoin-Air Plus 40" pitchFamily="50" charset="0"/>
              </a:rPr>
              <a:t>L</a:t>
            </a:r>
            <a:r>
              <a:rPr lang="en-GB" dirty="0" smtClean="0">
                <a:latin typeface="Letterjoin-Air Plus 40" pitchFamily="50" charset="0"/>
              </a:rPr>
              <a:t>isten and remember sounds.</a:t>
            </a:r>
          </a:p>
          <a:p>
            <a:pPr lvl="1"/>
            <a:r>
              <a:rPr lang="en-GB" dirty="0" smtClean="0">
                <a:latin typeface="Letterjoin-Air Plus 40" pitchFamily="50" charset="0"/>
              </a:rPr>
              <a:t>Talk about sounds.</a:t>
            </a:r>
          </a:p>
          <a:p>
            <a:pPr lvl="1"/>
            <a:r>
              <a:rPr lang="en-GB" dirty="0" smtClean="0">
                <a:latin typeface="Letterjoin-Air Plus 40" pitchFamily="50" charset="0"/>
              </a:rPr>
              <a:t>Understand that spoken words are made up of different sounds. </a:t>
            </a:r>
            <a:endParaRPr lang="en-GB" dirty="0">
              <a:latin typeface="Letterjoin-Air Plus 40" pitchFamily="50" charset="0"/>
            </a:endParaRPr>
          </a:p>
        </p:txBody>
      </p:sp>
      <p:sp>
        <p:nvSpPr>
          <p:cNvPr id="3" name="Title 2"/>
          <p:cNvSpPr>
            <a:spLocks noGrp="1"/>
          </p:cNvSpPr>
          <p:nvPr>
            <p:ph type="title"/>
          </p:nvPr>
        </p:nvSpPr>
        <p:spPr/>
        <p:txBody>
          <a:bodyPr/>
          <a:lstStyle/>
          <a:p>
            <a:pPr algn="ctr"/>
            <a:r>
              <a:rPr lang="en-GB" dirty="0" smtClean="0">
                <a:latin typeface="Letterjoin-Air Plus 40" pitchFamily="50" charset="0"/>
              </a:rPr>
              <a:t>Phase One.</a:t>
            </a:r>
            <a:endParaRPr lang="en-GB" dirty="0">
              <a:latin typeface="Letterjoin-Air Plus 40" pitchFamily="50" charset="0"/>
            </a:endParaRPr>
          </a:p>
        </p:txBody>
      </p:sp>
      <p:pic>
        <p:nvPicPr>
          <p:cNvPr id="4" name="Phase On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60000" y="180000"/>
            <a:ext cx="406400" cy="406400"/>
          </a:xfrm>
          <a:prstGeom prst="rect">
            <a:avLst/>
          </a:prstGeom>
        </p:spPr>
      </p:pic>
    </p:spTree>
    <p:extLst>
      <p:ext uri="{BB962C8B-B14F-4D97-AF65-F5344CB8AC3E}">
        <p14:creationId xmlns:p14="http://schemas.microsoft.com/office/powerpoint/2010/main" val="11637545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392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GB" sz="2800" dirty="0" smtClean="0">
                <a:latin typeface="Letterjoin-Air Plus 40" pitchFamily="50" charset="0"/>
              </a:rPr>
              <a:t>Children begin to formally learn the sounds in the English language in Reception. </a:t>
            </a:r>
          </a:p>
          <a:p>
            <a:r>
              <a:rPr lang="en-GB" sz="2800" dirty="0" smtClean="0">
                <a:latin typeface="Letterjoin-Air Plus 40" pitchFamily="50" charset="0"/>
              </a:rPr>
              <a:t>Phonics sessions are fun sessions involving lots of speaking, lots of listening and lots of games.</a:t>
            </a:r>
          </a:p>
          <a:p>
            <a:r>
              <a:rPr lang="en-GB" sz="2800" dirty="0" smtClean="0">
                <a:latin typeface="Letterjoin-Air Plus 40" pitchFamily="50" charset="0"/>
              </a:rPr>
              <a:t>Sounds are taught in sets of four across the week. </a:t>
            </a:r>
          </a:p>
          <a:p>
            <a:r>
              <a:rPr lang="en-GB" sz="2800" dirty="0" smtClean="0">
                <a:latin typeface="Letterjoin-Air Plus 40" pitchFamily="50" charset="0"/>
              </a:rPr>
              <a:t>The aim of phase two is to recognise letters and their sounds and then use them when reading and writing simple cvc (consonant-vowel-consonant) words, e.g. pan, sit, mum and leg. </a:t>
            </a:r>
            <a:endParaRPr lang="en-GB" sz="2800" dirty="0">
              <a:latin typeface="Letterjoin-Air Plus 40" pitchFamily="50" charset="0"/>
            </a:endParaRPr>
          </a:p>
        </p:txBody>
      </p:sp>
      <p:sp>
        <p:nvSpPr>
          <p:cNvPr id="3" name="Title 2"/>
          <p:cNvSpPr>
            <a:spLocks noGrp="1"/>
          </p:cNvSpPr>
          <p:nvPr>
            <p:ph type="title"/>
          </p:nvPr>
        </p:nvSpPr>
        <p:spPr/>
        <p:txBody>
          <a:bodyPr/>
          <a:lstStyle/>
          <a:p>
            <a:pPr algn="ctr"/>
            <a:r>
              <a:rPr lang="en-GB" dirty="0" smtClean="0">
                <a:latin typeface="Letterjoin-Air Plus 40" pitchFamily="50" charset="0"/>
              </a:rPr>
              <a:t>Phase Two 1. </a:t>
            </a:r>
            <a:endParaRPr lang="en-GB" dirty="0">
              <a:latin typeface="Letterjoin-Air Plus 40" pitchFamily="50" charset="0"/>
            </a:endParaRPr>
          </a:p>
        </p:txBody>
      </p:sp>
      <p:pic>
        <p:nvPicPr>
          <p:cNvPr id="4" name="Phase Tw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60000" y="180000"/>
            <a:ext cx="406400" cy="406400"/>
          </a:xfrm>
          <a:prstGeom prst="rect">
            <a:avLst/>
          </a:prstGeom>
        </p:spPr>
      </p:pic>
    </p:spTree>
    <p:extLst>
      <p:ext uri="{BB962C8B-B14F-4D97-AF65-F5344CB8AC3E}">
        <p14:creationId xmlns:p14="http://schemas.microsoft.com/office/powerpoint/2010/main" val="9238856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323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GB" sz="2800" dirty="0" smtClean="0">
                <a:latin typeface="Letterjoin-Air Plus 40" pitchFamily="50" charset="0"/>
              </a:rPr>
              <a:t>Every letter of the alphabet has a sound.</a:t>
            </a:r>
          </a:p>
          <a:p>
            <a:r>
              <a:rPr lang="en-GB" sz="2800" dirty="0" smtClean="0">
                <a:latin typeface="Letterjoin-Air Plus 40" pitchFamily="50" charset="0"/>
              </a:rPr>
              <a:t>We teach the letter sounds first.</a:t>
            </a:r>
          </a:p>
          <a:p>
            <a:r>
              <a:rPr lang="en-GB" sz="2800" dirty="0" smtClean="0">
                <a:latin typeface="Letterjoin-Air Plus 40" pitchFamily="50" charset="0"/>
              </a:rPr>
              <a:t>We teach the names of the letters later.</a:t>
            </a:r>
          </a:p>
          <a:p>
            <a:r>
              <a:rPr lang="en-GB" sz="2800" dirty="0" smtClean="0">
                <a:latin typeface="Letterjoin-Air Plus 40" pitchFamily="50" charset="0"/>
              </a:rPr>
              <a:t>Our language system consists of 26 letters of the alphabet, which are used to form the 44 phonemes (sounds). </a:t>
            </a:r>
          </a:p>
          <a:p>
            <a:r>
              <a:rPr lang="en-GB" sz="2800" dirty="0" smtClean="0">
                <a:latin typeface="Letterjoin-Air Plus 40" pitchFamily="50" charset="0"/>
              </a:rPr>
              <a:t>These phonemes can be written in over 120 different combinations, e.g. i-e (s</a:t>
            </a:r>
            <a:r>
              <a:rPr lang="en-GB" sz="2800" dirty="0" smtClean="0">
                <a:solidFill>
                  <a:srgbClr val="FF0000"/>
                </a:solidFill>
                <a:latin typeface="Letterjoin-Air Plus 40" pitchFamily="50" charset="0"/>
              </a:rPr>
              <a:t>i</a:t>
            </a:r>
            <a:r>
              <a:rPr lang="en-GB" sz="2800" dirty="0" smtClean="0">
                <a:latin typeface="Letterjoin-Air Plus 40" pitchFamily="50" charset="0"/>
              </a:rPr>
              <a:t>d</a:t>
            </a:r>
            <a:r>
              <a:rPr lang="en-GB" sz="2800" dirty="0" smtClean="0">
                <a:solidFill>
                  <a:srgbClr val="FF0000"/>
                </a:solidFill>
                <a:latin typeface="Letterjoin-Air Plus 40" pitchFamily="50" charset="0"/>
              </a:rPr>
              <a:t>e</a:t>
            </a:r>
            <a:r>
              <a:rPr lang="en-GB" sz="2800" dirty="0" smtClean="0">
                <a:latin typeface="Letterjoin-Air Plus 40" pitchFamily="50" charset="0"/>
              </a:rPr>
              <a:t>), ie (p</a:t>
            </a:r>
            <a:r>
              <a:rPr lang="en-GB" sz="2800" dirty="0" smtClean="0">
                <a:solidFill>
                  <a:srgbClr val="FF0000"/>
                </a:solidFill>
                <a:latin typeface="Letterjoin-Air Plus 40" pitchFamily="50" charset="0"/>
              </a:rPr>
              <a:t>ie</a:t>
            </a:r>
            <a:r>
              <a:rPr lang="en-GB" sz="2800" dirty="0" smtClean="0">
                <a:latin typeface="Letterjoin-Air Plus 40" pitchFamily="50" charset="0"/>
              </a:rPr>
              <a:t>), igh (h</a:t>
            </a:r>
            <a:r>
              <a:rPr lang="en-GB" sz="2800" dirty="0" smtClean="0">
                <a:solidFill>
                  <a:srgbClr val="FF0000"/>
                </a:solidFill>
                <a:latin typeface="Letterjoin-Air Plus 40" pitchFamily="50" charset="0"/>
              </a:rPr>
              <a:t>igh</a:t>
            </a:r>
            <a:r>
              <a:rPr lang="en-GB" sz="2800" dirty="0" smtClean="0">
                <a:latin typeface="Letterjoin-Air Plus 40" pitchFamily="50" charset="0"/>
              </a:rPr>
              <a:t>) and y (fl</a:t>
            </a:r>
            <a:r>
              <a:rPr lang="en-GB" sz="2800" dirty="0" smtClean="0">
                <a:solidFill>
                  <a:srgbClr val="FF0000"/>
                </a:solidFill>
                <a:latin typeface="Letterjoin-Air Plus 40" pitchFamily="50" charset="0"/>
              </a:rPr>
              <a:t>y</a:t>
            </a:r>
            <a:r>
              <a:rPr lang="en-GB" sz="2800" dirty="0" smtClean="0">
                <a:latin typeface="Letterjoin-Air Plus 40" pitchFamily="50" charset="0"/>
              </a:rPr>
              <a:t>). </a:t>
            </a:r>
            <a:endParaRPr lang="en-GB" sz="2800" dirty="0">
              <a:latin typeface="Letterjoin-Air Plus 40" pitchFamily="50" charset="0"/>
            </a:endParaRPr>
          </a:p>
        </p:txBody>
      </p:sp>
      <p:sp>
        <p:nvSpPr>
          <p:cNvPr id="3" name="Title 2"/>
          <p:cNvSpPr>
            <a:spLocks noGrp="1"/>
          </p:cNvSpPr>
          <p:nvPr>
            <p:ph type="title"/>
          </p:nvPr>
        </p:nvSpPr>
        <p:spPr/>
        <p:txBody>
          <a:bodyPr/>
          <a:lstStyle/>
          <a:p>
            <a:pPr algn="ctr"/>
            <a:r>
              <a:rPr lang="en-GB" dirty="0" smtClean="0">
                <a:latin typeface="Letterjoin-Air Plus 40" pitchFamily="50" charset="0"/>
              </a:rPr>
              <a:t>Phase Two 2. </a:t>
            </a:r>
            <a:endParaRPr lang="en-GB" dirty="0">
              <a:latin typeface="Letterjoin-Air Plus 40" pitchFamily="50" charset="0"/>
            </a:endParaRPr>
          </a:p>
        </p:txBody>
      </p:sp>
      <p:pic>
        <p:nvPicPr>
          <p:cNvPr id="4" name="Phase Tw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60000" y="180000"/>
            <a:ext cx="406400" cy="406400"/>
          </a:xfrm>
          <a:prstGeom prst="rect">
            <a:avLst/>
          </a:prstGeom>
        </p:spPr>
      </p:pic>
    </p:spTree>
    <p:extLst>
      <p:ext uri="{BB962C8B-B14F-4D97-AF65-F5344CB8AC3E}">
        <p14:creationId xmlns:p14="http://schemas.microsoft.com/office/powerpoint/2010/main" val="104128906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721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600" dirty="0" smtClean="0">
                <a:latin typeface="Letterjoin-Air Plus 40" pitchFamily="50" charset="0"/>
              </a:rPr>
              <a:t>Teaching the letter sounds helps children to read and write. </a:t>
            </a:r>
          </a:p>
          <a:p>
            <a:r>
              <a:rPr lang="en-GB" sz="2600" dirty="0" smtClean="0">
                <a:latin typeface="Letterjoin-Air Plus 40" pitchFamily="50" charset="0"/>
              </a:rPr>
              <a:t>Children are taught to segment to read, e.g. c-a-t.</a:t>
            </a:r>
          </a:p>
          <a:p>
            <a:r>
              <a:rPr lang="en-GB" sz="2600" dirty="0" smtClean="0">
                <a:latin typeface="Letterjoin-Air Plus 40" pitchFamily="50" charset="0"/>
              </a:rPr>
              <a:t>If you segment then blend the sounds together they make the word ‘cat’. </a:t>
            </a:r>
          </a:p>
          <a:p>
            <a:r>
              <a:rPr lang="en-GB" sz="2600" dirty="0" smtClean="0">
                <a:latin typeface="Letterjoin-Air Plus 40" pitchFamily="50" charset="0"/>
              </a:rPr>
              <a:t>If you try to blend the letter names together, it does not help you to hear the word. </a:t>
            </a:r>
            <a:endParaRPr lang="en-GB" sz="2600" dirty="0">
              <a:latin typeface="Letterjoin-Air Plus 40" pitchFamily="50" charset="0"/>
            </a:endParaRPr>
          </a:p>
        </p:txBody>
      </p:sp>
      <p:sp>
        <p:nvSpPr>
          <p:cNvPr id="3" name="Title 2"/>
          <p:cNvSpPr>
            <a:spLocks noGrp="1"/>
          </p:cNvSpPr>
          <p:nvPr>
            <p:ph type="title"/>
          </p:nvPr>
        </p:nvSpPr>
        <p:spPr/>
        <p:txBody>
          <a:bodyPr/>
          <a:lstStyle/>
          <a:p>
            <a:pPr algn="ctr"/>
            <a:r>
              <a:rPr lang="en-GB" dirty="0" smtClean="0">
                <a:latin typeface="Letterjoin-Air Plus 40" pitchFamily="50" charset="0"/>
              </a:rPr>
              <a:t>Synthetic Phonics. </a:t>
            </a:r>
            <a:endParaRPr lang="en-GB" dirty="0">
              <a:latin typeface="Letterjoin-Air Plus 40" pitchFamily="50" charset="0"/>
            </a:endParaRPr>
          </a:p>
        </p:txBody>
      </p:sp>
      <p:pic>
        <p:nvPicPr>
          <p:cNvPr id="4" name="Synthetic Phonics">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60000" y="180000"/>
            <a:ext cx="406400" cy="406400"/>
          </a:xfrm>
          <a:prstGeom prst="rect">
            <a:avLst/>
          </a:prstGeom>
        </p:spPr>
      </p:pic>
    </p:spTree>
    <p:extLst>
      <p:ext uri="{BB962C8B-B14F-4D97-AF65-F5344CB8AC3E}">
        <p14:creationId xmlns:p14="http://schemas.microsoft.com/office/powerpoint/2010/main" val="18348918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806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600" dirty="0" smtClean="0">
                <a:latin typeface="Letterjoin-Air Plus 40" pitchFamily="50" charset="0"/>
              </a:rPr>
              <a:t>Saying the sounds correctly is very important.</a:t>
            </a:r>
          </a:p>
          <a:p>
            <a:r>
              <a:rPr lang="en-GB" sz="2600" dirty="0" smtClean="0">
                <a:latin typeface="Letterjoin-Air Plus 40" pitchFamily="50" charset="0"/>
              </a:rPr>
              <a:t>The way we say sounds now, may well be different from when you were at school.</a:t>
            </a:r>
          </a:p>
          <a:p>
            <a:r>
              <a:rPr lang="en-GB" sz="2600" dirty="0" smtClean="0">
                <a:latin typeface="Letterjoin-Air Plus 40" pitchFamily="50" charset="0"/>
              </a:rPr>
              <a:t>The way we say sounds may also be different in various parts of the country depending on accents and dialects. </a:t>
            </a:r>
          </a:p>
          <a:p>
            <a:r>
              <a:rPr lang="en-GB" sz="2600" dirty="0" smtClean="0">
                <a:latin typeface="Letterjoin-Air Plus 40" pitchFamily="50" charset="0"/>
              </a:rPr>
              <a:t>We also use jolly phonics actions and songs to support the children.</a:t>
            </a:r>
            <a:endParaRPr lang="en-GB" sz="2600" dirty="0">
              <a:latin typeface="Letterjoin-Air Plus 40" pitchFamily="50" charset="0"/>
            </a:endParaRPr>
          </a:p>
        </p:txBody>
      </p:sp>
      <p:sp>
        <p:nvSpPr>
          <p:cNvPr id="3" name="Title 2"/>
          <p:cNvSpPr>
            <a:spLocks noGrp="1"/>
          </p:cNvSpPr>
          <p:nvPr>
            <p:ph type="title"/>
          </p:nvPr>
        </p:nvSpPr>
        <p:spPr/>
        <p:txBody>
          <a:bodyPr/>
          <a:lstStyle/>
          <a:p>
            <a:pPr algn="ctr"/>
            <a:r>
              <a:rPr lang="en-GB" dirty="0" smtClean="0">
                <a:latin typeface="Letterjoin-Air Plus 40" pitchFamily="50" charset="0"/>
              </a:rPr>
              <a:t>How to Say the Sounds 1. </a:t>
            </a:r>
            <a:endParaRPr lang="en-GB" dirty="0">
              <a:latin typeface="Letterjoin-Air Plus 40" pitchFamily="50" charset="0"/>
            </a:endParaRPr>
          </a:p>
        </p:txBody>
      </p:sp>
      <p:pic>
        <p:nvPicPr>
          <p:cNvPr id="1026"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3833" t="17262" r="27602" b="12698"/>
          <a:stretch/>
        </p:blipFill>
        <p:spPr bwMode="auto">
          <a:xfrm>
            <a:off x="6732240" y="5233683"/>
            <a:ext cx="2301099" cy="15472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60000" y="180000"/>
            <a:ext cx="406400" cy="406400"/>
          </a:xfrm>
          <a:prstGeom prst="rect">
            <a:avLst/>
          </a:prstGeom>
        </p:spPr>
      </p:pic>
    </p:spTree>
    <p:extLst>
      <p:ext uri="{BB962C8B-B14F-4D97-AF65-F5344CB8AC3E}">
        <p14:creationId xmlns:p14="http://schemas.microsoft.com/office/powerpoint/2010/main" val="19229062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21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lgn="ctr">
              <a:buNone/>
            </a:pPr>
            <a:r>
              <a:rPr lang="en-GB" sz="2800" dirty="0">
                <a:latin typeface="Sassoon Infant Std" panose="020B0503020103030203" pitchFamily="34" charset="0"/>
                <a:hlinkClick r:id="rId5"/>
              </a:rPr>
              <a:t>https://www.youtube.com/watch?v=-</a:t>
            </a:r>
            <a:r>
              <a:rPr lang="en-GB" sz="2800" dirty="0" smtClean="0">
                <a:latin typeface="Sassoon Infant Std" panose="020B0503020103030203" pitchFamily="34" charset="0"/>
                <a:hlinkClick r:id="rId5"/>
              </a:rPr>
              <a:t>ksblMiliA8</a:t>
            </a:r>
            <a:endParaRPr lang="en-GB" sz="2800" dirty="0" smtClean="0">
              <a:latin typeface="Sassoon Infant Std" panose="020B0503020103030203" pitchFamily="34" charset="0"/>
            </a:endParaRPr>
          </a:p>
          <a:p>
            <a:pPr marL="109728" indent="0" algn="ctr">
              <a:buNone/>
            </a:pPr>
            <a:endParaRPr lang="en-GB" sz="2800" dirty="0" smtClean="0">
              <a:latin typeface="Letterjoin-Air Plus 40" pitchFamily="50" charset="0"/>
            </a:endParaRPr>
          </a:p>
          <a:p>
            <a:pPr marL="109728" indent="0" algn="ctr">
              <a:buNone/>
            </a:pPr>
            <a:r>
              <a:rPr lang="en-GB" sz="2800" dirty="0" smtClean="0">
                <a:latin typeface="Letterjoin-Air Plus 40" pitchFamily="50" charset="0"/>
              </a:rPr>
              <a:t>During phonics lessons, all children are taught age-related phonics for the first half of the session. They are then split into one of four ability groups to work on specific areas that have been identified through assessments. </a:t>
            </a:r>
            <a:endParaRPr lang="en-GB" sz="2800" dirty="0">
              <a:latin typeface="SassoonCRInfant" panose="00000400000000000000" pitchFamily="2" charset="0"/>
            </a:endParaRPr>
          </a:p>
        </p:txBody>
      </p:sp>
      <p:sp>
        <p:nvSpPr>
          <p:cNvPr id="3" name="Title 2"/>
          <p:cNvSpPr>
            <a:spLocks noGrp="1"/>
          </p:cNvSpPr>
          <p:nvPr>
            <p:ph type="title"/>
          </p:nvPr>
        </p:nvSpPr>
        <p:spPr/>
        <p:txBody>
          <a:bodyPr/>
          <a:lstStyle/>
          <a:p>
            <a:pPr algn="ctr"/>
            <a:r>
              <a:rPr lang="en-GB" dirty="0" smtClean="0">
                <a:latin typeface="Letterjoin-Air Plus 40" pitchFamily="50" charset="0"/>
              </a:rPr>
              <a:t>How to Say the Sounds 2. </a:t>
            </a:r>
            <a:endParaRPr lang="en-GB" dirty="0">
              <a:latin typeface="Letterjoin-Air Plus 40" pitchFamily="50" charset="0"/>
            </a:endParaRPr>
          </a:p>
        </p:txBody>
      </p:sp>
      <p:pic>
        <p:nvPicPr>
          <p:cNvPr id="4" name="Say the Sounds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60000" y="180000"/>
            <a:ext cx="406400" cy="406400"/>
          </a:xfrm>
          <a:prstGeom prst="rect">
            <a:avLst/>
          </a:prstGeom>
        </p:spPr>
      </p:pic>
    </p:spTree>
    <p:extLst>
      <p:ext uri="{BB962C8B-B14F-4D97-AF65-F5344CB8AC3E}">
        <p14:creationId xmlns:p14="http://schemas.microsoft.com/office/powerpoint/2010/main" val="11908883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107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600" dirty="0" smtClean="0">
                <a:latin typeface="Letterjoin-Air Plus 40" pitchFamily="50" charset="0"/>
              </a:rPr>
              <a:t>Segmenting is identifying the individual sounds in a word (him = h-</a:t>
            </a:r>
            <a:r>
              <a:rPr lang="en-GB" sz="2600" dirty="0" err="1" smtClean="0">
                <a:latin typeface="Letterjoin-Air Plus 40" pitchFamily="50" charset="0"/>
              </a:rPr>
              <a:t>i</a:t>
            </a:r>
            <a:r>
              <a:rPr lang="en-GB" sz="2600" dirty="0" smtClean="0">
                <a:latin typeface="Letterjoin-Air Plus 40" pitchFamily="50" charset="0"/>
              </a:rPr>
              <a:t>-m) and writing down the letters for each of the sounds in order to form the word. </a:t>
            </a:r>
          </a:p>
          <a:p>
            <a:endParaRPr lang="en-GB" sz="2600" dirty="0" smtClean="0">
              <a:latin typeface="Letterjoin-Air Plus 40" pitchFamily="50" charset="0"/>
            </a:endParaRPr>
          </a:p>
          <a:p>
            <a:r>
              <a:rPr lang="en-GB" sz="2600" dirty="0" smtClean="0">
                <a:latin typeface="Letterjoin-Air Plus 40" pitchFamily="50" charset="0"/>
              </a:rPr>
              <a:t>Blending is recognising the letter sounds in a written word (c-u-p) and merging or synthesising them in the order in which they are written to pronounce the word (cup). </a:t>
            </a:r>
            <a:endParaRPr lang="en-GB" sz="2600" dirty="0">
              <a:latin typeface="Letterjoin-Air Plus 40" pitchFamily="50" charset="0"/>
            </a:endParaRPr>
          </a:p>
        </p:txBody>
      </p:sp>
      <p:sp>
        <p:nvSpPr>
          <p:cNvPr id="3" name="Title 2"/>
          <p:cNvSpPr>
            <a:spLocks noGrp="1"/>
          </p:cNvSpPr>
          <p:nvPr>
            <p:ph type="title"/>
          </p:nvPr>
        </p:nvSpPr>
        <p:spPr/>
        <p:txBody>
          <a:bodyPr/>
          <a:lstStyle/>
          <a:p>
            <a:pPr algn="ctr"/>
            <a:r>
              <a:rPr lang="en-GB" dirty="0" smtClean="0">
                <a:latin typeface="Letterjoin-Air Plus 40" pitchFamily="50" charset="0"/>
              </a:rPr>
              <a:t>Segmenting and Blending. </a:t>
            </a:r>
            <a:endParaRPr lang="en-GB" dirty="0">
              <a:latin typeface="Letterjoin-Air Plus 40" pitchFamily="50" charset="0"/>
            </a:endParaRPr>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60000" y="180000"/>
            <a:ext cx="406400" cy="406400"/>
          </a:xfrm>
          <a:prstGeom prst="rect">
            <a:avLst/>
          </a:prstGeom>
        </p:spPr>
      </p:pic>
    </p:spTree>
    <p:extLst>
      <p:ext uri="{BB962C8B-B14F-4D97-AF65-F5344CB8AC3E}">
        <p14:creationId xmlns:p14="http://schemas.microsoft.com/office/powerpoint/2010/main" val="128127894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049"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600" dirty="0" smtClean="0">
                <a:latin typeface="Letterjoin-Air Plus 40" pitchFamily="50" charset="0"/>
              </a:rPr>
              <a:t>The aim of phase three phonics is to recognise digraphs (this is when two letters make one sound) and use them when reading and writing more complex words, e.g. t</a:t>
            </a:r>
            <a:r>
              <a:rPr lang="en-GB" sz="2600" dirty="0" smtClean="0">
                <a:solidFill>
                  <a:srgbClr val="FF0000"/>
                </a:solidFill>
                <a:latin typeface="Letterjoin-Air Plus 40" pitchFamily="50" charset="0"/>
              </a:rPr>
              <a:t>oa</a:t>
            </a:r>
            <a:r>
              <a:rPr lang="en-GB" sz="2600" dirty="0" smtClean="0">
                <a:latin typeface="Letterjoin-Air Plus 40" pitchFamily="50" charset="0"/>
              </a:rPr>
              <a:t>d, f</a:t>
            </a:r>
            <a:r>
              <a:rPr lang="en-GB" sz="2600" dirty="0" smtClean="0">
                <a:solidFill>
                  <a:srgbClr val="FF0000"/>
                </a:solidFill>
                <a:latin typeface="Letterjoin-Air Plus 40" pitchFamily="50" charset="0"/>
              </a:rPr>
              <a:t>ee</a:t>
            </a:r>
            <a:r>
              <a:rPr lang="en-GB" sz="2600" dirty="0" smtClean="0">
                <a:latin typeface="Letterjoin-Air Plus 40" pitchFamily="50" charset="0"/>
              </a:rPr>
              <a:t>t, f</a:t>
            </a:r>
            <a:r>
              <a:rPr lang="en-GB" sz="2600" dirty="0" smtClean="0">
                <a:solidFill>
                  <a:srgbClr val="FF0000"/>
                </a:solidFill>
                <a:latin typeface="Letterjoin-Air Plus 40" pitchFamily="50" charset="0"/>
              </a:rPr>
              <a:t>ar</a:t>
            </a:r>
            <a:r>
              <a:rPr lang="en-GB" sz="2600" dirty="0" smtClean="0">
                <a:latin typeface="Letterjoin-Air Plus 40" pitchFamily="50" charset="0"/>
              </a:rPr>
              <a:t>m and p</a:t>
            </a:r>
            <a:r>
              <a:rPr lang="en-GB" sz="2600" dirty="0" smtClean="0">
                <a:solidFill>
                  <a:srgbClr val="FF0000"/>
                </a:solidFill>
                <a:latin typeface="Letterjoin-Air Plus 40" pitchFamily="50" charset="0"/>
              </a:rPr>
              <a:t>ai</a:t>
            </a:r>
            <a:r>
              <a:rPr lang="en-GB" sz="2600" dirty="0" smtClean="0">
                <a:latin typeface="Letterjoin-Air Plus 40" pitchFamily="50" charset="0"/>
              </a:rPr>
              <a:t>n. </a:t>
            </a:r>
          </a:p>
          <a:p>
            <a:pPr marL="109728" indent="0">
              <a:buNone/>
            </a:pPr>
            <a:endParaRPr lang="en-GB" sz="2600" dirty="0" smtClean="0">
              <a:latin typeface="Letterjoin-Air Plus 40" pitchFamily="50" charset="0"/>
            </a:endParaRPr>
          </a:p>
          <a:p>
            <a:r>
              <a:rPr lang="en-GB" sz="2600" dirty="0" smtClean="0">
                <a:latin typeface="Letterjoin-Air Plus 40" pitchFamily="50" charset="0"/>
              </a:rPr>
              <a:t>Children are expected to read and write these words in simple sentences. </a:t>
            </a:r>
            <a:endParaRPr lang="en-GB" sz="2600" dirty="0">
              <a:latin typeface="Letterjoin-Air Plus 40" pitchFamily="50" charset="0"/>
            </a:endParaRPr>
          </a:p>
        </p:txBody>
      </p:sp>
      <p:sp>
        <p:nvSpPr>
          <p:cNvPr id="3" name="Title 2"/>
          <p:cNvSpPr>
            <a:spLocks noGrp="1"/>
          </p:cNvSpPr>
          <p:nvPr>
            <p:ph type="title"/>
          </p:nvPr>
        </p:nvSpPr>
        <p:spPr/>
        <p:txBody>
          <a:bodyPr/>
          <a:lstStyle/>
          <a:p>
            <a:pPr algn="ctr"/>
            <a:r>
              <a:rPr lang="en-GB" dirty="0" smtClean="0">
                <a:latin typeface="Letterjoin-Air Plus 40" pitchFamily="50" charset="0"/>
              </a:rPr>
              <a:t>Phase Three. </a:t>
            </a:r>
            <a:endParaRPr lang="en-GB" dirty="0">
              <a:latin typeface="Letterjoin-Air Plus 40" pitchFamily="50" charset="0"/>
            </a:endParaRPr>
          </a:p>
        </p:txBody>
      </p:sp>
      <p:pic>
        <p:nvPicPr>
          <p:cNvPr id="6146"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1753" t="16865" r="19236" b="12103"/>
          <a:stretch/>
        </p:blipFill>
        <p:spPr bwMode="auto">
          <a:xfrm>
            <a:off x="6084168" y="4869160"/>
            <a:ext cx="2767991" cy="18732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60000" y="180000"/>
            <a:ext cx="406400" cy="406400"/>
          </a:xfrm>
          <a:prstGeom prst="rect">
            <a:avLst/>
          </a:prstGeom>
        </p:spPr>
      </p:pic>
    </p:spTree>
    <p:extLst>
      <p:ext uri="{BB962C8B-B14F-4D97-AF65-F5344CB8AC3E}">
        <p14:creationId xmlns:p14="http://schemas.microsoft.com/office/powerpoint/2010/main" val="29152413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449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GB" sz="2600" dirty="0" smtClean="0">
                <a:latin typeface="Letterjoin-Air Plus 40" pitchFamily="50" charset="0"/>
              </a:rPr>
              <a:t>Lessons are taught for about twenty minutes Tuesday-Friday.</a:t>
            </a:r>
          </a:p>
          <a:p>
            <a:r>
              <a:rPr lang="en-GB" sz="2600" dirty="0" smtClean="0">
                <a:latin typeface="Letterjoin-Air Plus 40" pitchFamily="50" charset="0"/>
              </a:rPr>
              <a:t>We revise old sounds and teach new sounds every week, as well as high frequency words.</a:t>
            </a:r>
          </a:p>
          <a:p>
            <a:r>
              <a:rPr lang="en-GB" sz="2600" dirty="0" smtClean="0">
                <a:latin typeface="Letterjoin-Air Plus 40" pitchFamily="50" charset="0"/>
              </a:rPr>
              <a:t>High frequency words (previously referred to as tricky words). These words can be decoded, but the children have not learnt all of the phonemes yet.</a:t>
            </a:r>
          </a:p>
          <a:p>
            <a:r>
              <a:rPr lang="en-GB" sz="2600" dirty="0" smtClean="0">
                <a:latin typeface="Letterjoin-Air Plus 40" pitchFamily="50" charset="0"/>
              </a:rPr>
              <a:t>Examples of high frequency words include; me, was, my and you. </a:t>
            </a:r>
            <a:endParaRPr lang="en-GB" sz="2600" dirty="0">
              <a:latin typeface="Letterjoin-Air Plus 40" pitchFamily="50" charset="0"/>
            </a:endParaRPr>
          </a:p>
        </p:txBody>
      </p:sp>
      <p:sp>
        <p:nvSpPr>
          <p:cNvPr id="3" name="Title 2"/>
          <p:cNvSpPr>
            <a:spLocks noGrp="1"/>
          </p:cNvSpPr>
          <p:nvPr>
            <p:ph type="title"/>
          </p:nvPr>
        </p:nvSpPr>
        <p:spPr/>
        <p:txBody>
          <a:bodyPr/>
          <a:lstStyle/>
          <a:p>
            <a:pPr algn="ctr"/>
            <a:r>
              <a:rPr lang="en-GB" dirty="0" smtClean="0">
                <a:latin typeface="Letterjoin-Air Plus 40" pitchFamily="50" charset="0"/>
              </a:rPr>
              <a:t>Daily Phonics 1. </a:t>
            </a:r>
            <a:endParaRPr lang="en-GB" dirty="0">
              <a:latin typeface="Letterjoin-Air Plus 40" pitchFamily="50"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60000" y="180000"/>
            <a:ext cx="406400" cy="406400"/>
          </a:xfrm>
          <a:prstGeom prst="rect">
            <a:avLst/>
          </a:prstGeom>
        </p:spPr>
      </p:pic>
    </p:spTree>
    <p:extLst>
      <p:ext uri="{BB962C8B-B14F-4D97-AF65-F5344CB8AC3E}">
        <p14:creationId xmlns:p14="http://schemas.microsoft.com/office/powerpoint/2010/main" val="1649192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362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GB" sz="2600" dirty="0" smtClean="0">
                <a:latin typeface="Letterjoin-Air Plus 40" pitchFamily="50" charset="0"/>
              </a:rPr>
              <a:t>Children are given lots of opportunities to practise known sounds when reading and writing during both indoor and outdoor play.</a:t>
            </a:r>
          </a:p>
          <a:p>
            <a:r>
              <a:rPr lang="en-GB" sz="2600" dirty="0" smtClean="0">
                <a:latin typeface="Letterjoin-Air Plus 40" pitchFamily="50" charset="0"/>
              </a:rPr>
              <a:t>We use real objects to support learning, as well as flashcards with pictures to help children to remember.</a:t>
            </a:r>
          </a:p>
          <a:p>
            <a:r>
              <a:rPr lang="en-GB" sz="2600" dirty="0" smtClean="0">
                <a:latin typeface="Letterjoin-Air Plus 40" pitchFamily="50" charset="0"/>
              </a:rPr>
              <a:t>We teach the letter sounds first as the letter sounds help children to become more successful early readers and writers. </a:t>
            </a:r>
            <a:endParaRPr lang="en-GB" sz="2600" dirty="0">
              <a:latin typeface="Letterjoin-Air Plus 40" pitchFamily="50" charset="0"/>
            </a:endParaRPr>
          </a:p>
        </p:txBody>
      </p:sp>
      <p:sp>
        <p:nvSpPr>
          <p:cNvPr id="3" name="Title 2"/>
          <p:cNvSpPr>
            <a:spLocks noGrp="1"/>
          </p:cNvSpPr>
          <p:nvPr>
            <p:ph type="title"/>
          </p:nvPr>
        </p:nvSpPr>
        <p:spPr/>
        <p:txBody>
          <a:bodyPr/>
          <a:lstStyle/>
          <a:p>
            <a:pPr algn="ctr"/>
            <a:r>
              <a:rPr lang="en-GB" smtClean="0">
                <a:latin typeface="Letterjoin-Air Plus 40" pitchFamily="50" charset="0"/>
              </a:rPr>
              <a:t>Daily Phonics 2. </a:t>
            </a:r>
            <a:endParaRPr lang="en-GB" dirty="0">
              <a:latin typeface="Letterjoin-Air Plus 40" pitchFamily="50"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60000" y="180000"/>
            <a:ext cx="406400" cy="406400"/>
          </a:xfrm>
          <a:prstGeom prst="rect">
            <a:avLst/>
          </a:prstGeom>
        </p:spPr>
      </p:pic>
    </p:spTree>
    <p:extLst>
      <p:ext uri="{BB962C8B-B14F-4D97-AF65-F5344CB8AC3E}">
        <p14:creationId xmlns:p14="http://schemas.microsoft.com/office/powerpoint/2010/main" val="4511520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650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755984"/>
          </a:xfrm>
        </p:spPr>
        <p:txBody>
          <a:bodyPr>
            <a:normAutofit lnSpcReduction="10000"/>
          </a:bodyPr>
          <a:lstStyle/>
          <a:p>
            <a:r>
              <a:rPr lang="en-GB" sz="2800" dirty="0">
                <a:latin typeface="Letterjoin-Air Plus 40" pitchFamily="50" charset="0"/>
              </a:rPr>
              <a:t>A ‘closely matched’ </a:t>
            </a:r>
            <a:r>
              <a:rPr lang="en-GB" sz="2800" dirty="0" smtClean="0">
                <a:latin typeface="Letterjoin-Air Plus 40" pitchFamily="50" charset="0"/>
              </a:rPr>
              <a:t>phonic book </a:t>
            </a:r>
            <a:r>
              <a:rPr lang="en-GB" sz="2800" dirty="0">
                <a:latin typeface="Letterjoin-Air Plus 40" pitchFamily="50" charset="0"/>
              </a:rPr>
              <a:t>– a book that only contains the letters and the sounds that your child can </a:t>
            </a:r>
            <a:r>
              <a:rPr lang="en-GB" sz="2800" dirty="0" smtClean="0">
                <a:latin typeface="Letterjoin-Air Plus 40" pitchFamily="50" charset="0"/>
              </a:rPr>
              <a:t>recognise and start to segment </a:t>
            </a:r>
            <a:r>
              <a:rPr lang="en-GB" sz="2800" dirty="0">
                <a:latin typeface="Letterjoin-Air Plus 40" pitchFamily="50" charset="0"/>
              </a:rPr>
              <a:t>and blend together. </a:t>
            </a:r>
            <a:endParaRPr lang="en-GB" sz="2800" dirty="0" smtClean="0">
              <a:latin typeface="Letterjoin-Air Plus 40" pitchFamily="50" charset="0"/>
            </a:endParaRPr>
          </a:p>
          <a:p>
            <a:endParaRPr lang="en-GB" sz="2800" dirty="0">
              <a:latin typeface="Letterjoin-Air Plus 40" pitchFamily="50" charset="0"/>
            </a:endParaRPr>
          </a:p>
          <a:p>
            <a:r>
              <a:rPr lang="en-GB" sz="2800" dirty="0">
                <a:latin typeface="Letterjoin-Air Plus 40" pitchFamily="50" charset="0"/>
              </a:rPr>
              <a:t>A ‘reading for pleasure’ book – a book that your child can enjoy with you at home. </a:t>
            </a:r>
            <a:endParaRPr lang="en-GB" sz="2800" dirty="0" smtClean="0">
              <a:latin typeface="Letterjoin-Air Plus 40" pitchFamily="50" charset="0"/>
            </a:endParaRPr>
          </a:p>
          <a:p>
            <a:endParaRPr lang="en-GB" sz="2800" dirty="0">
              <a:latin typeface="Letterjoin-Air Plus 40" pitchFamily="50" charset="0"/>
            </a:endParaRPr>
          </a:p>
          <a:p>
            <a:r>
              <a:rPr lang="en-GB" sz="2800" dirty="0" smtClean="0">
                <a:latin typeface="Letterjoin-Air Plus 40" pitchFamily="50" charset="0"/>
              </a:rPr>
              <a:t>Books will be changed twice a week. </a:t>
            </a:r>
            <a:endParaRPr lang="en-GB" sz="2800" dirty="0">
              <a:latin typeface="Letterjoin-Air Plus 40" pitchFamily="50" charset="0"/>
            </a:endParaRPr>
          </a:p>
        </p:txBody>
      </p:sp>
      <p:sp>
        <p:nvSpPr>
          <p:cNvPr id="3" name="Title 2"/>
          <p:cNvSpPr>
            <a:spLocks noGrp="1"/>
          </p:cNvSpPr>
          <p:nvPr>
            <p:ph type="title"/>
          </p:nvPr>
        </p:nvSpPr>
        <p:spPr/>
        <p:txBody>
          <a:bodyPr>
            <a:noAutofit/>
          </a:bodyPr>
          <a:lstStyle/>
          <a:p>
            <a:pPr algn="ctr"/>
            <a:r>
              <a:rPr lang="en-GB" dirty="0" smtClean="0">
                <a:latin typeface="Letterjoin-Air Plus 40" pitchFamily="50" charset="0"/>
              </a:rPr>
              <a:t>Reading Books.</a:t>
            </a:r>
            <a:endParaRPr lang="en-GB" dirty="0">
              <a:latin typeface="Letterjoin-Air Plus 40" pitchFamily="50"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60000" y="180000"/>
            <a:ext cx="406400" cy="406400"/>
          </a:xfrm>
          <a:prstGeom prst="rect">
            <a:avLst/>
          </a:prstGeom>
        </p:spPr>
      </p:pic>
    </p:spTree>
    <p:extLst>
      <p:ext uri="{BB962C8B-B14F-4D97-AF65-F5344CB8AC3E}">
        <p14:creationId xmlns:p14="http://schemas.microsoft.com/office/powerpoint/2010/main" val="336773899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716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755984"/>
          </a:xfrm>
        </p:spPr>
        <p:txBody>
          <a:bodyPr>
            <a:normAutofit lnSpcReduction="10000"/>
          </a:bodyPr>
          <a:lstStyle/>
          <a:p>
            <a:r>
              <a:rPr lang="en-GB" sz="2800" dirty="0" smtClean="0">
                <a:latin typeface="Letterjoin-Air Plus 40" pitchFamily="50" charset="0"/>
              </a:rPr>
              <a:t>After reading, please record this in your child’s reading diary. </a:t>
            </a:r>
          </a:p>
          <a:p>
            <a:r>
              <a:rPr lang="en-GB" sz="2800" dirty="0" smtClean="0">
                <a:latin typeface="Letterjoin-Air Plus 40" pitchFamily="50" charset="0"/>
              </a:rPr>
              <a:t>You could initial </a:t>
            </a:r>
            <a:r>
              <a:rPr lang="en-GB" sz="2800" dirty="0">
                <a:latin typeface="Letterjoin-Air Plus 40" pitchFamily="50" charset="0"/>
              </a:rPr>
              <a:t>that your child has read on a particular day.</a:t>
            </a:r>
          </a:p>
          <a:p>
            <a:r>
              <a:rPr lang="en-GB" sz="2800" dirty="0" smtClean="0">
                <a:latin typeface="Letterjoin-Air Plus 40" pitchFamily="50" charset="0"/>
              </a:rPr>
              <a:t>Or write a comment about how your child found reading the book.</a:t>
            </a:r>
          </a:p>
          <a:p>
            <a:r>
              <a:rPr lang="en-GB" sz="2800" dirty="0" smtClean="0">
                <a:latin typeface="Letterjoin-Air Plus 40" pitchFamily="50" charset="0"/>
              </a:rPr>
              <a:t>You may want to comment on whether your child enjoyed the book, if they found it easy or difficult, or use it as an opportunity to ask your child’s class teacher a question. </a:t>
            </a:r>
          </a:p>
        </p:txBody>
      </p:sp>
      <p:sp>
        <p:nvSpPr>
          <p:cNvPr id="3" name="Title 2"/>
          <p:cNvSpPr>
            <a:spLocks noGrp="1"/>
          </p:cNvSpPr>
          <p:nvPr>
            <p:ph type="title"/>
          </p:nvPr>
        </p:nvSpPr>
        <p:spPr/>
        <p:txBody>
          <a:bodyPr>
            <a:noAutofit/>
          </a:bodyPr>
          <a:lstStyle/>
          <a:p>
            <a:pPr algn="ctr"/>
            <a:r>
              <a:rPr lang="en-GB" dirty="0" smtClean="0">
                <a:latin typeface="Letterjoin-Air Plus 40" pitchFamily="50" charset="0"/>
              </a:rPr>
              <a:t>Reading Diaries 1.</a:t>
            </a:r>
            <a:endParaRPr lang="en-GB" dirty="0">
              <a:latin typeface="Letterjoin-Air Plus 40" pitchFamily="50"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60000" y="180000"/>
            <a:ext cx="406400" cy="406400"/>
          </a:xfrm>
          <a:prstGeom prst="rect">
            <a:avLst/>
          </a:prstGeom>
        </p:spPr>
      </p:pic>
    </p:spTree>
    <p:extLst>
      <p:ext uri="{BB962C8B-B14F-4D97-AF65-F5344CB8AC3E}">
        <p14:creationId xmlns:p14="http://schemas.microsoft.com/office/powerpoint/2010/main" val="9766573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12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endParaRPr lang="en-GB" sz="2600" dirty="0">
              <a:latin typeface="Letterjoin-Air Plus 40" pitchFamily="50" charset="0"/>
            </a:endParaRPr>
          </a:p>
          <a:p>
            <a:endParaRPr lang="en-GB" sz="2800" dirty="0">
              <a:latin typeface="SassoonCRInfant" panose="00000400000000000000" pitchFamily="2" charset="0"/>
            </a:endParaRPr>
          </a:p>
        </p:txBody>
      </p:sp>
      <p:sp>
        <p:nvSpPr>
          <p:cNvPr id="3" name="Title 2"/>
          <p:cNvSpPr>
            <a:spLocks noGrp="1"/>
          </p:cNvSpPr>
          <p:nvPr>
            <p:ph type="title"/>
          </p:nvPr>
        </p:nvSpPr>
        <p:spPr/>
        <p:txBody>
          <a:bodyPr>
            <a:normAutofit/>
          </a:bodyPr>
          <a:lstStyle/>
          <a:p>
            <a:pPr algn="ctr"/>
            <a:r>
              <a:rPr lang="en-GB" dirty="0" smtClean="0">
                <a:latin typeface="Letterjoin-Air Plus 40" pitchFamily="50" charset="0"/>
              </a:rPr>
              <a:t>Reading Diaries 2.</a:t>
            </a:r>
            <a:endParaRPr lang="en-GB" dirty="0">
              <a:latin typeface="Letterjoin-Air Plus 40" pitchFamily="50" charset="0"/>
            </a:endParaRP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871433" y="1268760"/>
            <a:ext cx="3649623" cy="5088997"/>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60000" y="180000"/>
            <a:ext cx="406400" cy="406400"/>
          </a:xfrm>
          <a:prstGeom prst="rect">
            <a:avLst/>
          </a:prstGeom>
        </p:spPr>
      </p:pic>
    </p:spTree>
    <p:extLst>
      <p:ext uri="{BB962C8B-B14F-4D97-AF65-F5344CB8AC3E}">
        <p14:creationId xmlns:p14="http://schemas.microsoft.com/office/powerpoint/2010/main" val="33547452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7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endParaRPr lang="en-GB" sz="2600" dirty="0">
              <a:latin typeface="Letterjoin-Air Plus 40" pitchFamily="50" charset="0"/>
            </a:endParaRPr>
          </a:p>
          <a:p>
            <a:endParaRPr lang="en-GB" sz="2800" dirty="0">
              <a:latin typeface="SassoonCRInfant" panose="00000400000000000000" pitchFamily="2" charset="0"/>
            </a:endParaRPr>
          </a:p>
        </p:txBody>
      </p:sp>
      <p:sp>
        <p:nvSpPr>
          <p:cNvPr id="3" name="Title 2"/>
          <p:cNvSpPr>
            <a:spLocks noGrp="1"/>
          </p:cNvSpPr>
          <p:nvPr>
            <p:ph type="title"/>
          </p:nvPr>
        </p:nvSpPr>
        <p:spPr/>
        <p:txBody>
          <a:bodyPr>
            <a:normAutofit/>
          </a:bodyPr>
          <a:lstStyle/>
          <a:p>
            <a:pPr algn="ctr"/>
            <a:r>
              <a:rPr lang="en-GB" dirty="0" smtClean="0">
                <a:latin typeface="Letterjoin-Air Plus 40" pitchFamily="50" charset="0"/>
              </a:rPr>
              <a:t>Reading - Robins. </a:t>
            </a:r>
            <a:endParaRPr lang="en-GB" dirty="0">
              <a:latin typeface="Letterjoin-Air Plus 40" pitchFamily="50" charset="0"/>
            </a:endParaRPr>
          </a:p>
        </p:txBody>
      </p:sp>
      <p:pic>
        <p:nvPicPr>
          <p:cNvPr id="2050" name="Picture 2" descr="F:\DCIM\100OLYMP\P924117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88033" y="1268760"/>
            <a:ext cx="3816424" cy="508899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2788033" y="1268759"/>
            <a:ext cx="3816424" cy="5088997"/>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60000" y="180000"/>
            <a:ext cx="406400" cy="406400"/>
          </a:xfrm>
          <a:prstGeom prst="rect">
            <a:avLst/>
          </a:prstGeom>
        </p:spPr>
      </p:pic>
    </p:spTree>
    <p:extLst>
      <p:ext uri="{BB962C8B-B14F-4D97-AF65-F5344CB8AC3E}">
        <p14:creationId xmlns:p14="http://schemas.microsoft.com/office/powerpoint/2010/main" val="42060242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622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endParaRPr lang="en-GB" sz="2600" dirty="0">
              <a:latin typeface="Letterjoin-Air Plus 40" pitchFamily="50" charset="0"/>
            </a:endParaRPr>
          </a:p>
          <a:p>
            <a:endParaRPr lang="en-GB" sz="2800" dirty="0">
              <a:latin typeface="SassoonCRInfant" panose="00000400000000000000" pitchFamily="2" charset="0"/>
            </a:endParaRPr>
          </a:p>
        </p:txBody>
      </p:sp>
      <p:sp>
        <p:nvSpPr>
          <p:cNvPr id="3" name="Title 2"/>
          <p:cNvSpPr>
            <a:spLocks noGrp="1"/>
          </p:cNvSpPr>
          <p:nvPr>
            <p:ph type="title"/>
          </p:nvPr>
        </p:nvSpPr>
        <p:spPr/>
        <p:txBody>
          <a:bodyPr>
            <a:normAutofit/>
          </a:bodyPr>
          <a:lstStyle/>
          <a:p>
            <a:pPr algn="ctr"/>
            <a:r>
              <a:rPr lang="en-GB" dirty="0" smtClean="0">
                <a:latin typeface="Letterjoin-Air Plus 40" pitchFamily="50" charset="0"/>
              </a:rPr>
              <a:t>Reading - Wrens. </a:t>
            </a:r>
            <a:endParaRPr lang="en-GB" dirty="0">
              <a:latin typeface="Letterjoin-Air Plus 40" pitchFamily="50" charset="0"/>
            </a:endParaRPr>
          </a:p>
        </p:txBody>
      </p:sp>
      <p:pic>
        <p:nvPicPr>
          <p:cNvPr id="2050" name="Picture 2" descr="F:\DCIM\100OLYMP\P924117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88033" y="1268760"/>
            <a:ext cx="3816424" cy="508899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2788033" y="1268759"/>
            <a:ext cx="3816423" cy="5088997"/>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60000" y="180000"/>
            <a:ext cx="406400" cy="406400"/>
          </a:xfrm>
          <a:prstGeom prst="rect">
            <a:avLst/>
          </a:prstGeom>
        </p:spPr>
      </p:pic>
    </p:spTree>
    <p:extLst>
      <p:ext uri="{BB962C8B-B14F-4D97-AF65-F5344CB8AC3E}">
        <p14:creationId xmlns:p14="http://schemas.microsoft.com/office/powerpoint/2010/main" val="3140853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97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endParaRPr lang="en-GB" sz="2600" dirty="0">
              <a:latin typeface="Letterjoin-Air Plus 40" pitchFamily="50" charset="0"/>
            </a:endParaRPr>
          </a:p>
          <a:p>
            <a:endParaRPr lang="en-GB" sz="2800" dirty="0">
              <a:latin typeface="SassoonCRInfant" panose="00000400000000000000" pitchFamily="2" charset="0"/>
            </a:endParaRPr>
          </a:p>
        </p:txBody>
      </p:sp>
      <p:sp>
        <p:nvSpPr>
          <p:cNvPr id="3" name="Title 2"/>
          <p:cNvSpPr>
            <a:spLocks noGrp="1"/>
          </p:cNvSpPr>
          <p:nvPr>
            <p:ph type="title"/>
          </p:nvPr>
        </p:nvSpPr>
        <p:spPr/>
        <p:txBody>
          <a:bodyPr>
            <a:normAutofit/>
          </a:bodyPr>
          <a:lstStyle/>
          <a:p>
            <a:pPr algn="ctr"/>
            <a:r>
              <a:rPr lang="en-GB" dirty="0" smtClean="0">
                <a:latin typeface="Letterjoin-Air Plus 40" pitchFamily="50" charset="0"/>
              </a:rPr>
              <a:t>Reading - Wintringham. </a:t>
            </a:r>
            <a:endParaRPr lang="en-GB" dirty="0">
              <a:latin typeface="Letterjoin-Air Plus 40" pitchFamily="50" charset="0"/>
            </a:endParaRPr>
          </a:p>
        </p:txBody>
      </p:sp>
      <p:pic>
        <p:nvPicPr>
          <p:cNvPr id="2050"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rot="5400000">
            <a:off x="2151963" y="1905046"/>
            <a:ext cx="5088565" cy="3816424"/>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60000" y="180000"/>
            <a:ext cx="406400" cy="406400"/>
          </a:xfrm>
          <a:prstGeom prst="rect">
            <a:avLst/>
          </a:prstGeom>
        </p:spPr>
      </p:pic>
    </p:spTree>
    <p:extLst>
      <p:ext uri="{BB962C8B-B14F-4D97-AF65-F5344CB8AC3E}">
        <p14:creationId xmlns:p14="http://schemas.microsoft.com/office/powerpoint/2010/main" val="33263370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833"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2083</TotalTime>
  <Words>907</Words>
  <Application>Microsoft Office PowerPoint</Application>
  <PresentationFormat>On-screen Show (4:3)</PresentationFormat>
  <Paragraphs>94</Paragraphs>
  <Slides>19</Slides>
  <Notes>19</Notes>
  <HiddenSlides>0</HiddenSlides>
  <MMClips>19</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Arial</vt:lpstr>
      <vt:lpstr>Calibri</vt:lpstr>
      <vt:lpstr>Letterjoin-Air Plus 40</vt:lpstr>
      <vt:lpstr>Lucida Sans Unicode</vt:lpstr>
      <vt:lpstr>Sassoon Infant Std</vt:lpstr>
      <vt:lpstr>SassoonCRInfant</vt:lpstr>
      <vt:lpstr>Verdana</vt:lpstr>
      <vt:lpstr>Wingdings 2</vt:lpstr>
      <vt:lpstr>Wingdings 3</vt:lpstr>
      <vt:lpstr>Concourse</vt:lpstr>
      <vt:lpstr>Early Reading and Phonics Workshop </vt:lpstr>
      <vt:lpstr>What is Phonics? </vt:lpstr>
      <vt:lpstr>Phonics. </vt:lpstr>
      <vt:lpstr>Phase One.</vt:lpstr>
      <vt:lpstr>Phase Two 1. </vt:lpstr>
      <vt:lpstr>Phase Two 2. </vt:lpstr>
      <vt:lpstr>Synthetic Phonics. </vt:lpstr>
      <vt:lpstr>How to Say the Sounds 1. </vt:lpstr>
      <vt:lpstr>How to Say the Sounds 2. </vt:lpstr>
      <vt:lpstr>Segmenting and Blending. </vt:lpstr>
      <vt:lpstr>Phase Three. </vt:lpstr>
      <vt:lpstr>Daily Phonics 1. </vt:lpstr>
      <vt:lpstr>Daily Phonics 2. </vt:lpstr>
      <vt:lpstr>Reading Books.</vt:lpstr>
      <vt:lpstr>Reading Diaries 1.</vt:lpstr>
      <vt:lpstr>Reading Diaries 2.</vt:lpstr>
      <vt:lpstr>Reading - Robins. </vt:lpstr>
      <vt:lpstr>Reading - Wrens. </vt:lpstr>
      <vt:lpstr>Reading - Wintringham.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Victoria Edgington</dc:creator>
  <cp:lastModifiedBy>V Pritchard</cp:lastModifiedBy>
  <cp:revision>73</cp:revision>
  <cp:lastPrinted>2017-09-25T06:53:34Z</cp:lastPrinted>
  <dcterms:created xsi:type="dcterms:W3CDTF">2015-09-23T06:35:44Z</dcterms:created>
  <dcterms:modified xsi:type="dcterms:W3CDTF">2021-12-03T12:15:52Z</dcterms:modified>
</cp:coreProperties>
</file>