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7" r:id="rId18"/>
    <p:sldId id="271" r:id="rId19"/>
    <p:sldId id="272" r:id="rId20"/>
    <p:sldId id="273" r:id="rId21"/>
    <p:sldId id="274" r:id="rId22"/>
    <p:sldId id="275" r:id="rId23"/>
    <p:sldId id="276" r:id="rId24"/>
    <p:sldId id="289" r:id="rId25"/>
    <p:sldId id="278" r:id="rId26"/>
    <p:sldId id="290" r:id="rId27"/>
    <p:sldId id="294" r:id="rId28"/>
    <p:sldId id="295" r:id="rId29"/>
    <p:sldId id="291" r:id="rId30"/>
    <p:sldId id="292" r:id="rId31"/>
    <p:sldId id="293" r:id="rId32"/>
    <p:sldId id="29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D5EDE-2077-45D5-BDF0-2A9AC1A2BB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A939FC-4C70-4408-B296-56AE11332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04930-1E6B-41B4-8455-0577CB532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A9176F-496A-43C5-99CB-3F3825F2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7E064-04CA-455A-9157-2D2D74608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8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C39D3-4F56-4CC1-9C3D-BD9CBEC45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4184C5-25FF-4AAA-8F82-021C6FF3F4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958B9-3A1A-4A59-8D8E-0D7B125DB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B9A83-1D64-4032-B961-172598E3F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22155A-00A7-452D-9F2D-DEF728850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118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9E772-8E22-4BDB-B6F9-FA77E88C2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552959-C4BD-4227-8590-858C6864A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E0D40-D0CC-48C4-A54B-205E1868F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A5842-422C-4AF1-BAF6-DF73502C2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F26AB-9516-4250-9613-343B5F8DA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785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8FC87-9311-49B2-AF87-EC88C06D2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B1B1A-F94C-4357-9EA7-6959BFE0D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7D98D1-79DE-416A-92BF-303D605D2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097D07-29C8-4F35-98D8-37B04B7A7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FCC60B-FB95-41EE-BDC7-21D2FCB60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006991-0336-4311-AB29-C693CE8B9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25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31712-19BD-4878-AD43-D099CACA2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E49E62-4F1E-4BE8-9B1B-5C7F124ACF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058C7-004F-4321-A4CF-5CF3CA6D74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7A1026-4D24-48C2-988E-02C5CF034D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114ED3-F693-406E-B6AA-9A0AA890DC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3C6299-3BB5-49EA-AA76-7C813D3DA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014CB7-9CE0-4623-8272-262DA2AD2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2AB846-404B-4E1D-8F26-CDF50BD77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042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8140A-F13B-40EC-B718-B504D72C7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4EBDBB-00BC-48A1-AA0E-EEF3DB51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22FA87-6CBD-4568-BADF-76CFC79D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7712AF-2C58-4085-8050-49127DC25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202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33594A-3600-4B41-AFE6-95B6260FE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BC0FB7-7C61-4856-9782-9950BECFF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7395F8-A96B-4D54-A7BF-154A35595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629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109D0-1D0C-4DFD-BBFA-3C8DC5512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5839F-29C9-43A6-A8C0-6CD1B83BC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DE8414-36FE-40C0-BA92-43261C33A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91CE1-C6F2-4391-A6FE-BA31E3174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5C0F5B-47B3-449A-97B5-E995239E4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578F69-4D40-42CD-87BC-59F94FD14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42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EB5CC-84A0-4EBC-A465-DE12DD677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52FEFC-4931-4558-A4CC-AAF6B04246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F29615-7508-4EAC-8226-64D25450A5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BA674E-D53B-4B00-BC1C-BC69588DF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76F13D-50FC-466C-8F08-4D551BA0E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E204F9-F565-4507-A61B-EDDBAACDE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97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55034-90B1-41BE-9EA1-94342DCBE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AC77AE-A18F-47EB-82A8-BF2334F50E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546A7-0216-4DA9-B09A-34214F183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9D3A0-C65A-4956-9044-D4BE0E3E0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C185F-CA6D-4623-A325-26E2E523F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34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FBBE92-95D2-4144-AC9E-78070DF3FA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CAE19-F14F-41CA-9A95-9C6508870A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0E415D-9DBA-487B-8EF9-8A5EEE22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A8F66-079D-4E24-88A6-D033CB719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174206-E035-404B-8800-1498ED88F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6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1EE4A7-2DBB-4D0D-B7A5-1042D83CD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27848D-340D-46C7-86B8-D200811B67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34200-03AF-464B-B131-2FB8247D25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B3669-60E7-4051-8A98-2860EE51D32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1D3D9-CFEC-474F-B8B6-8FAEA11B6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E28DE-FA75-4F4C-82B8-85B6362BCE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842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347DB7-A2DE-4751-A740-679DC8CFD8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218" y="1011238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3200" b="1">
                <a:cs typeface="Calibri" panose="020F0502020204030204"/>
              </a:rPr>
              <a:t>L.O. To be able to identify a quarter.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 u="sng">
                <a:cs typeface="Calibri" panose="020F0502020204030204"/>
              </a:rPr>
              <a:t>Success Criteria:</a:t>
            </a:r>
            <a:endParaRPr lang="en-GB" sz="3200">
              <a:cs typeface="Calibri" panose="020F0502020204030204"/>
            </a:endParaRPr>
          </a:p>
          <a:p>
            <a:pPr algn="l"/>
            <a:endParaRPr lang="en-GB" sz="3200" u="sng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understand what a quarter is. </a:t>
            </a:r>
            <a:endParaRPr lang="en-GB" sz="3200" u="sng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use pictorial representations to represent a whole amount split into quarters.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explain my reasoning when identifying a quarter.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3248098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7" name="Picture 7" descr="A picture containing chart&#10;&#10;Description automatically generated">
            <a:extLst>
              <a:ext uri="{FF2B5EF4-FFF2-40B4-BE49-F238E27FC236}">
                <a16:creationId xmlns:a16="http://schemas.microsoft.com/office/drawing/2014/main" id="{A82C64A8-FF07-4870-BCAA-F5AC7BC6C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18" y="1756213"/>
            <a:ext cx="10183090" cy="345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84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0BEE2D-DF8A-4478-84F2-D5F9716239C3}"/>
              </a:ext>
            </a:extLst>
          </p:cNvPr>
          <p:cNvSpPr txBox="1"/>
          <p:nvPr/>
        </p:nvSpPr>
        <p:spPr>
          <a:xfrm>
            <a:off x="1579419" y="1593273"/>
            <a:ext cx="274320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8000"/>
              <a:t>1</a:t>
            </a:r>
            <a:endParaRPr lang="en-GB" sz="8000">
              <a:cs typeface="Calibri"/>
            </a:endParaRPr>
          </a:p>
          <a:p>
            <a:endParaRPr lang="en-GB" sz="8000">
              <a:cs typeface="Calibri"/>
            </a:endParaRPr>
          </a:p>
          <a:p>
            <a:r>
              <a:rPr lang="en-GB" sz="8000">
                <a:cs typeface="Calibri"/>
              </a:rPr>
              <a:t>4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7A39BD4-CD87-41A7-B723-A99D3BE08AD5}"/>
              </a:ext>
            </a:extLst>
          </p:cNvPr>
          <p:cNvCxnSpPr/>
          <p:nvPr/>
        </p:nvCxnSpPr>
        <p:spPr>
          <a:xfrm>
            <a:off x="1029566" y="3433330"/>
            <a:ext cx="1925781" cy="0"/>
          </a:xfrm>
          <a:prstGeom prst="straightConnector1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2786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Table&#10;&#10;Description automatically generated">
            <a:extLst>
              <a:ext uri="{FF2B5EF4-FFF2-40B4-BE49-F238E27FC236}">
                <a16:creationId xmlns:a16="http://schemas.microsoft.com/office/drawing/2014/main" id="{3DD589F3-046D-4A93-8272-A692D2AF4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8" y="2171142"/>
            <a:ext cx="11097490" cy="35409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FC107A-79AF-4EAD-81F0-6CE3FB60D114}"/>
              </a:ext>
            </a:extLst>
          </p:cNvPr>
          <p:cNvSpPr txBox="1"/>
          <p:nvPr/>
        </p:nvSpPr>
        <p:spPr>
          <a:xfrm>
            <a:off x="679513" y="1282832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Task 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12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E3E593F-81CD-44C7-B367-1E0C769CC8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64" y="1472783"/>
            <a:ext cx="10947442" cy="464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79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2" name="Picture 4" descr="A picture containing pie chart&#10;&#10;Description automatically generated">
            <a:extLst>
              <a:ext uri="{FF2B5EF4-FFF2-40B4-BE49-F238E27FC236}">
                <a16:creationId xmlns:a16="http://schemas.microsoft.com/office/drawing/2014/main" id="{E5DC6833-292C-4922-8A5F-B14D7A062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618" y="1798705"/>
            <a:ext cx="11166763" cy="411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32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Chart, pie chart&#10;&#10;Description automatically generated">
            <a:extLst>
              <a:ext uri="{FF2B5EF4-FFF2-40B4-BE49-F238E27FC236}">
                <a16:creationId xmlns:a16="http://schemas.microsoft.com/office/drawing/2014/main" id="{8C103A88-7642-4753-8F87-0DE135A0A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64" y="1572224"/>
            <a:ext cx="10640290" cy="455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62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2" name="Picture 4" descr="Shape, polygon&#10;&#10;Description automatically generated">
            <a:extLst>
              <a:ext uri="{FF2B5EF4-FFF2-40B4-BE49-F238E27FC236}">
                <a16:creationId xmlns:a16="http://schemas.microsoft.com/office/drawing/2014/main" id="{742B67B8-3368-4D96-8DED-0D0E69BC4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036" y="1337703"/>
            <a:ext cx="10986654" cy="494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69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2B551DA2-9F01-4147-B53A-4E89B253B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182" y="1206996"/>
            <a:ext cx="10764981" cy="526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96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DE4C3ECB-6070-43C0-8132-347131897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55" y="1390155"/>
            <a:ext cx="11485417" cy="481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07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52400" y="27710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Shape, polygon&#10;&#10;Description automatically generated">
            <a:extLst>
              <a:ext uri="{FF2B5EF4-FFF2-40B4-BE49-F238E27FC236}">
                <a16:creationId xmlns:a16="http://schemas.microsoft.com/office/drawing/2014/main" id="{F8EF8DDD-CA66-42EF-A9F6-F5779019D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633445"/>
            <a:ext cx="7481453" cy="4006746"/>
          </a:xfrm>
          <a:prstGeom prst="rect">
            <a:avLst/>
          </a:prstGeom>
        </p:spPr>
      </p:pic>
      <p:pic>
        <p:nvPicPr>
          <p:cNvPr id="5" name="Picture 6" descr="Shape&#10;&#10;Description automatically generated">
            <a:extLst>
              <a:ext uri="{FF2B5EF4-FFF2-40B4-BE49-F238E27FC236}">
                <a16:creationId xmlns:a16="http://schemas.microsoft.com/office/drawing/2014/main" id="{E7BCE957-8155-4442-A821-9AC7F597B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1054" y="1163505"/>
            <a:ext cx="3782290" cy="56116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1C4DA01-0EE3-4D25-B4F6-C725738BC4ED}"/>
              </a:ext>
            </a:extLst>
          </p:cNvPr>
          <p:cNvSpPr txBox="1"/>
          <p:nvPr/>
        </p:nvSpPr>
        <p:spPr>
          <a:xfrm>
            <a:off x="8216386" y="603959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Challenge: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106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63709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find a quarter of a given amount.</a:t>
            </a:r>
            <a:endParaRPr lang="en-US"/>
          </a:p>
          <a:p>
            <a:endParaRPr lang="en-GB" sz="4000" b="1"/>
          </a:p>
          <a:p>
            <a:r>
              <a:rPr lang="en-GB" sz="3200" u="sng"/>
              <a:t>Success Criteria</a:t>
            </a:r>
            <a:r>
              <a:rPr lang="en-GB" sz="3200" u="sng">
                <a:cs typeface="Calibri"/>
              </a:rPr>
              <a:t>:</a:t>
            </a:r>
            <a:r>
              <a:rPr lang="en-GB" sz="3200" b="1">
                <a:cs typeface="Calibri"/>
              </a:rPr>
              <a:t> </a:t>
            </a:r>
            <a:r>
              <a:rPr lang="en-GB" sz="3200">
                <a:cs typeface="Calibri"/>
              </a:rPr>
              <a:t>​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cs typeface="Calibri"/>
              </a:rPr>
              <a:t>I know a quarter needs to be split into 4 equal parts.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cs typeface="Calibri"/>
              </a:rPr>
              <a:t>I</a:t>
            </a:r>
            <a:r>
              <a:rPr lang="en-GB" sz="3200">
                <a:ea typeface="+mn-lt"/>
                <a:cs typeface="+mn-lt"/>
              </a:rPr>
              <a:t> can use mathematical equipment and pictorial representations to find a quarter of a given amount 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ea typeface="+mn-lt"/>
                <a:cs typeface="+mn-lt"/>
              </a:rPr>
              <a:t>I can explain my reasoning when finding a quarter of a given amount.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686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2" name="Picture 2" descr="Shape, polygon&#10;&#10;Description automatically generated">
            <a:extLst>
              <a:ext uri="{FF2B5EF4-FFF2-40B4-BE49-F238E27FC236}">
                <a16:creationId xmlns:a16="http://schemas.microsoft.com/office/drawing/2014/main" id="{C6AC8361-5637-4396-A6BA-4CC109C23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73" y="1346598"/>
            <a:ext cx="11166763" cy="467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9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8446BAB-71FB-4F53-B75C-512EDDFA43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9" r="48016" b="325"/>
          <a:stretch/>
        </p:blipFill>
        <p:spPr>
          <a:xfrm>
            <a:off x="581892" y="968736"/>
            <a:ext cx="3013231" cy="25652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FA73BEE-63E7-47E8-A2B4-EAEE2E9234AE}"/>
              </a:ext>
            </a:extLst>
          </p:cNvPr>
          <p:cNvSpPr txBox="1"/>
          <p:nvPr/>
        </p:nvSpPr>
        <p:spPr>
          <a:xfrm>
            <a:off x="4073876" y="1615340"/>
            <a:ext cx="713403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800">
                <a:solidFill>
                  <a:srgbClr val="FF0000"/>
                </a:solidFill>
              </a:rPr>
              <a:t>1</a:t>
            </a:r>
            <a:endParaRPr lang="en-US" sz="8800">
              <a:cs typeface="Calibri" panose="020F0502020204030204"/>
            </a:endParaRPr>
          </a:p>
        </p:txBody>
      </p:sp>
      <p:pic>
        <p:nvPicPr>
          <p:cNvPr id="2" name="Picture 7" descr="A picture containing pizza, dish, food&#10;&#10;Description automatically generated">
            <a:extLst>
              <a:ext uri="{FF2B5EF4-FFF2-40B4-BE49-F238E27FC236}">
                <a16:creationId xmlns:a16="http://schemas.microsoft.com/office/drawing/2014/main" id="{1415E12E-5CCE-4A2F-A061-AA7A72A1E1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000" b="-1220"/>
          <a:stretch/>
        </p:blipFill>
        <p:spPr>
          <a:xfrm>
            <a:off x="5472545" y="971635"/>
            <a:ext cx="3006437" cy="2559583"/>
          </a:xfrm>
          <a:prstGeom prst="rect">
            <a:avLst/>
          </a:prstGeom>
        </p:spPr>
      </p:pic>
      <p:pic>
        <p:nvPicPr>
          <p:cNvPr id="10" name="Picture 10" descr="Icon&#10;&#10;Description automatically generated">
            <a:extLst>
              <a:ext uri="{FF2B5EF4-FFF2-40B4-BE49-F238E27FC236}">
                <a16:creationId xmlns:a16="http://schemas.microsoft.com/office/drawing/2014/main" id="{553043A0-8CD2-4805-9EFA-323B440459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7501" y="1311420"/>
            <a:ext cx="1942234" cy="2503343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CD907A04-8F71-4C6D-8B72-6B9B19CA3B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6545" y="3808658"/>
            <a:ext cx="2909454" cy="2801302"/>
          </a:xfrm>
          <a:prstGeom prst="rect">
            <a:avLst/>
          </a:prstGeom>
        </p:spPr>
      </p:pic>
      <p:pic>
        <p:nvPicPr>
          <p:cNvPr id="14" name="Picture 14" descr="Icon&#10;&#10;Description automatically generated">
            <a:extLst>
              <a:ext uri="{FF2B5EF4-FFF2-40B4-BE49-F238E27FC236}">
                <a16:creationId xmlns:a16="http://schemas.microsoft.com/office/drawing/2014/main" id="{3F406C5C-7BBB-4B8F-BB22-C93CF403B5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2780" y="3847234"/>
            <a:ext cx="1698913" cy="266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965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30CE608-CBD7-428D-A8B5-B155F4C15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64" y="1640249"/>
            <a:ext cx="11499272" cy="446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110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2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0D2DC43-6895-45E6-B038-28D29B251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491" y="1423688"/>
            <a:ext cx="11333017" cy="452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776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890710C-A01A-403C-9AD0-7621204CE6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63" y="1071996"/>
            <a:ext cx="11568545" cy="436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083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2" name="Picture 4" descr="Text&#10;&#10;Description automatically generated">
            <a:extLst>
              <a:ext uri="{FF2B5EF4-FFF2-40B4-BE49-F238E27FC236}">
                <a16:creationId xmlns:a16="http://schemas.microsoft.com/office/drawing/2014/main" id="{6526BF61-64AF-4781-8A81-69BF62326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3" y="1089528"/>
            <a:ext cx="11069781" cy="3639854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CEC72F1-6125-4152-BB3F-C4C7903A1FBF}"/>
              </a:ext>
            </a:extLst>
          </p:cNvPr>
          <p:cNvCxnSpPr/>
          <p:nvPr/>
        </p:nvCxnSpPr>
        <p:spPr>
          <a:xfrm>
            <a:off x="2701636" y="4107873"/>
            <a:ext cx="1205345" cy="997527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156D2ABF-F9D0-4B79-8A26-24D81D530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807734"/>
              </p:ext>
            </p:extLst>
          </p:nvPr>
        </p:nvGraphicFramePr>
        <p:xfrm>
          <a:off x="2468880" y="5266667"/>
          <a:ext cx="816864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2160">
                  <a:extLst>
                    <a:ext uri="{9D8B030D-6E8A-4147-A177-3AD203B41FA5}">
                      <a16:colId xmlns:a16="http://schemas.microsoft.com/office/drawing/2014/main" val="291045555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69424497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84906104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3773188340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4674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8264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915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7" descr="Diagram&#10;&#10;Description automatically generated">
            <a:extLst>
              <a:ext uri="{FF2B5EF4-FFF2-40B4-BE49-F238E27FC236}">
                <a16:creationId xmlns:a16="http://schemas.microsoft.com/office/drawing/2014/main" id="{F70F9EE8-D804-43CE-8471-8EC460961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491" y="954121"/>
            <a:ext cx="9656618" cy="4146192"/>
          </a:xfrm>
          <a:prstGeom prst="rect">
            <a:avLst/>
          </a:prstGeom>
        </p:spPr>
      </p:pic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2B087E9F-C05C-4EB8-A2AF-26BADD48E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66569"/>
              </p:ext>
            </p:extLst>
          </p:nvPr>
        </p:nvGraphicFramePr>
        <p:xfrm>
          <a:off x="2468880" y="5266667"/>
          <a:ext cx="816864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2160">
                  <a:extLst>
                    <a:ext uri="{9D8B030D-6E8A-4147-A177-3AD203B41FA5}">
                      <a16:colId xmlns:a16="http://schemas.microsoft.com/office/drawing/2014/main" val="291045555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69424497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84906104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3773188340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4674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8264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9568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83127" y="-55417"/>
            <a:ext cx="9961416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/>
              <a:t>L.O. To be able to find a quarter of a given amount.</a:t>
            </a:r>
            <a:endParaRPr lang="en-US" sz="24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EBB734B-DF77-4B42-9A52-E2D6EEE22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82" y="358055"/>
            <a:ext cx="7509164" cy="3454108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003FFF11-E1D0-4437-ABA2-D060BDE89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9677" y="3954607"/>
            <a:ext cx="3141518" cy="27864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092F69-989A-494E-B0CB-A172C7564DE7}"/>
              </a:ext>
            </a:extLst>
          </p:cNvPr>
          <p:cNvSpPr txBox="1"/>
          <p:nvPr/>
        </p:nvSpPr>
        <p:spPr>
          <a:xfrm>
            <a:off x="581891" y="494607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Challenge:</a:t>
            </a:r>
          </a:p>
        </p:txBody>
      </p:sp>
      <p:pic>
        <p:nvPicPr>
          <p:cNvPr id="11" name="Picture 11" descr="Chart, treemap chart&#10;&#10;Description automatically generated">
            <a:extLst>
              <a:ext uri="{FF2B5EF4-FFF2-40B4-BE49-F238E27FC236}">
                <a16:creationId xmlns:a16="http://schemas.microsoft.com/office/drawing/2014/main" id="{44EDA9EC-A1D3-46E4-99EF-250C9F1CE8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3953072"/>
            <a:ext cx="4391890" cy="725237"/>
          </a:xfrm>
          <a:prstGeom prst="rect">
            <a:avLst/>
          </a:prstGeom>
        </p:spPr>
      </p:pic>
      <p:pic>
        <p:nvPicPr>
          <p:cNvPr id="12" name="Picture 11" descr="Chart, treemap chart&#10;&#10;Description automatically generated">
            <a:extLst>
              <a:ext uri="{FF2B5EF4-FFF2-40B4-BE49-F238E27FC236}">
                <a16:creationId xmlns:a16="http://schemas.microsoft.com/office/drawing/2014/main" id="{8ADEB045-BAE1-454F-BCBB-88867933E7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4950599"/>
            <a:ext cx="4391890" cy="725237"/>
          </a:xfrm>
          <a:prstGeom prst="rect">
            <a:avLst/>
          </a:prstGeom>
        </p:spPr>
      </p:pic>
      <p:pic>
        <p:nvPicPr>
          <p:cNvPr id="13" name="Picture 11" descr="Chart, treemap chart&#10;&#10;Description automatically generated">
            <a:extLst>
              <a:ext uri="{FF2B5EF4-FFF2-40B4-BE49-F238E27FC236}">
                <a16:creationId xmlns:a16="http://schemas.microsoft.com/office/drawing/2014/main" id="{F53E102F-0309-4E6A-BAEC-9AAE19A52F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7999" y="5934271"/>
            <a:ext cx="4391890" cy="72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38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63709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find a quarter of a given amount.</a:t>
            </a:r>
            <a:endParaRPr lang="en-US"/>
          </a:p>
          <a:p>
            <a:endParaRPr lang="en-GB" sz="4000" b="1"/>
          </a:p>
          <a:p>
            <a:r>
              <a:rPr lang="en-GB" sz="3200" u="sng"/>
              <a:t>Success Criteria</a:t>
            </a:r>
            <a:r>
              <a:rPr lang="en-GB" sz="3200" u="sng">
                <a:cs typeface="Calibri"/>
              </a:rPr>
              <a:t>:</a:t>
            </a:r>
            <a:r>
              <a:rPr lang="en-GB" sz="3200" b="1">
                <a:cs typeface="Calibri"/>
              </a:rPr>
              <a:t> </a:t>
            </a:r>
            <a:r>
              <a:rPr lang="en-GB" sz="3200">
                <a:cs typeface="Calibri"/>
              </a:rPr>
              <a:t>​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cs typeface="Calibri"/>
              </a:rPr>
              <a:t>I know a quarter needs to be split into 4 equal parts.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cs typeface="Calibri"/>
              </a:rPr>
              <a:t>I</a:t>
            </a:r>
            <a:r>
              <a:rPr lang="en-GB" sz="3200">
                <a:ea typeface="+mn-lt"/>
                <a:cs typeface="+mn-lt"/>
              </a:rPr>
              <a:t> can use mathematical equipment and pictorial representations to find a quarter of a given amount 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ea typeface="+mn-lt"/>
                <a:cs typeface="+mn-lt"/>
              </a:rPr>
              <a:t>I can explain my reasoning when finding a quarter of a given amount.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0488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 descr="Diagram, text&#10;&#10;Description automatically generated">
            <a:extLst>
              <a:ext uri="{FF2B5EF4-FFF2-40B4-BE49-F238E27FC236}">
                <a16:creationId xmlns:a16="http://schemas.microsoft.com/office/drawing/2014/main" id="{7A3385AC-0CFC-40B1-BACE-5AF51E900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509" y="1711725"/>
            <a:ext cx="7578435" cy="48754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829D91B-E88A-448A-B27D-5C77CF548C86}"/>
              </a:ext>
            </a:extLst>
          </p:cNvPr>
          <p:cNvSpPr txBox="1"/>
          <p:nvPr/>
        </p:nvSpPr>
        <p:spPr>
          <a:xfrm>
            <a:off x="595746" y="1025237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Starter:</a:t>
            </a:r>
          </a:p>
        </p:txBody>
      </p:sp>
    </p:spTree>
    <p:extLst>
      <p:ext uri="{BB962C8B-B14F-4D97-AF65-F5344CB8AC3E}">
        <p14:creationId xmlns:p14="http://schemas.microsoft.com/office/powerpoint/2010/main" val="3807677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DCD14C-54C2-4A5B-984B-3DAB393ECC9B}"/>
              </a:ext>
            </a:extLst>
          </p:cNvPr>
          <p:cNvSpPr txBox="1"/>
          <p:nvPr/>
        </p:nvSpPr>
        <p:spPr>
          <a:xfrm>
            <a:off x="1622551" y="1607650"/>
            <a:ext cx="274320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8000"/>
              <a:t>1</a:t>
            </a:r>
            <a:endParaRPr lang="en-GB" sz="8000">
              <a:cs typeface="Calibri"/>
            </a:endParaRPr>
          </a:p>
          <a:p>
            <a:endParaRPr lang="en-GB" sz="8000">
              <a:cs typeface="Calibri"/>
            </a:endParaRPr>
          </a:p>
          <a:p>
            <a:r>
              <a:rPr lang="en-GB" sz="8000">
                <a:cs typeface="Calibri"/>
              </a:rPr>
              <a:t>4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E494D37-3A5F-4E6D-A9C0-59EDE947C2C6}"/>
              </a:ext>
            </a:extLst>
          </p:cNvPr>
          <p:cNvCxnSpPr/>
          <p:nvPr/>
        </p:nvCxnSpPr>
        <p:spPr>
          <a:xfrm>
            <a:off x="1029566" y="3433330"/>
            <a:ext cx="1925781" cy="0"/>
          </a:xfrm>
          <a:prstGeom prst="straightConnector1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1" descr="A picture containing pizza, dish, food, pepperoni&#10;&#10;Description automatically generated">
            <a:extLst>
              <a:ext uri="{FF2B5EF4-FFF2-40B4-BE49-F238E27FC236}">
                <a16:creationId xmlns:a16="http://schemas.microsoft.com/office/drawing/2014/main" id="{83D39534-F537-4027-B053-255974879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2507" y="1235110"/>
            <a:ext cx="4706623" cy="454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22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42CE766-E770-4EC2-9C11-B2FB8FE98B21}"/>
              </a:ext>
            </a:extLst>
          </p:cNvPr>
          <p:cNvSpPr/>
          <p:nvPr/>
        </p:nvSpPr>
        <p:spPr>
          <a:xfrm>
            <a:off x="1498121" y="1059611"/>
            <a:ext cx="3464941" cy="26023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5B87F7-3CD2-47F9-BCC3-8B95BBE20BC0}"/>
              </a:ext>
            </a:extLst>
          </p:cNvPr>
          <p:cNvSpPr/>
          <p:nvPr/>
        </p:nvSpPr>
        <p:spPr>
          <a:xfrm>
            <a:off x="6745856" y="1059611"/>
            <a:ext cx="3464941" cy="26023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923C07-91BA-4EAB-93E3-E215F8471DBC}"/>
              </a:ext>
            </a:extLst>
          </p:cNvPr>
          <p:cNvSpPr/>
          <p:nvPr/>
        </p:nvSpPr>
        <p:spPr>
          <a:xfrm>
            <a:off x="1498120" y="3949459"/>
            <a:ext cx="3464941" cy="26023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2CEB80-8BB9-464E-B8F7-B0C2B8019608}"/>
              </a:ext>
            </a:extLst>
          </p:cNvPr>
          <p:cNvSpPr/>
          <p:nvPr/>
        </p:nvSpPr>
        <p:spPr>
          <a:xfrm>
            <a:off x="6745856" y="3949460"/>
            <a:ext cx="3464941" cy="26023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8262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D8567-BC65-4F4B-8526-279FA90EACB5}"/>
              </a:ext>
            </a:extLst>
          </p:cNvPr>
          <p:cNvSpPr txBox="1"/>
          <p:nvPr/>
        </p:nvSpPr>
        <p:spPr>
          <a:xfrm>
            <a:off x="194603" y="1143501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Task 1:</a:t>
            </a:r>
            <a:endParaRPr lang="en-US" b="1" u="sng">
              <a:cs typeface="Calibri"/>
            </a:endParaRPr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23E84CB4-AD59-4F66-844A-170BD2AE49F2}"/>
              </a:ext>
            </a:extLst>
          </p:cNvPr>
          <p:cNvSpPr/>
          <p:nvPr/>
        </p:nvSpPr>
        <p:spPr>
          <a:xfrm>
            <a:off x="288984" y="1863305"/>
            <a:ext cx="2170980" cy="1998452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88E79F5-0F3F-462C-8993-AD2172DDBFDD}"/>
              </a:ext>
            </a:extLst>
          </p:cNvPr>
          <p:cNvSpPr/>
          <p:nvPr/>
        </p:nvSpPr>
        <p:spPr>
          <a:xfrm>
            <a:off x="3481297" y="2395807"/>
            <a:ext cx="4183810" cy="9201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1FFDD1FE-CA04-4DF2-A1E1-5372DEE4FE7D}"/>
              </a:ext>
            </a:extLst>
          </p:cNvPr>
          <p:cNvSpPr/>
          <p:nvPr/>
        </p:nvSpPr>
        <p:spPr>
          <a:xfrm>
            <a:off x="8726870" y="1862946"/>
            <a:ext cx="2055961" cy="1739659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1832D7-AA0A-48D2-8EC0-8019E409EA6F}"/>
              </a:ext>
            </a:extLst>
          </p:cNvPr>
          <p:cNvSpPr txBox="1"/>
          <p:nvPr/>
        </p:nvSpPr>
        <p:spPr>
          <a:xfrm>
            <a:off x="1402302" y="4378407"/>
            <a:ext cx="8360588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>
                <a:cs typeface="Calibri"/>
              </a:rPr>
              <a:t>How many ways can you show ¼ with these shapes?</a:t>
            </a:r>
            <a:endParaRPr lang="en-US" sz="2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045166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41D870E-9702-4A8D-9DBE-01DD6F82C6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40" b="34783"/>
          <a:stretch/>
        </p:blipFill>
        <p:spPr>
          <a:xfrm>
            <a:off x="1331344" y="1042903"/>
            <a:ext cx="10233812" cy="1940232"/>
          </a:xfrm>
          <a:prstGeom prst="rect">
            <a:avLst/>
          </a:prstGeom>
        </p:spPr>
      </p:pic>
      <p:pic>
        <p:nvPicPr>
          <p:cNvPr id="12" name="Picture 12" descr="Table&#10;&#10;Description automatically generated">
            <a:extLst>
              <a:ext uri="{FF2B5EF4-FFF2-40B4-BE49-F238E27FC236}">
                <a16:creationId xmlns:a16="http://schemas.microsoft.com/office/drawing/2014/main" id="{23E059D4-B0F6-46DB-B0C2-57B9F40B7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910" y="3173742"/>
            <a:ext cx="7200180" cy="354413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0F8EE6-0D89-4231-BAB2-E72A41109791}"/>
              </a:ext>
            </a:extLst>
          </p:cNvPr>
          <p:cNvSpPr/>
          <p:nvPr/>
        </p:nvSpPr>
        <p:spPr>
          <a:xfrm>
            <a:off x="5451894" y="3431875"/>
            <a:ext cx="1279583" cy="603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0328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41D870E-9702-4A8D-9DBE-01DD6F82C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533" y="913507"/>
            <a:ext cx="10248180" cy="2975021"/>
          </a:xfrm>
          <a:prstGeom prst="rect">
            <a:avLst/>
          </a:prstGeom>
        </p:spPr>
      </p:pic>
      <p:pic>
        <p:nvPicPr>
          <p:cNvPr id="12" name="Picture 12" descr="Table&#10;&#10;Description automatically generated">
            <a:extLst>
              <a:ext uri="{FF2B5EF4-FFF2-40B4-BE49-F238E27FC236}">
                <a16:creationId xmlns:a16="http://schemas.microsoft.com/office/drawing/2014/main" id="{23E059D4-B0F6-46DB-B0C2-57B9F40B7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1720" y="3935742"/>
            <a:ext cx="5589916" cy="273900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0F8EE6-0D89-4231-BAB2-E72A41109791}"/>
              </a:ext>
            </a:extLst>
          </p:cNvPr>
          <p:cNvSpPr/>
          <p:nvPr/>
        </p:nvSpPr>
        <p:spPr>
          <a:xfrm>
            <a:off x="5782573" y="4121988"/>
            <a:ext cx="1279583" cy="603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F65F8B-CCFE-4E88-BF37-37CF3A8CC455}"/>
              </a:ext>
            </a:extLst>
          </p:cNvPr>
          <p:cNvSpPr txBox="1"/>
          <p:nvPr/>
        </p:nvSpPr>
        <p:spPr>
          <a:xfrm>
            <a:off x="93962" y="1330407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Task 2:</a:t>
            </a:r>
            <a:endParaRPr lang="en-US" b="1" u="sng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21996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F65F8B-CCFE-4E88-BF37-37CF3A8CC455}"/>
              </a:ext>
            </a:extLst>
          </p:cNvPr>
          <p:cNvSpPr txBox="1"/>
          <p:nvPr/>
        </p:nvSpPr>
        <p:spPr>
          <a:xfrm>
            <a:off x="-78567" y="999729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Task 3:</a:t>
            </a:r>
            <a:endParaRPr lang="en-US" b="1" u="sng">
              <a:cs typeface="Calibri"/>
            </a:endParaRPr>
          </a:p>
        </p:txBody>
      </p:sp>
      <p:pic>
        <p:nvPicPr>
          <p:cNvPr id="9" name="Picture 10" descr="Table&#10;&#10;Description automatically generated">
            <a:extLst>
              <a:ext uri="{FF2B5EF4-FFF2-40B4-BE49-F238E27FC236}">
                <a16:creationId xmlns:a16="http://schemas.microsoft.com/office/drawing/2014/main" id="{38CA1791-D8E2-450B-AD6A-5AC44C6DF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721" y="878862"/>
            <a:ext cx="3778369" cy="1922880"/>
          </a:xfrm>
          <a:prstGeom prst="rect">
            <a:avLst/>
          </a:prstGeom>
        </p:spPr>
      </p:pic>
      <p:pic>
        <p:nvPicPr>
          <p:cNvPr id="11" name="Picture 13" descr="Table&#10;&#10;Description automatically generated">
            <a:extLst>
              <a:ext uri="{FF2B5EF4-FFF2-40B4-BE49-F238E27FC236}">
                <a16:creationId xmlns:a16="http://schemas.microsoft.com/office/drawing/2014/main" id="{D2A1EA1D-C2CC-41A6-B625-4598F0B478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721" y="2906346"/>
            <a:ext cx="3821501" cy="1850438"/>
          </a:xfrm>
          <a:prstGeom prst="rect">
            <a:avLst/>
          </a:prstGeom>
        </p:spPr>
      </p:pic>
      <p:pic>
        <p:nvPicPr>
          <p:cNvPr id="14" name="Picture 14" descr="Table&#10;&#10;Description automatically generated">
            <a:extLst>
              <a:ext uri="{FF2B5EF4-FFF2-40B4-BE49-F238E27FC236}">
                <a16:creationId xmlns:a16="http://schemas.microsoft.com/office/drawing/2014/main" id="{3EDBBF61-A19F-435A-9028-BBF2596B79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5721" y="4849287"/>
            <a:ext cx="3879011" cy="18464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28FCBD4-462E-41B3-BAA7-A73791C1093A}"/>
              </a:ext>
            </a:extLst>
          </p:cNvPr>
          <p:cNvSpPr txBox="1"/>
          <p:nvPr/>
        </p:nvSpPr>
        <p:spPr>
          <a:xfrm>
            <a:off x="6333734" y="4220257"/>
            <a:ext cx="4263041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Challenge 2:</a:t>
            </a:r>
            <a:r>
              <a:rPr lang="en-GB" sz="3200"/>
              <a:t> Can you find ¾ of these numbers? Make sure you write the number sentence correctly.</a:t>
            </a:r>
            <a:endParaRPr lang="en-GB" sz="3200"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866EB9E-08BD-4E35-B09B-461D1E0497C3}"/>
              </a:ext>
            </a:extLst>
          </p:cNvPr>
          <p:cNvSpPr txBox="1"/>
          <p:nvPr/>
        </p:nvSpPr>
        <p:spPr>
          <a:xfrm>
            <a:off x="6248400" y="1101306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/>
              <a:t>Challenge 1:</a:t>
            </a:r>
            <a:endParaRPr lang="en-GB" sz="3200">
              <a:cs typeface="Calibri"/>
            </a:endParaRPr>
          </a:p>
        </p:txBody>
      </p:sp>
      <p:pic>
        <p:nvPicPr>
          <p:cNvPr id="17" name="Picture 13" descr="Table&#10;&#10;Description automatically generated">
            <a:extLst>
              <a:ext uri="{FF2B5EF4-FFF2-40B4-BE49-F238E27FC236}">
                <a16:creationId xmlns:a16="http://schemas.microsoft.com/office/drawing/2014/main" id="{1D63DD59-118E-4137-B089-6A1F6F104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7796" y="1713025"/>
            <a:ext cx="3821501" cy="185043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E3CF66F-DB25-4DD1-AA47-7F6DAF051DB1}"/>
              </a:ext>
            </a:extLst>
          </p:cNvPr>
          <p:cNvSpPr/>
          <p:nvPr/>
        </p:nvSpPr>
        <p:spPr>
          <a:xfrm>
            <a:off x="7838536" y="1835989"/>
            <a:ext cx="805132" cy="4313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cs typeface="Calibri"/>
              </a:rPr>
              <a:t>36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4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22CC04B7-C122-403B-97BA-39D945720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211" y="1175273"/>
            <a:ext cx="8105954" cy="549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7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82B015169D5448873CA1AB788C5F44" ma:contentTypeVersion="12" ma:contentTypeDescription="Create a new document." ma:contentTypeScope="" ma:versionID="f3de59015ce1ec94d9eec7e56e83553c">
  <xsd:schema xmlns:xsd="http://www.w3.org/2001/XMLSchema" xmlns:xs="http://www.w3.org/2001/XMLSchema" xmlns:p="http://schemas.microsoft.com/office/2006/metadata/properties" xmlns:ns2="6fd78b14-c4b0-47e7-b368-ce227d2d4ea2" xmlns:ns3="80a61691-f665-419d-9a1b-20c49cb87db2" targetNamespace="http://schemas.microsoft.com/office/2006/metadata/properties" ma:root="true" ma:fieldsID="72ce6275ec82178277d9b71dd6e8ffbf" ns2:_="" ns3:_="">
    <xsd:import namespace="6fd78b14-c4b0-47e7-b368-ce227d2d4ea2"/>
    <xsd:import namespace="80a61691-f665-419d-9a1b-20c49cb87db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8b14-c4b0-47e7-b368-ce227d2d4e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a61691-f665-419d-9a1b-20c49cb87db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CFFF54-E3FC-4394-B636-B35E7A0ACF3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2E11915-3E36-48E4-B60F-B694A5C32C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6729D3-00BD-498B-857B-A4487A9D65E8}">
  <ds:schemaRefs>
    <ds:schemaRef ds:uri="6fd78b14-c4b0-47e7-b368-ce227d2d4ea2"/>
    <ds:schemaRef ds:uri="80a61691-f665-419d-9a1b-20c49cb87db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674</Words>
  <Application>Microsoft Office PowerPoint</Application>
  <PresentationFormat>Widescreen</PresentationFormat>
  <Paragraphs>100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Muli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Colborne</dc:creator>
  <cp:lastModifiedBy>Ben Colborne</cp:lastModifiedBy>
  <cp:revision>2</cp:revision>
  <dcterms:created xsi:type="dcterms:W3CDTF">2021-02-23T13:58:49Z</dcterms:created>
  <dcterms:modified xsi:type="dcterms:W3CDTF">2021-03-02T15:21:16Z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0x0101007082B015169D5448873CA1AB788C5F44</vt:lpwstr>
  </property>
</Properties>
</file>