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76" r:id="rId6"/>
    <p:sldId id="277" r:id="rId7"/>
    <p:sldId id="278" r:id="rId8"/>
    <p:sldId id="258" r:id="rId9"/>
    <p:sldId id="279" r:id="rId10"/>
    <p:sldId id="259" r:id="rId11"/>
    <p:sldId id="281" r:id="rId12"/>
    <p:sldId id="280" r:id="rId13"/>
    <p:sldId id="282" r:id="rId14"/>
    <p:sldId id="260" r:id="rId15"/>
    <p:sldId id="262" r:id="rId16"/>
    <p:sldId id="283" r:id="rId17"/>
    <p:sldId id="284" r:id="rId18"/>
    <p:sldId id="285" r:id="rId19"/>
    <p:sldId id="287" r:id="rId20"/>
    <p:sldId id="286" r:id="rId21"/>
    <p:sldId id="288" r:id="rId22"/>
    <p:sldId id="289" r:id="rId23"/>
    <p:sldId id="290" r:id="rId24"/>
    <p:sldId id="264" r:id="rId25"/>
    <p:sldId id="271" r:id="rId26"/>
    <p:sldId id="294" r:id="rId27"/>
    <p:sldId id="291" r:id="rId28"/>
    <p:sldId id="292" r:id="rId29"/>
    <p:sldId id="293" r:id="rId30"/>
    <p:sldId id="295" r:id="rId31"/>
    <p:sldId id="296" r:id="rId32"/>
    <p:sldId id="297" r:id="rId33"/>
    <p:sldId id="298" r:id="rId34"/>
    <p:sldId id="299" r:id="rId35"/>
    <p:sldId id="300" r:id="rId36"/>
    <p:sldId id="302" r:id="rId37"/>
    <p:sldId id="301" r:id="rId38"/>
    <p:sldId id="303" r:id="rId39"/>
    <p:sldId id="304" r:id="rId40"/>
    <p:sldId id="30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58750E-B4A5-47CB-9105-573D6885D82E}" v="729" dt="2021-02-09T15:54:50.975"/>
    <p1510:client id="{902942C4-5FDD-44B4-ADC9-B65A3ED63252}" v="5" dt="2021-02-09T15:27:32.527"/>
    <p1510:client id="{C31A942F-B152-4997-9615-77E7105EB185}" v="1259" dt="2021-02-09T15:04:14.9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96FCE-7C13-47FA-AB87-7A4BD169D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6C3E24-3587-41FD-BBC9-454878E794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AC953-F6BE-4C9E-A8C5-BA7E4BF5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F900B-FC1B-4311-A06A-B63F6C7DB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C78DE0-D0EB-4F91-8253-4C964D26F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527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E6002-E549-4594-9DBB-A4BA103BC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3C546-103A-4A5C-83A0-3A1077E02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0E1AF5-4B82-42FB-B7F1-F2A773A32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0698E-31C5-4EE4-94B5-0D24FEBB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1AFAB-C05E-428B-A7B6-95E96DCE7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268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C1B92-6D9D-4065-81EF-C399521EA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5061CE-7A88-4DE9-AB2A-8C4DE6254B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CB80A-8F30-487A-BF71-87E9DB69A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D6B6C-9CB0-4F54-8383-1CFC6019D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8CDC1-6CD6-432A-B02D-FE810E289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998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6FE33-7C68-439B-BFB2-D72A6E468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63747-C5DC-43DB-9C9B-AB9AED6DE1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F95F81-C8B1-4ED4-9DC6-AB94CDDC40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B83A9F-8CA1-46E2-9E36-56F654106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508E0A-5222-4805-BB62-64AEBBAD7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7FE794-B822-490C-9BEE-AA17E77D6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045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93E1D-EBD3-455C-8CFB-C5E03FBED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BAFB2-2416-40F5-80D4-5B74EAD25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6F8AA9-8C46-4B8B-A62E-2E1D91852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9AC7B-1312-461D-BD69-6E26E492A3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07A77C-7B1B-4ADB-89AF-F37FBBA89F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2FC011-607A-45DD-8F42-B25B0B2A6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A441D9-9F28-4903-B6ED-70BE0F19C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1B92C-1699-495A-8186-CD8D3092D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617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C8916-B414-482D-BFA5-539E1AB24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89367F-8498-4B7D-AF99-2652C952B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2E1521-5384-4009-B5D8-8F0472FA7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BDF03C-34E0-4076-8CBB-05BE0E1E4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50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6204F8-7C90-4C1D-AF9E-218006ADF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1F64B2-9209-4DD3-A307-C8BCD79AB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0BE3D6-5548-4A54-AD11-9EEF820D0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30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BE953-3488-4440-89E8-659CD4FE9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3795B-B522-4566-98B6-39A5C93DF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36FFA2-A5D7-44F1-82B4-38349E22B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D820D2-0C02-4737-B8FF-87CADB57D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EFF3D-458F-46E1-9145-27DD38E34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58E234-0396-4925-BB25-423EC7A66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93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4AA80-A8E6-4F25-A081-C4DC97297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9C62CF-296D-44B6-82AE-1CE73AA10D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558253-E82C-4FD1-8D19-C439A0090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2D9027-9FB3-4F13-BC45-709B7E4AE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FDA8E-01EE-497E-8119-046C7853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A4FEB0-827F-4423-BA58-A5EBA6AF4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523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E601F-928D-4F99-9343-39D118A98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E4BC6D-D6C9-4BF2-BEA7-5FE3BD650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39C2E-03E7-4788-9EBF-AE5675020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926A0D-CB2B-47F7-9B66-6AC382080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987AA-895C-4BDB-A8E0-57E851991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656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5AC590-8344-4A3F-B1A3-EDC3538EC8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972BE7-5FFA-4A12-8E75-C9E6A64117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25365-F24B-442E-887B-A15746AF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B004D-3C8F-4ED8-A55F-98647A442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C3A07-9B0D-4240-9F69-6BD9D01B6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45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7D9F6E-28AB-4A67-A6EA-0CE1AE30F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1046B1-1638-4C7A-A5A0-B8EAA01EA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37EF66-4363-4D94-8EFF-3DB64F49E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371A1-0BC3-46A5-B99F-C840E97593E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5314A2-F6FD-40D9-9747-866E5F252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D0635-F461-4B96-9055-AD1D3408B0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B11B2-E340-413F-BA1D-F128EBCD6D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849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>
                <a:latin typeface="Letterjoin-Air Plus 40" panose="02000805000000020003" pitchFamily="50" charset="0"/>
                <a:ea typeface="Calibri" panose="020F0502020204030204" pitchFamily="34" charset="0"/>
              </a:rPr>
              <a:t>22.02.21</a:t>
            </a:r>
          </a:p>
          <a:p>
            <a:endParaRPr lang="en-GB" sz="3200" b="1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32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 b="1" u="sng">
                <a:latin typeface="Letterjoin-Air Plus 40" panose="02000805000000020003" pitchFamily="50" charset="0"/>
              </a:rPr>
              <a:t>Success Criteria </a:t>
            </a:r>
          </a:p>
          <a:p>
            <a:endParaRPr lang="en-GB" sz="3200" b="1" u="sng">
              <a:latin typeface="Letterjoin-Air Plus 40" panose="02000805000000020003" pitchFamily="50" charset="0"/>
            </a:endParaRPr>
          </a:p>
          <a:p>
            <a:r>
              <a:rPr lang="en-GB" sz="3200">
                <a:latin typeface="Letterjoin-Air Plus 40" panose="02000805000000020003" pitchFamily="50" charset="0"/>
              </a:rPr>
              <a:t>I can understand what a numerator and a denominator is.</a:t>
            </a:r>
          </a:p>
          <a:p>
            <a:endParaRPr lang="en-GB" sz="3200" b="1" u="sng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>
                <a:latin typeface="Letterjoin-Air Plus 40" panose="02000805000000020003" pitchFamily="50" charset="0"/>
              </a:rPr>
              <a:t>I can find a half of objects.</a:t>
            </a:r>
          </a:p>
          <a:p>
            <a:endParaRPr lang="en-GB" sz="3200" b="1" u="sng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>
                <a:latin typeface="Letterjoin-Air Plus 40" panose="02000805000000020003" pitchFamily="50" charset="0"/>
              </a:rPr>
              <a:t>I can find half of shapes.</a:t>
            </a:r>
            <a:endParaRPr lang="en-GB" sz="3200" b="1" u="sng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</a:rPr>
              <a:t>Lesson 1</a:t>
            </a:r>
            <a:endParaRPr lang="en-US" sz="240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8653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32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3A0031-D0A1-4093-A264-72A6FE6B0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299" y="1533670"/>
            <a:ext cx="11169401" cy="42762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DE4893-AC29-4DAD-BC4D-8CC4B766EC78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</a:rPr>
              <a:t>Lesson 1</a:t>
            </a:r>
            <a:endParaRPr lang="en-US" sz="240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436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1026" name="Picture 2" descr="Image result for footballs cartoon">
            <a:extLst>
              <a:ext uri="{FF2B5EF4-FFF2-40B4-BE49-F238E27FC236}">
                <a16:creationId xmlns:a16="http://schemas.microsoft.com/office/drawing/2014/main" id="{E330DB3F-8756-476F-A0CD-43F01877A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6" y="1813560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footballs cartoon">
            <a:extLst>
              <a:ext uri="{FF2B5EF4-FFF2-40B4-BE49-F238E27FC236}">
                <a16:creationId xmlns:a16="http://schemas.microsoft.com/office/drawing/2014/main" id="{CD40DF29-178E-4804-A22A-04DF8D915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832" y="4056184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footballs cartoon">
            <a:extLst>
              <a:ext uri="{FF2B5EF4-FFF2-40B4-BE49-F238E27FC236}">
                <a16:creationId xmlns:a16="http://schemas.microsoft.com/office/drawing/2014/main" id="{88A02859-A623-474E-9883-124568D74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6" y="4056184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footballs cartoon">
            <a:extLst>
              <a:ext uri="{FF2B5EF4-FFF2-40B4-BE49-F238E27FC236}">
                <a16:creationId xmlns:a16="http://schemas.microsoft.com/office/drawing/2014/main" id="{7E54F883-07D6-430B-AC02-406ADA26B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356" y="1777816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footballs cartoon">
            <a:extLst>
              <a:ext uri="{FF2B5EF4-FFF2-40B4-BE49-F238E27FC236}">
                <a16:creationId xmlns:a16="http://schemas.microsoft.com/office/drawing/2014/main" id="{EAD631F0-7045-453B-8892-E608541B5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286" y="4056184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footballs cartoon">
            <a:extLst>
              <a:ext uri="{FF2B5EF4-FFF2-40B4-BE49-F238E27FC236}">
                <a16:creationId xmlns:a16="http://schemas.microsoft.com/office/drawing/2014/main" id="{A9A07622-3AD4-423B-8D30-0E16E410A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919" y="4056184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footballs cartoon">
            <a:extLst>
              <a:ext uri="{FF2B5EF4-FFF2-40B4-BE49-F238E27FC236}">
                <a16:creationId xmlns:a16="http://schemas.microsoft.com/office/drawing/2014/main" id="{52531893-0147-4D7F-8EFA-E62B258BC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738" y="1505242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footballs cartoon">
            <a:extLst>
              <a:ext uri="{FF2B5EF4-FFF2-40B4-BE49-F238E27FC236}">
                <a16:creationId xmlns:a16="http://schemas.microsoft.com/office/drawing/2014/main" id="{13236E4F-C919-4D24-9C01-276D524D1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92" y="1530447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0BC4C5-31F3-4C54-9F5A-1958789F6298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</a:rPr>
              <a:t>Lesson 1</a:t>
            </a:r>
            <a:endParaRPr lang="en-US" sz="240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7589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1026" name="Picture 2" descr="Image result for footballs cartoon">
            <a:extLst>
              <a:ext uri="{FF2B5EF4-FFF2-40B4-BE49-F238E27FC236}">
                <a16:creationId xmlns:a16="http://schemas.microsoft.com/office/drawing/2014/main" id="{E330DB3F-8756-476F-A0CD-43F01877A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6" y="1028114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footballs cartoon">
            <a:extLst>
              <a:ext uri="{FF2B5EF4-FFF2-40B4-BE49-F238E27FC236}">
                <a16:creationId xmlns:a16="http://schemas.microsoft.com/office/drawing/2014/main" id="{CD40DF29-178E-4804-A22A-04DF8D915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829" y="4943035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footballs cartoon">
            <a:extLst>
              <a:ext uri="{FF2B5EF4-FFF2-40B4-BE49-F238E27FC236}">
                <a16:creationId xmlns:a16="http://schemas.microsoft.com/office/drawing/2014/main" id="{88A02859-A623-474E-9883-124568D74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6" y="4943035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footballs cartoon">
            <a:extLst>
              <a:ext uri="{FF2B5EF4-FFF2-40B4-BE49-F238E27FC236}">
                <a16:creationId xmlns:a16="http://schemas.microsoft.com/office/drawing/2014/main" id="{7E54F883-07D6-430B-AC02-406ADA26B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208" y="1028114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footballs cartoon">
            <a:extLst>
              <a:ext uri="{FF2B5EF4-FFF2-40B4-BE49-F238E27FC236}">
                <a16:creationId xmlns:a16="http://schemas.microsoft.com/office/drawing/2014/main" id="{EAD631F0-7045-453B-8892-E608541B5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286" y="4920175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footballs cartoon">
            <a:extLst>
              <a:ext uri="{FF2B5EF4-FFF2-40B4-BE49-F238E27FC236}">
                <a16:creationId xmlns:a16="http://schemas.microsoft.com/office/drawing/2014/main" id="{A9A07622-3AD4-423B-8D30-0E16E410A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643" y="4920175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footballs cartoon">
            <a:extLst>
              <a:ext uri="{FF2B5EF4-FFF2-40B4-BE49-F238E27FC236}">
                <a16:creationId xmlns:a16="http://schemas.microsoft.com/office/drawing/2014/main" id="{52531893-0147-4D7F-8EFA-E62B258BC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114" y="851422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footballs cartoon">
            <a:extLst>
              <a:ext uri="{FF2B5EF4-FFF2-40B4-BE49-F238E27FC236}">
                <a16:creationId xmlns:a16="http://schemas.microsoft.com/office/drawing/2014/main" id="{13236E4F-C919-4D24-9C01-276D524D1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643" y="917940"/>
            <a:ext cx="1721738" cy="177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F6A0CD-47DF-4ACC-B65B-F295E562824D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</a:rPr>
              <a:t>Lesson 1</a:t>
            </a:r>
            <a:endParaRPr lang="en-US" sz="240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30951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7C74A-5DC0-439C-852A-ACBDA9B75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771" y="3051258"/>
            <a:ext cx="1529766" cy="16657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92B592-B55F-4892-92AF-79A5467A7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5346" y="2218384"/>
            <a:ext cx="1529766" cy="16657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98551E-6149-49F9-A8DE-654E253F1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8063" y="4495047"/>
            <a:ext cx="1529766" cy="16657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81C6D4-F6EA-4B12-8D81-C48EF77F0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297" y="2218383"/>
            <a:ext cx="1529766" cy="16657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D60F6E-911E-4DA4-8C4A-8AB94BF329C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</a:rPr>
              <a:t>Lesson 1</a:t>
            </a:r>
            <a:endParaRPr lang="en-US" sz="240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530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D3820A-8EE1-4B0F-841C-330F30653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277" y="1578109"/>
            <a:ext cx="10607445" cy="37017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8C55A40-F00A-4775-9E7A-028C3C6127DC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03101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7E7277-0BBF-4B88-9180-F25120E79454}"/>
              </a:ext>
            </a:extLst>
          </p:cNvPr>
          <p:cNvSpPr txBox="1"/>
          <p:nvPr/>
        </p:nvSpPr>
        <p:spPr>
          <a:xfrm>
            <a:off x="1799615" y="2006221"/>
            <a:ext cx="10326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>
                <a:latin typeface="Letterjoin-Air Plus 40" panose="02000805000000020003" pitchFamily="50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4E1F33-A8FE-47B6-ACA6-D73DB60F2405}"/>
              </a:ext>
            </a:extLst>
          </p:cNvPr>
          <p:cNvSpPr txBox="1"/>
          <p:nvPr/>
        </p:nvSpPr>
        <p:spPr>
          <a:xfrm>
            <a:off x="1799613" y="3817777"/>
            <a:ext cx="10326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>
                <a:latin typeface="Letterjoin-Air Plus 40" panose="02000805000000020003" pitchFamily="50" charset="0"/>
              </a:rPr>
              <a:t>2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90E41D7-C615-4CA1-8D34-19F7614CF964}"/>
              </a:ext>
            </a:extLst>
          </p:cNvPr>
          <p:cNvCxnSpPr/>
          <p:nvPr/>
        </p:nvCxnSpPr>
        <p:spPr>
          <a:xfrm>
            <a:off x="1176366" y="3415352"/>
            <a:ext cx="22791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0D6DD7D-E8FE-47D2-BE42-BF520F096460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3635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55206F-F9A5-4DA1-AE44-BC33A97A0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326" y="1426625"/>
            <a:ext cx="10999348" cy="40047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1F7674-4032-49D0-95C0-6B104C3BBB2C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2055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3BBC8F-38A2-40C9-AFC0-5F17CDD037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34" y="1549571"/>
            <a:ext cx="10874331" cy="42041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C3EBE3-9BC1-4611-B33D-3523096473C2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7218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41DB39-5011-4C74-9BAE-143FFA81C15A}"/>
              </a:ext>
            </a:extLst>
          </p:cNvPr>
          <p:cNvSpPr txBox="1"/>
          <p:nvPr/>
        </p:nvSpPr>
        <p:spPr>
          <a:xfrm>
            <a:off x="385010" y="1096925"/>
            <a:ext cx="397712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u="sng" dirty="0">
                <a:latin typeface="Letterjoin-Air Plus 40"/>
              </a:rPr>
              <a:t>Today's Task</a:t>
            </a:r>
            <a:endParaRPr lang="en-US" sz="3600" u="sng" dirty="0">
              <a:latin typeface="Letterjoin-Air Plus 40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EF4508-EB1E-44E4-B88C-0D4ECD41FEAB}"/>
              </a:ext>
            </a:extLst>
          </p:cNvPr>
          <p:cNvSpPr txBox="1"/>
          <p:nvPr/>
        </p:nvSpPr>
        <p:spPr>
          <a:xfrm>
            <a:off x="8839199" y="1260763"/>
            <a:ext cx="3255818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Letterjoin-Air Plus 40"/>
              </a:rPr>
              <a:t>You will need:</a:t>
            </a: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ea typeface="+mn-lt"/>
                <a:cs typeface="+mn-lt"/>
              </a:rPr>
              <a:t>- pasta shells</a:t>
            </a:r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ea typeface="+mn-lt"/>
                <a:cs typeface="+mn-lt"/>
              </a:rPr>
              <a:t>- pairs of shoes</a:t>
            </a:r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ea typeface="+mn-lt"/>
                <a:cs typeface="+mn-lt"/>
              </a:rPr>
              <a:t>- pairs of socks</a:t>
            </a:r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ea typeface="+mn-lt"/>
                <a:cs typeface="+mn-lt"/>
              </a:rPr>
              <a:t>- groups of fruit: apples, grapes etc. </a:t>
            </a:r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join-Air Plus 40" panose="02000805000000020003" pitchFamily="50" charset="0"/>
                <a:ea typeface="+mn-lt"/>
                <a:cs typeface="+mn-lt"/>
              </a:rPr>
              <a:t>- cups and measuring jug</a:t>
            </a:r>
            <a:endParaRPr lang="en-GB" sz="28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2800" dirty="0">
              <a:solidFill>
                <a:srgbClr val="FF0000"/>
              </a:solidFill>
              <a:latin typeface="Letterjoin-Air Plus 4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D1814FC-7B01-4B46-A91E-515E8ABBF1E4}"/>
              </a:ext>
            </a:extLst>
          </p:cNvPr>
          <p:cNvSpPr/>
          <p:nvPr/>
        </p:nvSpPr>
        <p:spPr>
          <a:xfrm>
            <a:off x="5209310" y="1420091"/>
            <a:ext cx="3491344" cy="51261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b="1" u="sng">
                <a:solidFill>
                  <a:schemeClr val="tx1"/>
                </a:solidFill>
                <a:cs typeface="Calibri"/>
              </a:rPr>
              <a:t>FRACTIONS</a:t>
            </a:r>
            <a:endParaRPr lang="en-GB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GB" sz="7200" b="1">
                <a:solidFill>
                  <a:schemeClr val="tx1"/>
                </a:solidFill>
                <a:cs typeface="Calibri"/>
              </a:rPr>
              <a:t>½ </a:t>
            </a: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  <a:p>
            <a:pPr algn="ctr"/>
            <a:endParaRPr lang="en-GB" b="1" u="sng">
              <a:solidFill>
                <a:schemeClr val="tx1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6B7F95-87E5-4815-9C18-8DFC0C12829A}"/>
              </a:ext>
            </a:extLst>
          </p:cNvPr>
          <p:cNvSpPr txBox="1"/>
          <p:nvPr/>
        </p:nvSpPr>
        <p:spPr>
          <a:xfrm>
            <a:off x="101429" y="1790757"/>
            <a:ext cx="4969336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Letterjoin-Air Plus 40"/>
                <a:cs typeface="Calibri"/>
              </a:rPr>
              <a:t>This is your chance to explore.</a:t>
            </a:r>
          </a:p>
          <a:p>
            <a:r>
              <a:rPr lang="en-GB" sz="2800" dirty="0">
                <a:latin typeface="Letterjoin-Air Plus 40"/>
                <a:cs typeface="Calibri"/>
              </a:rPr>
              <a:t>Use your resources to find different ways of showing a half. </a:t>
            </a:r>
          </a:p>
          <a:p>
            <a:r>
              <a:rPr lang="en-GB" sz="2800" dirty="0">
                <a:latin typeface="Letterjoin-Air Plus 40"/>
                <a:cs typeface="Calibri"/>
              </a:rPr>
              <a:t>You can use other resources if you want. </a:t>
            </a:r>
          </a:p>
          <a:p>
            <a:r>
              <a:rPr lang="en-GB" sz="2800" dirty="0">
                <a:latin typeface="Letterjoin-Air Plus 40"/>
                <a:cs typeface="Calibri"/>
              </a:rPr>
              <a:t>You can record your findings by making a poster about a ½.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883A45-02A5-4F70-890A-3BC02FEA64AD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2840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C091FD-F4CE-4BAD-A3BC-2CFFF96852A1}"/>
              </a:ext>
            </a:extLst>
          </p:cNvPr>
          <p:cNvSpPr/>
          <p:nvPr/>
        </p:nvSpPr>
        <p:spPr>
          <a:xfrm>
            <a:off x="385010" y="394720"/>
            <a:ext cx="9914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Letterjoin-Air Plus 40" panose="02000805000000020003" pitchFamily="50" charset="0"/>
                <a:ea typeface="Calibri" panose="020F0502020204030204" pitchFamily="34" charset="0"/>
              </a:rPr>
              <a:t>LO: </a:t>
            </a:r>
            <a:r>
              <a:rPr lang="en-GB" sz="2800" b="1">
                <a:solidFill>
                  <a:srgbClr val="0D0D0D"/>
                </a:solidFill>
                <a:latin typeface="Letterjoin-Air Plus 40" panose="02000805000000020003" pitchFamily="50" charset="0"/>
                <a:ea typeface="Calibri" panose="020F0502020204030204" pitchFamily="34" charset="0"/>
              </a:rPr>
              <a:t>To begin to understand what a fraction is.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DDFB90-F98D-4426-B3E1-333398A879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098224" y="1578453"/>
            <a:ext cx="10338810" cy="42174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FD15F2-94DE-4C53-BE87-49DFBCC4B15D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1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1128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649408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 u="sng">
                <a:latin typeface="Letterjoin-Air Plus 40"/>
                <a:ea typeface="Calibri" panose="020F0502020204030204" pitchFamily="34" charset="0"/>
              </a:rPr>
              <a:t>23.02.20</a:t>
            </a:r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>
                <a:latin typeface="Letterjoin-Air Plus 40"/>
              </a:rPr>
              <a:t>L.O. </a:t>
            </a:r>
            <a:r>
              <a:rPr lang="en-US" sz="3200">
                <a:latin typeface="Letterjoin-Air Plus 40"/>
                <a:ea typeface="+mn-lt"/>
                <a:cs typeface="+mn-lt"/>
              </a:rPr>
              <a:t>To be able to recognise and find a ½ of a set of objects. </a:t>
            </a:r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 b="1">
                <a:latin typeface="Letterjoin-Air Plus 40"/>
                <a:ea typeface="Calibri" panose="020F0502020204030204" pitchFamily="34" charset="0"/>
              </a:rPr>
              <a:t>Success Criteria:</a:t>
            </a:r>
          </a:p>
          <a:p>
            <a:endParaRPr lang="en-GB" sz="3200" b="1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>
                <a:latin typeface="Letterjoin-Air Plus 40"/>
                <a:ea typeface="Calibri" panose="020F0502020204030204" pitchFamily="34" charset="0"/>
              </a:rPr>
              <a:t>- I know what a ½ looks like. </a:t>
            </a:r>
            <a:endParaRPr lang="en-GB" sz="3200" b="1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r>
              <a:rPr lang="en-GB" sz="3200">
                <a:latin typeface="Letterjoin-Air Plus 40"/>
              </a:rPr>
              <a:t>- I can find a ½ of a set of objects. </a:t>
            </a: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r>
              <a:rPr lang="en-GB" sz="3200">
                <a:latin typeface="Letterjoin-Air Plus 40"/>
              </a:rPr>
              <a:t>- I can record my findings in a number sentence. </a:t>
            </a:r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087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25545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>
                <a:latin typeface="Letterjoin-Air Plus 40"/>
              </a:rPr>
              <a:t>L.O. </a:t>
            </a:r>
            <a:r>
              <a:rPr lang="en-US" sz="3200">
                <a:latin typeface="Letterjoin-Air Plus 40"/>
                <a:ea typeface="+mn-lt"/>
                <a:cs typeface="+mn-lt"/>
              </a:rPr>
              <a:t>To be able to recognise and find a ½ of a set of objects. </a:t>
            </a:r>
            <a:endParaRPr lang="en-US"/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3" descr="Shape, polygon&#10;&#10;Description automatically generated">
            <a:extLst>
              <a:ext uri="{FF2B5EF4-FFF2-40B4-BE49-F238E27FC236}">
                <a16:creationId xmlns:a16="http://schemas.microsoft.com/office/drawing/2014/main" id="{F79E0FAC-A4D9-4837-9BF5-0D9760FC1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109" y="1461654"/>
            <a:ext cx="8783781" cy="455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19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25545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>
                <a:latin typeface="Letterjoin-Air Plus 40"/>
              </a:rPr>
              <a:t>L.O. </a:t>
            </a:r>
            <a:r>
              <a:rPr lang="en-US" sz="3200">
                <a:latin typeface="Letterjoin-Air Plus 40"/>
                <a:ea typeface="+mn-lt"/>
                <a:cs typeface="+mn-lt"/>
              </a:rPr>
              <a:t>To be able to recognise and find a ½ of a set of objects. </a:t>
            </a:r>
            <a:endParaRPr lang="en-US"/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113818" y="-44443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4" name="Picture 4" descr="Shape, polygon&#10;&#10;Description automatically generated">
            <a:extLst>
              <a:ext uri="{FF2B5EF4-FFF2-40B4-BE49-F238E27FC236}">
                <a16:creationId xmlns:a16="http://schemas.microsoft.com/office/drawing/2014/main" id="{FF7A4DF9-7E4F-4927-A7E6-9ECCBF63E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582" y="2046029"/>
            <a:ext cx="10778836" cy="2765942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DEED73F-A71A-4CA5-8233-9C16AE04F1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82" y="4820768"/>
            <a:ext cx="3823854" cy="1081884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9211D004-81C6-408B-8E19-DC84B92E0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1527" y="4820768"/>
            <a:ext cx="3823854" cy="1081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21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25545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>
                <a:latin typeface="Letterjoin-Air Plus 40"/>
              </a:rPr>
              <a:t>L.O. </a:t>
            </a:r>
            <a:r>
              <a:rPr lang="en-US" sz="3200">
                <a:latin typeface="Letterjoin-Air Plus 40"/>
                <a:ea typeface="+mn-lt"/>
                <a:cs typeface="+mn-lt"/>
              </a:rPr>
              <a:t>To be able to recognise and find a ½ of a set of objects. </a:t>
            </a:r>
            <a:endParaRPr lang="en-US"/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073390" y="0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4" descr="Diagram&#10;&#10;Description automatically generated">
            <a:extLst>
              <a:ext uri="{FF2B5EF4-FFF2-40B4-BE49-F238E27FC236}">
                <a16:creationId xmlns:a16="http://schemas.microsoft.com/office/drawing/2014/main" id="{1BF947FF-EC1C-4F2F-B124-78E9AA758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527" y="2616852"/>
            <a:ext cx="5763491" cy="22893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9F76AA-FC78-4943-A3AE-EF6A57BB05C1}"/>
              </a:ext>
            </a:extLst>
          </p:cNvPr>
          <p:cNvSpPr txBox="1"/>
          <p:nvPr/>
        </p:nvSpPr>
        <p:spPr>
          <a:xfrm>
            <a:off x="346363" y="1579418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Letterjoin-Air Plus 40" panose="02000805000000020003" pitchFamily="50" charset="0"/>
              </a:rPr>
              <a:t>Task 1</a:t>
            </a:r>
            <a:endParaRPr lang="en-US" sz="2800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576254B2-9DB3-402A-A2B5-0FB5A1521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254" y="2610225"/>
            <a:ext cx="5805054" cy="227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228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25545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>
                <a:latin typeface="Letterjoin-Air Plus 40"/>
              </a:rPr>
              <a:t>L.O. </a:t>
            </a:r>
            <a:r>
              <a:rPr lang="en-US" sz="3200">
                <a:latin typeface="Letterjoin-Air Plus 40"/>
                <a:ea typeface="+mn-lt"/>
                <a:cs typeface="+mn-lt"/>
              </a:rPr>
              <a:t>To be able to recognise and find a ½ of a set of objects. </a:t>
            </a:r>
            <a:endParaRPr lang="en-US"/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058400" y="99367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4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0F8F243F-5BEA-4E18-8950-55A521845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748" y="1767321"/>
            <a:ext cx="3741593" cy="4417868"/>
          </a:xfrm>
          <a:prstGeom prst="rect">
            <a:avLst/>
          </a:prstGeom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44FD84D4-A9F4-4109-A022-0CD646BF4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146" y="2832640"/>
            <a:ext cx="5569526" cy="158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51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186094"/>
            <a:ext cx="11534251" cy="304698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dirty="0">
                <a:latin typeface="Letterjoin-Air Plus 40" panose="02000805000000020003" pitchFamily="50" charset="0"/>
              </a:rPr>
              <a:t>L.O. </a:t>
            </a:r>
            <a:r>
              <a:rPr lang="en-US" sz="3200" dirty="0">
                <a:latin typeface="Letterjoin-Air Plus 40" panose="02000805000000020003" pitchFamily="50" charset="0"/>
                <a:ea typeface="+mn-lt"/>
                <a:cs typeface="+mn-lt"/>
              </a:rPr>
              <a:t>To be able to recognise and find a ½ of a set of objects. </a:t>
            </a:r>
            <a:endParaRPr lang="en-US" dirty="0">
              <a:latin typeface="Letterjoin-Air Plus 40" panose="02000805000000020003" pitchFamily="50" charset="0"/>
            </a:endParaRPr>
          </a:p>
          <a:p>
            <a:endParaRPr lang="en-GB" sz="3200" b="1" u="sng" dirty="0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 dirty="0">
              <a:latin typeface="Letterjoin-Air Plus 40" panose="02000805000000020003" pitchFamily="50" charset="0"/>
            </a:endParaRPr>
          </a:p>
          <a:p>
            <a:endParaRPr lang="en-GB" sz="3200" dirty="0">
              <a:latin typeface="Letterjoin-Air Plus 40" panose="02000805000000020003" pitchFamily="50" charset="0"/>
            </a:endParaRPr>
          </a:p>
          <a:p>
            <a:endParaRPr lang="en-GB" sz="3200" dirty="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349345" y="0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2E6FEAF9-C759-4133-8F83-73C746962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563" y="916549"/>
            <a:ext cx="7121236" cy="18798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24F628-4848-4396-8F61-158448804EEC}"/>
              </a:ext>
            </a:extLst>
          </p:cNvPr>
          <p:cNvSpPr txBox="1"/>
          <p:nvPr/>
        </p:nvSpPr>
        <p:spPr>
          <a:xfrm>
            <a:off x="346363" y="1399309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Letterjoin-Air Plus 40" panose="02000805000000020003" pitchFamily="50" charset="0"/>
              </a:rPr>
              <a:t>Task 2:</a:t>
            </a:r>
            <a:endParaRPr lang="en-US" sz="2800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49B875-ED13-4660-A509-677BA025F40A}"/>
              </a:ext>
            </a:extLst>
          </p:cNvPr>
          <p:cNvSpPr txBox="1"/>
          <p:nvPr/>
        </p:nvSpPr>
        <p:spPr>
          <a:xfrm>
            <a:off x="346363" y="4239490"/>
            <a:ext cx="3910844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Letterjoin-Air Plus 40" panose="02000805000000020003" pitchFamily="50" charset="0"/>
              </a:rPr>
              <a:t>Challenge:</a:t>
            </a:r>
            <a:endParaRPr lang="en-US" dirty="0">
              <a:latin typeface="Letterjoin-Air Plus 40" panose="02000805000000020003" pitchFamily="50" charset="0"/>
            </a:endParaRPr>
          </a:p>
        </p:txBody>
      </p:sp>
      <p:pic>
        <p:nvPicPr>
          <p:cNvPr id="13" name="Picture 13" descr="Diagram&#10;&#10;Description automatically generated">
            <a:extLst>
              <a:ext uri="{FF2B5EF4-FFF2-40B4-BE49-F238E27FC236}">
                <a16:creationId xmlns:a16="http://schemas.microsoft.com/office/drawing/2014/main" id="{145CEB52-A89F-4B1D-8411-5B325E18A1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5290" y="2886857"/>
            <a:ext cx="3449781" cy="3750597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16D7E760-C6C5-47A5-92C3-B00EFA43C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969" y="2932229"/>
            <a:ext cx="3068781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084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304698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>
                <a:latin typeface="Letterjoin-Air Plus 40" panose="02000805000000020003" pitchFamily="50" charset="0"/>
              </a:rPr>
              <a:t>L.O. </a:t>
            </a:r>
            <a:r>
              <a:rPr lang="en-US" sz="3200">
                <a:latin typeface="Letterjoin-Air Plus 40" panose="02000805000000020003" pitchFamily="50" charset="0"/>
                <a:ea typeface="+mn-lt"/>
                <a:cs typeface="+mn-lt"/>
              </a:rPr>
              <a:t>To be able to recognise and find a ½ of a set of objects. </a:t>
            </a:r>
            <a:endParaRPr lang="en-US">
              <a:latin typeface="Letterjoin-Air Plus 40" panose="02000805000000020003" pitchFamily="50" charset="0"/>
            </a:endParaRPr>
          </a:p>
          <a:p>
            <a:endParaRPr lang="en-GB" sz="3200" b="1" u="sng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7535BD-0D43-433D-AF4C-71C8B8EB6C17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2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24F628-4848-4396-8F61-158448804EEC}"/>
              </a:ext>
            </a:extLst>
          </p:cNvPr>
          <p:cNvSpPr txBox="1"/>
          <p:nvPr/>
        </p:nvSpPr>
        <p:spPr>
          <a:xfrm>
            <a:off x="346363" y="1579418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>
                <a:latin typeface="Letterjoin-Air Plus 40" panose="02000805000000020003" pitchFamily="50" charset="0"/>
              </a:rPr>
              <a:t>Plenary</a:t>
            </a:r>
            <a:endParaRPr lang="en-US">
              <a:latin typeface="Letterjoin-Air Plus 40" panose="02000805000000020003" pitchFamily="50" charset="0"/>
            </a:endParaRPr>
          </a:p>
        </p:txBody>
      </p:sp>
      <p:pic>
        <p:nvPicPr>
          <p:cNvPr id="3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0AFB9AE4-4587-4932-AE94-C7BE3538B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473" y="1250170"/>
            <a:ext cx="4391890" cy="546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71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747897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 u="sng" dirty="0">
                <a:latin typeface="Letterjoin-Air Plus 40" panose="02000805000000020003" pitchFamily="50" charset="0"/>
                <a:ea typeface="Calibri" panose="020F0502020204030204" pitchFamily="34" charset="0"/>
              </a:rPr>
              <a:t>24.02.21</a:t>
            </a:r>
          </a:p>
          <a:p>
            <a:endParaRPr lang="en-GB" sz="3200" b="1" dirty="0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 b="1" dirty="0">
                <a:latin typeface="Letterjoin-Air Plus 40" panose="02000805000000020003" pitchFamily="50" charset="0"/>
                <a:ea typeface="+mn-lt"/>
                <a:cs typeface="+mn-lt"/>
              </a:rPr>
              <a:t>L.O. To recognise and find fractions of shapes.</a:t>
            </a:r>
            <a:endParaRPr lang="en-US" sz="3200" b="1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 b="1" dirty="0">
                <a:latin typeface="Letterjoin-Air Plus 40" panose="02000805000000020003" pitchFamily="50" charset="0"/>
                <a:ea typeface="+mn-lt"/>
                <a:cs typeface="+mn-lt"/>
              </a:rPr>
              <a:t>Success Criteria:</a:t>
            </a:r>
            <a:endParaRPr lang="en-US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 dirty="0">
                <a:latin typeface="Letterjoin-Air Plus 40" panose="02000805000000020003" pitchFamily="50" charset="0"/>
                <a:ea typeface="+mn-lt"/>
                <a:cs typeface="+mn-lt"/>
              </a:rPr>
              <a:t>I can identify half of a shape.</a:t>
            </a:r>
            <a:endParaRPr lang="en-US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 dirty="0">
                <a:latin typeface="Letterjoin-Air Plus 40" panose="02000805000000020003" pitchFamily="50" charset="0"/>
                <a:ea typeface="+mn-lt"/>
                <a:cs typeface="+mn-lt"/>
              </a:rPr>
              <a:t>I can shade half of a shape.</a:t>
            </a:r>
            <a:endParaRPr lang="en-US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dirty="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 dirty="0">
                <a:latin typeface="Letterjoin-Air Plus 40" panose="02000805000000020003" pitchFamily="50" charset="0"/>
                <a:ea typeface="+mn-lt"/>
                <a:cs typeface="+mn-lt"/>
              </a:rPr>
              <a:t>I can write the fraction.</a:t>
            </a:r>
          </a:p>
          <a:p>
            <a:endParaRPr lang="en-GB" sz="3200" b="1" u="sng" dirty="0">
              <a:solidFill>
                <a:srgbClr val="000000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 dirty="0">
              <a:solidFill>
                <a:srgbClr val="0D0D0D"/>
              </a:solidFill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endParaRPr lang="en-GB" sz="3200" b="1" dirty="0">
              <a:solidFill>
                <a:srgbClr val="0D0D0D"/>
              </a:solidFill>
              <a:latin typeface="Letterjoin-Air Plus 40" panose="02000805000000020003" pitchFamily="50" charset="0"/>
            </a:endParaRPr>
          </a:p>
          <a:p>
            <a:endParaRPr lang="en-GB" sz="3200" dirty="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7454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107721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recognise and find fractions of shapes.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>
              <a:latin typeface="Letterjoin-Air Plus 40" panose="02000805000000020003" pitchFamily="50" charset="0"/>
              <a:ea typeface="+mn-lt"/>
              <a:cs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00B19B9C-57E5-417D-9F27-23157E936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63" y="1631333"/>
            <a:ext cx="10695709" cy="394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08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34873"/>
            <a:ext cx="11534251" cy="107721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>
                <a:latin typeface="Letterjoin-Air Plus 40" panose="02000805000000020003" pitchFamily="50" charset="0"/>
              </a:rPr>
              <a:t>L.O. To recognise and find fractions of shapes.</a:t>
            </a:r>
            <a:endParaRPr lang="en-US"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744211-E257-4A84-BBBA-E61386D654A8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53B0423-FD37-4B33-B7D8-9A90D1E21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3" y="1770494"/>
            <a:ext cx="10931236" cy="281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369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233680" y="1052562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>
              <a:latin typeface="Letterjoin-Air Plus 40" panose="02000805000000020003" pitchFamily="50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C21249-8AC3-4A6D-9187-7C54AF431212}"/>
              </a:ext>
            </a:extLst>
          </p:cNvPr>
          <p:cNvSpPr/>
          <p:nvPr/>
        </p:nvSpPr>
        <p:spPr>
          <a:xfrm>
            <a:off x="437321" y="2496976"/>
            <a:ext cx="3269091" cy="25545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join-Air Plus 40" panose="02000805000000020003" pitchFamily="50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A3A4A6-D6F6-411A-A259-4F1554F3AA15}"/>
              </a:ext>
            </a:extLst>
          </p:cNvPr>
          <p:cNvCxnSpPr>
            <a:cxnSpLocks/>
            <a:stCxn id="6" idx="0"/>
            <a:endCxn id="6" idx="2"/>
          </p:cNvCxnSpPr>
          <p:nvPr/>
        </p:nvCxnSpPr>
        <p:spPr>
          <a:xfrm>
            <a:off x="2071867" y="2496976"/>
            <a:ext cx="0" cy="255454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F0289C8-52CF-476A-8636-D1A1E6645FDA}"/>
              </a:ext>
            </a:extLst>
          </p:cNvPr>
          <p:cNvCxnSpPr>
            <a:cxnSpLocks/>
            <a:stCxn id="6" idx="1"/>
            <a:endCxn id="6" idx="3"/>
          </p:cNvCxnSpPr>
          <p:nvPr/>
        </p:nvCxnSpPr>
        <p:spPr>
          <a:xfrm>
            <a:off x="437321" y="3774249"/>
            <a:ext cx="32690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E14D3699-5FF0-4BAF-9D35-3C61BDD98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4427" y="2496976"/>
            <a:ext cx="3732755" cy="26976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A35D7CD-B73C-46E7-8DA0-59F9DD44C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5176" y="2496976"/>
            <a:ext cx="3732755" cy="269763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6D8AFF8-6DEB-4B68-910C-367CEC035D1B}"/>
              </a:ext>
            </a:extLst>
          </p:cNvPr>
          <p:cNvSpPr txBox="1"/>
          <p:nvPr/>
        </p:nvSpPr>
        <p:spPr>
          <a:xfrm>
            <a:off x="3687085" y="5667491"/>
            <a:ext cx="4627437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>
                <a:latin typeface="Letterjoin-Air Plus 40" panose="02000805000000020003" pitchFamily="50" charset="0"/>
              </a:rPr>
              <a:t>How many ways can I show ½?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99323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233680" y="498380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>
              <a:latin typeface="Letterjoin-Air Plus 40" panose="02000805000000020003" pitchFamily="50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C21249-8AC3-4A6D-9187-7C54AF431212}"/>
              </a:ext>
            </a:extLst>
          </p:cNvPr>
          <p:cNvSpPr/>
          <p:nvPr/>
        </p:nvSpPr>
        <p:spPr>
          <a:xfrm>
            <a:off x="437321" y="2496976"/>
            <a:ext cx="3269091" cy="25545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join-Air Plus 40" panose="02000805000000020003" pitchFamily="50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A3A4A6-D6F6-411A-A259-4F1554F3AA15}"/>
              </a:ext>
            </a:extLst>
          </p:cNvPr>
          <p:cNvCxnSpPr>
            <a:cxnSpLocks/>
          </p:cNvCxnSpPr>
          <p:nvPr/>
        </p:nvCxnSpPr>
        <p:spPr>
          <a:xfrm>
            <a:off x="1531540" y="2496976"/>
            <a:ext cx="0" cy="255454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F0289C8-52CF-476A-8636-D1A1E6645FDA}"/>
              </a:ext>
            </a:extLst>
          </p:cNvPr>
          <p:cNvCxnSpPr>
            <a:cxnSpLocks/>
            <a:stCxn id="6" idx="1"/>
            <a:endCxn id="6" idx="3"/>
          </p:cNvCxnSpPr>
          <p:nvPr/>
        </p:nvCxnSpPr>
        <p:spPr>
          <a:xfrm>
            <a:off x="437321" y="3774249"/>
            <a:ext cx="32690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6D8AFF8-6DEB-4B68-910C-367CEC035D1B}"/>
              </a:ext>
            </a:extLst>
          </p:cNvPr>
          <p:cNvSpPr txBox="1"/>
          <p:nvPr/>
        </p:nvSpPr>
        <p:spPr>
          <a:xfrm>
            <a:off x="3687085" y="5667491"/>
            <a:ext cx="4627437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>
                <a:latin typeface="Letterjoin-Air Plus 40" panose="02000805000000020003" pitchFamily="50" charset="0"/>
              </a:rPr>
              <a:t>How many ways can you show ½?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84959A-CF30-474B-B067-14161A34CB8C}"/>
              </a:ext>
            </a:extLst>
          </p:cNvPr>
          <p:cNvSpPr txBox="1"/>
          <p:nvPr/>
        </p:nvSpPr>
        <p:spPr>
          <a:xfrm>
            <a:off x="375118" y="1370554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>
                <a:latin typeface="Letterjoin-Air Plus 40" panose="02000805000000020003" pitchFamily="50" charset="0"/>
              </a:rPr>
              <a:t>Task 1:</a:t>
            </a:r>
            <a:endParaRPr lang="en-US" sz="280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F907158-E396-4EC4-8772-438418BC63A7}"/>
              </a:ext>
            </a:extLst>
          </p:cNvPr>
          <p:cNvCxnSpPr>
            <a:cxnSpLocks/>
          </p:cNvCxnSpPr>
          <p:nvPr/>
        </p:nvCxnSpPr>
        <p:spPr>
          <a:xfrm>
            <a:off x="2626048" y="2496975"/>
            <a:ext cx="0" cy="255454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" name="Picture 10" descr="Chart, histogram&#10;&#10;Description automatically generated">
            <a:extLst>
              <a:ext uri="{FF2B5EF4-FFF2-40B4-BE49-F238E27FC236}">
                <a16:creationId xmlns:a16="http://schemas.microsoft.com/office/drawing/2014/main" id="{DF7E5C5C-CAB9-4BB1-89FD-2B4E5361D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8137" y="2431040"/>
            <a:ext cx="3466233" cy="2716356"/>
          </a:xfrm>
          <a:prstGeom prst="rect">
            <a:avLst/>
          </a:prstGeom>
        </p:spPr>
      </p:pic>
      <p:pic>
        <p:nvPicPr>
          <p:cNvPr id="11" name="Picture 12" descr="Chart, histogram&#10;&#10;Description automatically generated">
            <a:extLst>
              <a:ext uri="{FF2B5EF4-FFF2-40B4-BE49-F238E27FC236}">
                <a16:creationId xmlns:a16="http://schemas.microsoft.com/office/drawing/2014/main" id="{4DDE285A-48BE-49FC-8766-3CDB65A18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3446" y="2431040"/>
            <a:ext cx="3507797" cy="271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091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233680" y="1052562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5" name="Picture 8" descr="Table&#10;&#10;Description automatically generated">
            <a:extLst>
              <a:ext uri="{FF2B5EF4-FFF2-40B4-BE49-F238E27FC236}">
                <a16:creationId xmlns:a16="http://schemas.microsoft.com/office/drawing/2014/main" id="{6256581D-042F-44C9-9F96-4F774AA41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727" y="2273226"/>
            <a:ext cx="10806545" cy="387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436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233680" y="1052562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5" descr="Diagram&#10;&#10;Description automatically generated">
            <a:extLst>
              <a:ext uri="{FF2B5EF4-FFF2-40B4-BE49-F238E27FC236}">
                <a16:creationId xmlns:a16="http://schemas.microsoft.com/office/drawing/2014/main" id="{E28D5ECA-1595-47C5-A0E9-DF0EA7813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420228"/>
            <a:ext cx="10363199" cy="362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0738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233680" y="1052562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7E95091A-078A-43BF-9D25-35745D805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90" y="3422169"/>
            <a:ext cx="11734800" cy="3130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3B4BA8-248D-4289-A0C6-E45CFA9D790A}"/>
              </a:ext>
            </a:extLst>
          </p:cNvPr>
          <p:cNvSpPr txBox="1"/>
          <p:nvPr/>
        </p:nvSpPr>
        <p:spPr>
          <a:xfrm>
            <a:off x="374072" y="2008909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>
                <a:latin typeface="Letterjoin-Air Plus 40" panose="02000805000000020003" pitchFamily="50" charset="0"/>
              </a:rPr>
              <a:t>Task 2:</a:t>
            </a:r>
            <a:endParaRPr lang="en-US" sz="2800">
              <a:latin typeface="Letterjoin-Air Plus 40" panose="02000805000000020003" pitchFamily="50" charset="0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29014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0" y="36166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0" y="251916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 dirty="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222605" y="-10697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 dirty="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7" descr="Table, calendar&#10;&#10;Description automatically generated">
            <a:extLst>
              <a:ext uri="{FF2B5EF4-FFF2-40B4-BE49-F238E27FC236}">
                <a16:creationId xmlns:a16="http://schemas.microsoft.com/office/drawing/2014/main" id="{0345F592-F4DC-43D6-BC85-F1272C13A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" y="1706062"/>
            <a:ext cx="3922568" cy="22453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8B3D21-B351-41C0-9C5F-8E1E9F096089}"/>
              </a:ext>
            </a:extLst>
          </p:cNvPr>
          <p:cNvSpPr txBox="1"/>
          <p:nvPr/>
        </p:nvSpPr>
        <p:spPr>
          <a:xfrm>
            <a:off x="71119" y="1125476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Letterjoin-Air Plus 40" panose="02000805000000020003" pitchFamily="50" charset="0"/>
              </a:rPr>
              <a:t>Task 3:</a:t>
            </a:r>
            <a:endParaRPr lang="en-US" sz="2800" dirty="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pic>
        <p:nvPicPr>
          <p:cNvPr id="10" name="Picture 10" descr="Chart, shape, pie chart&#10;&#10;Description automatically generated">
            <a:extLst>
              <a:ext uri="{FF2B5EF4-FFF2-40B4-BE49-F238E27FC236}">
                <a16:creationId xmlns:a16="http://schemas.microsoft.com/office/drawing/2014/main" id="{87BB08A7-A3E4-48EC-8BE0-C9A2DEB21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944" y="1702165"/>
            <a:ext cx="2804679" cy="2253095"/>
          </a:xfrm>
          <a:prstGeom prst="rect">
            <a:avLst/>
          </a:prstGeom>
        </p:spPr>
      </p:pic>
      <p:pic>
        <p:nvPicPr>
          <p:cNvPr id="11" name="Picture 11" descr="A picture containing shoji, crossword puzzle, indoor, building&#10;&#10;Description automatically generated">
            <a:extLst>
              <a:ext uri="{FF2B5EF4-FFF2-40B4-BE49-F238E27FC236}">
                <a16:creationId xmlns:a16="http://schemas.microsoft.com/office/drawing/2014/main" id="{8D6181CE-16DD-4764-8C4C-3BB4F61E7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8653" y="1711690"/>
            <a:ext cx="4245552" cy="226175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A7E6273-D2C1-4B68-9FAB-554B9504ED5B}"/>
              </a:ext>
            </a:extLst>
          </p:cNvPr>
          <p:cNvSpPr txBox="1"/>
          <p:nvPr/>
        </p:nvSpPr>
        <p:spPr>
          <a:xfrm>
            <a:off x="71119" y="5163203"/>
            <a:ext cx="3691412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Letterjoin-Air Plus 40" panose="02000805000000020003" pitchFamily="50" charset="0"/>
              </a:rPr>
              <a:t>Challenge:</a:t>
            </a:r>
            <a:endParaRPr lang="en-US" dirty="0">
              <a:latin typeface="Letterjoin-Air Plus 40" panose="02000805000000020003" pitchFamily="50" charset="0"/>
            </a:endParaRPr>
          </a:p>
        </p:txBody>
      </p:sp>
      <p:pic>
        <p:nvPicPr>
          <p:cNvPr id="14" name="Picture 14" descr="Table&#10;&#10;Description automatically generated">
            <a:extLst>
              <a:ext uri="{FF2B5EF4-FFF2-40B4-BE49-F238E27FC236}">
                <a16:creationId xmlns:a16="http://schemas.microsoft.com/office/drawing/2014/main" id="{AA175384-DBED-45BF-9685-36F3951229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5138" y="4022374"/>
            <a:ext cx="8215743" cy="261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146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>
              <a:latin typeface="Letterjoin-Air Plus 40" panose="02000805000000020003" pitchFamily="50" charset="0"/>
              <a:ea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41EDB1-B2B8-46B6-B6C2-486665D1240B}"/>
              </a:ext>
            </a:extLst>
          </p:cNvPr>
          <p:cNvSpPr/>
          <p:nvPr/>
        </p:nvSpPr>
        <p:spPr>
          <a:xfrm>
            <a:off x="233680" y="595362"/>
            <a:ext cx="113438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0000"/>
                </a:solidFill>
                <a:latin typeface="Letterjoin-Air Plus 40" panose="020008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To be able to recognise and find different fractions of shapes.</a:t>
            </a:r>
            <a:endParaRPr lang="en-GB" sz="28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AC2C9-AAEF-408B-AAEA-6264FBC789F1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3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06EC3E-C636-4B38-ACC5-1262F5C44AFD}"/>
              </a:ext>
            </a:extLst>
          </p:cNvPr>
          <p:cNvSpPr txBox="1"/>
          <p:nvPr/>
        </p:nvSpPr>
        <p:spPr>
          <a:xfrm>
            <a:off x="346363" y="1579418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>
                <a:latin typeface="Letterjoin-Air Plus 40" panose="02000805000000020003" pitchFamily="50" charset="0"/>
              </a:rPr>
              <a:t>Plenary</a:t>
            </a:r>
            <a:endParaRPr lang="en-US">
              <a:latin typeface="Letterjoin-Air Plus 40" panose="02000805000000020003" pitchFamily="50" charset="0"/>
            </a:endParaRPr>
          </a:p>
        </p:txBody>
      </p:sp>
      <p:pic>
        <p:nvPicPr>
          <p:cNvPr id="6" name="Picture 7" descr="Shape, square&#10;&#10;Description automatically generated">
            <a:extLst>
              <a:ext uri="{FF2B5EF4-FFF2-40B4-BE49-F238E27FC236}">
                <a16:creationId xmlns:a16="http://schemas.microsoft.com/office/drawing/2014/main" id="{089AD7D2-C08F-40A7-ACB4-84228937F1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5132" y="1348220"/>
            <a:ext cx="4578061" cy="536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9372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233680" y="421621"/>
            <a:ext cx="11534251" cy="747897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 u="sng">
                <a:latin typeface="Letterjoin-Air Plus 40" panose="02000805000000020003" pitchFamily="50" charset="0"/>
                <a:ea typeface="Calibri" panose="020F0502020204030204" pitchFamily="34" charset="0"/>
              </a:rPr>
              <a:t>26.02.21</a:t>
            </a:r>
          </a:p>
          <a:p>
            <a:endParaRPr lang="en-GB" sz="3200" b="1">
              <a:latin typeface="Letterjoin-Air Plus 40" panose="02000805000000020003" pitchFamily="50" charset="0"/>
              <a:ea typeface="Calibri" panose="020F0502020204030204" pitchFamily="34" charset="0"/>
            </a:endParaRPr>
          </a:p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Success Criteria:</a:t>
            </a:r>
            <a:endParaRPr lang="en-US" sz="3200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>
                <a:latin typeface="Letterjoin-Air Plus 40" panose="02000805000000020003" pitchFamily="50" charset="0"/>
                <a:ea typeface="+mn-lt"/>
                <a:cs typeface="+mn-lt"/>
              </a:rPr>
              <a:t>I can identify the total amount. </a:t>
            </a:r>
            <a:endParaRPr lang="en-US" sz="3200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>
              <a:latin typeface="Letterjoin-Air Plus 40" panose="02000805000000020003" pitchFamily="50" charset="0"/>
              <a:ea typeface="+mn-lt"/>
              <a:cs typeface="+mn-lt"/>
            </a:endParaRPr>
          </a:p>
          <a:p>
            <a:r>
              <a:rPr lang="en-GB" sz="3200">
                <a:solidFill>
                  <a:srgbClr val="000000"/>
                </a:solidFill>
                <a:latin typeface="Letterjoin-Air Plus 40" panose="02000805000000020003" pitchFamily="50" charset="0"/>
                <a:ea typeface="Calibri" panose="020F0502020204030204" pitchFamily="34" charset="0"/>
                <a:cs typeface="Calibri" panose="020F0502020204030204"/>
              </a:rPr>
              <a:t>I can use pictorial representations to find a ½.</a:t>
            </a: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  <a:ea typeface="Calibri" panose="020F0502020204030204" pitchFamily="34" charset="0"/>
              <a:cs typeface="Calibri" panose="020F0502020204030204"/>
            </a:endParaRPr>
          </a:p>
          <a:p>
            <a:r>
              <a:rPr lang="en-GB" sz="3200">
                <a:solidFill>
                  <a:srgbClr val="000000"/>
                </a:solidFill>
                <a:latin typeface="Letterjoin-Air Plus 40" panose="02000805000000020003" pitchFamily="50" charset="0"/>
                <a:cs typeface="Calibri"/>
              </a:rPr>
              <a:t>I can record the fraction in a number sentence. </a:t>
            </a:r>
          </a:p>
          <a:p>
            <a:endParaRPr lang="en-GB" sz="3200" b="1" u="sng">
              <a:solidFill>
                <a:srgbClr val="000000"/>
              </a:solidFill>
              <a:latin typeface="Letterjoin-Air Plus 40" panose="02000805000000020003" pitchFamily="50" charset="0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</a:endParaRPr>
          </a:p>
          <a:p>
            <a:endParaRPr lang="en-GB" sz="3200"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64546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3" descr="Shape, square&#10;&#10;Description automatically generated">
            <a:extLst>
              <a:ext uri="{FF2B5EF4-FFF2-40B4-BE49-F238E27FC236}">
                <a16:creationId xmlns:a16="http://schemas.microsoft.com/office/drawing/2014/main" id="{A26B8211-DE06-4320-AA38-D00279C21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1425931"/>
            <a:ext cx="11000509" cy="4504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1552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4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7FC99366-E509-44DC-B114-48ED12ABA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18" y="1584908"/>
            <a:ext cx="11166763" cy="467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055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BA4AFB5-4C0B-4707-AC51-1133AA40E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54" y="1577446"/>
            <a:ext cx="11152909" cy="4797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590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7AC81C7-00A2-4BB6-8DDD-2AECC8622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582" y="1460301"/>
            <a:ext cx="11014363" cy="49349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9E48A29-C86E-4E8D-A0C8-FE2410425BFA}"/>
              </a:ext>
            </a:extLst>
          </p:cNvPr>
          <p:cNvSpPr/>
          <p:nvPr/>
        </p:nvSpPr>
        <p:spPr>
          <a:xfrm>
            <a:off x="1634837" y="2473036"/>
            <a:ext cx="1634837" cy="2909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join-Air Plus 40" panose="02000805000000020003" pitchFamily="50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253343-927B-4F6F-9C33-A633ADBF4BCC}"/>
              </a:ext>
            </a:extLst>
          </p:cNvPr>
          <p:cNvSpPr/>
          <p:nvPr/>
        </p:nvSpPr>
        <p:spPr>
          <a:xfrm>
            <a:off x="4391891" y="4301836"/>
            <a:ext cx="429492" cy="249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join-Air Plus 40" panose="02000805000000020003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6874D-83F8-454C-844E-0A4B4C1F6691}"/>
              </a:ext>
            </a:extLst>
          </p:cNvPr>
          <p:cNvSpPr/>
          <p:nvPr/>
        </p:nvSpPr>
        <p:spPr>
          <a:xfrm>
            <a:off x="2105890" y="4842163"/>
            <a:ext cx="429492" cy="249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join-Air Plus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3018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4AF19F-773A-4B70-A558-BF1DF8DA97CE}"/>
              </a:ext>
            </a:extLst>
          </p:cNvPr>
          <p:cNvSpPr txBox="1"/>
          <p:nvPr/>
        </p:nvSpPr>
        <p:spPr>
          <a:xfrm>
            <a:off x="375118" y="1370554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>
                <a:latin typeface="Letterjoin-Air Plus 40" panose="02000805000000020003" pitchFamily="50" charset="0"/>
              </a:rPr>
              <a:t>Task 1:</a:t>
            </a:r>
            <a:endParaRPr lang="en-US" sz="280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826016D1-EB5C-48EC-887A-7AB94A72B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09" y="2422555"/>
            <a:ext cx="11360727" cy="418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582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FA9E439-14CB-45EC-ACD6-A8EAAE660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10" y="1237066"/>
            <a:ext cx="11526981" cy="528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833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75257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4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5EBF12B9-0EBF-4470-9A13-A77C1C5B8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275578"/>
            <a:ext cx="7010400" cy="28659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CF6FF1-E3C1-4D2C-A664-BF03CD34B001}"/>
              </a:ext>
            </a:extLst>
          </p:cNvPr>
          <p:cNvSpPr txBox="1"/>
          <p:nvPr/>
        </p:nvSpPr>
        <p:spPr>
          <a:xfrm>
            <a:off x="375118" y="636263"/>
            <a:ext cx="27432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>
                <a:latin typeface="Letterjoin-Air Plus 40" panose="02000805000000020003" pitchFamily="50" charset="0"/>
              </a:rPr>
              <a:t>Task 2:</a:t>
            </a:r>
            <a:endParaRPr lang="en-US" sz="2800">
              <a:latin typeface="Letterjoin-Air Plus 40" panose="02000805000000020003" pitchFamily="50" charset="0"/>
              <a:cs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84AFC1-6178-44B1-ABA2-4939B91035F2}"/>
              </a:ext>
            </a:extLst>
          </p:cNvPr>
          <p:cNvSpPr txBox="1"/>
          <p:nvPr/>
        </p:nvSpPr>
        <p:spPr>
          <a:xfrm>
            <a:off x="7202516" y="1020983"/>
            <a:ext cx="4837084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b="1" u="sng" dirty="0">
                <a:latin typeface="Letterjoin-Air Plus 40" panose="02000805000000020003" pitchFamily="50" charset="0"/>
              </a:rPr>
              <a:t>Challenge 1:</a:t>
            </a:r>
            <a:r>
              <a:rPr lang="en-GB" sz="4000" dirty="0">
                <a:latin typeface="Letterjoin-Air Plus 40" panose="02000805000000020003" pitchFamily="50" charset="0"/>
              </a:rPr>
              <a:t> </a:t>
            </a:r>
            <a:r>
              <a:rPr lang="en-GB" sz="3200" dirty="0">
                <a:latin typeface="Letterjoin-Air Plus 40" panose="02000805000000020003" pitchFamily="50" charset="0"/>
              </a:rPr>
              <a:t>Can you think of 2 of your own number sentences?</a:t>
            </a:r>
            <a:r>
              <a:rPr lang="en-GB" sz="4400" dirty="0">
                <a:latin typeface="Letterjoin-Air Plus 40" panose="02000805000000020003" pitchFamily="50" charset="0"/>
              </a:rPr>
              <a:t> </a:t>
            </a:r>
            <a:endParaRPr lang="en-US" dirty="0">
              <a:latin typeface="Letterjoin-Air Plus 40" panose="02000805000000020003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3D180C-D056-4C82-A79B-55C211818FEA}"/>
              </a:ext>
            </a:extLst>
          </p:cNvPr>
          <p:cNvSpPr txBox="1"/>
          <p:nvPr/>
        </p:nvSpPr>
        <p:spPr>
          <a:xfrm>
            <a:off x="264282" y="4709500"/>
            <a:ext cx="4253436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Letterjoin-Air Plus 40" panose="02000805000000020003" pitchFamily="50" charset="0"/>
              </a:rPr>
              <a:t>Challenge 2:</a:t>
            </a:r>
            <a:endParaRPr lang="en-US" dirty="0">
              <a:latin typeface="Letterjoin-Air Plus 40" panose="02000805000000020003" pitchFamily="50" charset="0"/>
            </a:endParaRPr>
          </a:p>
        </p:txBody>
      </p:sp>
      <p:pic>
        <p:nvPicPr>
          <p:cNvPr id="13" name="Picture 5" descr="Text&#10;&#10;Description automatically generated">
            <a:extLst>
              <a:ext uri="{FF2B5EF4-FFF2-40B4-BE49-F238E27FC236}">
                <a16:creationId xmlns:a16="http://schemas.microsoft.com/office/drawing/2014/main" id="{B870FEAB-AAEF-4E6F-9DD4-86A975EE9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718" y="4222151"/>
            <a:ext cx="7495308" cy="245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972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09DB35F-881D-4683-A6D6-8A91FD69073F}"/>
              </a:ext>
            </a:extLst>
          </p:cNvPr>
          <p:cNvSpPr/>
          <p:nvPr/>
        </p:nvSpPr>
        <p:spPr>
          <a:xfrm>
            <a:off x="192116" y="255366"/>
            <a:ext cx="11534251" cy="206210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b="1">
                <a:latin typeface="Letterjoin-Air Plus 40" panose="02000805000000020003" pitchFamily="50" charset="0"/>
                <a:ea typeface="+mn-lt"/>
                <a:cs typeface="+mn-lt"/>
              </a:rPr>
              <a:t>L.O. To be able to find ½ of an amount.</a:t>
            </a:r>
            <a:endParaRPr lang="en-US" sz="3200" b="1"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ea typeface="+mn-lt"/>
              <a:cs typeface="+mn-lt"/>
            </a:endParaRPr>
          </a:p>
          <a:p>
            <a:endParaRPr lang="en-GB" sz="3200" b="1">
              <a:solidFill>
                <a:srgbClr val="0D0D0D"/>
              </a:solidFill>
              <a:latin typeface="Letterjoin-Air Plus 40" panose="02000805000000020003" pitchFamily="50" charset="0"/>
              <a:cs typeface="Calibri"/>
            </a:endParaRPr>
          </a:p>
          <a:p>
            <a:endParaRPr lang="en-GB" sz="3200">
              <a:solidFill>
                <a:srgbClr val="000000"/>
              </a:solidFill>
              <a:latin typeface="Letterjoin-Air Plus 40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D157F2-1F2B-47BC-B432-1EEDA6EEF5DA}"/>
              </a:ext>
            </a:extLst>
          </p:cNvPr>
          <p:cNvSpPr txBox="1"/>
          <p:nvPr/>
        </p:nvSpPr>
        <p:spPr>
          <a:xfrm>
            <a:off x="10058400" y="180109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Letterjoin-Air Plus 40" panose="02000805000000020003" pitchFamily="50" charset="0"/>
              </a:rPr>
              <a:t>Lesson 4</a:t>
            </a:r>
            <a:endParaRPr lang="en-US" sz="2400">
              <a:solidFill>
                <a:srgbClr val="FF0000"/>
              </a:solidFill>
              <a:latin typeface="Letterjoin-Air Plus 40" panose="02000805000000020003" pitchFamily="50" charset="0"/>
              <a:cs typeface="Calibri"/>
            </a:endParaRPr>
          </a:p>
        </p:txBody>
      </p:sp>
      <p:pic>
        <p:nvPicPr>
          <p:cNvPr id="6" name="Picture 7" descr="Diagram, text, application&#10;&#10;Description automatically generated">
            <a:extLst>
              <a:ext uri="{FF2B5EF4-FFF2-40B4-BE49-F238E27FC236}">
                <a16:creationId xmlns:a16="http://schemas.microsoft.com/office/drawing/2014/main" id="{5EBDAD5E-3478-41C7-879E-DCCF642850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036" y="1024116"/>
            <a:ext cx="7730836" cy="551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89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82B015169D5448873CA1AB788C5F44" ma:contentTypeVersion="12" ma:contentTypeDescription="Create a new document." ma:contentTypeScope="" ma:versionID="f3de59015ce1ec94d9eec7e56e83553c">
  <xsd:schema xmlns:xsd="http://www.w3.org/2001/XMLSchema" xmlns:xs="http://www.w3.org/2001/XMLSchema" xmlns:p="http://schemas.microsoft.com/office/2006/metadata/properties" xmlns:ns2="6fd78b14-c4b0-47e7-b368-ce227d2d4ea2" xmlns:ns3="80a61691-f665-419d-9a1b-20c49cb87db2" targetNamespace="http://schemas.microsoft.com/office/2006/metadata/properties" ma:root="true" ma:fieldsID="72ce6275ec82178277d9b71dd6e8ffbf" ns2:_="" ns3:_="">
    <xsd:import namespace="6fd78b14-c4b0-47e7-b368-ce227d2d4ea2"/>
    <xsd:import namespace="80a61691-f665-419d-9a1b-20c49cb87db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8b14-c4b0-47e7-b368-ce227d2d4e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a61691-f665-419d-9a1b-20c49cb87db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A55215-96A5-4557-B18C-A8E9A2D6955C}">
  <ds:schemaRefs>
    <ds:schemaRef ds:uri="6fd78b14-c4b0-47e7-b368-ce227d2d4ea2"/>
    <ds:schemaRef ds:uri="80a61691-f665-419d-9a1b-20c49cb87db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9B148D5-BD7B-4A91-BA8B-861E5D67A5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E7DFA4-A85F-4FB4-84B7-B1373D8EC086}">
  <ds:schemaRefs>
    <ds:schemaRef ds:uri="9650e086-b66d-417f-ade2-3d5c46c9fb3b"/>
    <ds:schemaRef ds:uri="da1ddb92-1264-449f-beb3-b61937c0a65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835</Words>
  <Application>Microsoft Office PowerPoint</Application>
  <PresentationFormat>Widescreen</PresentationFormat>
  <Paragraphs>189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Letterjoin-Air Plus 40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365 Pro Plus</dc:creator>
  <cp:lastModifiedBy>Ben Colborne</cp:lastModifiedBy>
  <cp:revision>3</cp:revision>
  <dcterms:created xsi:type="dcterms:W3CDTF">2020-02-24T07:53:57Z</dcterms:created>
  <dcterms:modified xsi:type="dcterms:W3CDTF">2021-02-21T21:49:26Z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0x0101007082B015169D5448873CA1AB788C5F44</vt:lpwstr>
  </property>
</Properties>
</file>