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9" r:id="rId2"/>
    <p:sldId id="270" r:id="rId3"/>
    <p:sldId id="271" r:id="rId4"/>
    <p:sldId id="272" r:id="rId5"/>
    <p:sldId id="273" r:id="rId6"/>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1601"/>
    <a:srgbClr val="B90900"/>
    <a:srgbClr val="DE1A00"/>
    <a:srgbClr val="F12001"/>
    <a:srgbClr val="9A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09" autoAdjust="0"/>
    <p:restoredTop sz="94660"/>
  </p:normalViewPr>
  <p:slideViewPr>
    <p:cSldViewPr snapToGrid="0">
      <p:cViewPr varScale="1">
        <p:scale>
          <a:sx n="85" d="100"/>
          <a:sy n="85" d="100"/>
        </p:scale>
        <p:origin x="34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1E2289-8979-4ACB-8D64-3C8CD7D6F7C2}"/>
              </a:ext>
            </a:extLst>
          </p:cNvPr>
          <p:cNvSpPr>
            <a:spLocks noGrp="1"/>
          </p:cNvSpPr>
          <p:nvPr>
            <p:ph type="dt" sz="half" idx="10"/>
          </p:nvPr>
        </p:nvSpPr>
        <p:spPr/>
        <p:txBody>
          <a:bodyPr/>
          <a:lstStyle>
            <a:lvl1pPr>
              <a:defRPr/>
            </a:lvl1pPr>
          </a:lstStyle>
          <a:p>
            <a:pPr>
              <a:defRPr/>
            </a:pPr>
            <a:fld id="{389F00D0-2C46-46CF-86A2-115CB633BE56}"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0D511D48-3D24-4D17-A6A6-3B36787485B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BF7838B-0F6D-45A4-AF9C-4F275A18FD16}"/>
              </a:ext>
            </a:extLst>
          </p:cNvPr>
          <p:cNvSpPr>
            <a:spLocks noGrp="1"/>
          </p:cNvSpPr>
          <p:nvPr>
            <p:ph type="sldNum" sz="quarter" idx="12"/>
          </p:nvPr>
        </p:nvSpPr>
        <p:spPr/>
        <p:txBody>
          <a:bodyPr/>
          <a:lstStyle>
            <a:lvl1pPr>
              <a:defRPr/>
            </a:lvl1pPr>
          </a:lstStyle>
          <a:p>
            <a:pPr>
              <a:defRPr/>
            </a:pPr>
            <a:fld id="{8074EA07-782F-4600-B205-2645E9A2E550}" type="slidenum">
              <a:rPr lang="en-GB"/>
              <a:pPr>
                <a:defRPr/>
              </a:pPr>
              <a:t>‹#›</a:t>
            </a:fld>
            <a:endParaRPr lang="en-GB" dirty="0"/>
          </a:p>
        </p:txBody>
      </p:sp>
    </p:spTree>
    <p:extLst>
      <p:ext uri="{BB962C8B-B14F-4D97-AF65-F5344CB8AC3E}">
        <p14:creationId xmlns:p14="http://schemas.microsoft.com/office/powerpoint/2010/main" val="3911398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638594-0D9D-4F14-88E9-487A82A9854C}"/>
              </a:ext>
            </a:extLst>
          </p:cNvPr>
          <p:cNvSpPr>
            <a:spLocks noGrp="1"/>
          </p:cNvSpPr>
          <p:nvPr>
            <p:ph type="dt" sz="half" idx="10"/>
          </p:nvPr>
        </p:nvSpPr>
        <p:spPr/>
        <p:txBody>
          <a:bodyPr/>
          <a:lstStyle>
            <a:lvl1pPr>
              <a:defRPr/>
            </a:lvl1pPr>
          </a:lstStyle>
          <a:p>
            <a:pPr>
              <a:defRPr/>
            </a:pPr>
            <a:fld id="{CDF14472-1BFA-40D3-98B1-ADE55B019446}"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46B30380-EB35-4604-B081-B85EF9F0B5F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B2C0B72-A505-408D-98C8-44B2A2E24218}"/>
              </a:ext>
            </a:extLst>
          </p:cNvPr>
          <p:cNvSpPr>
            <a:spLocks noGrp="1"/>
          </p:cNvSpPr>
          <p:nvPr>
            <p:ph type="sldNum" sz="quarter" idx="12"/>
          </p:nvPr>
        </p:nvSpPr>
        <p:spPr/>
        <p:txBody>
          <a:bodyPr/>
          <a:lstStyle>
            <a:lvl1pPr>
              <a:defRPr/>
            </a:lvl1pPr>
          </a:lstStyle>
          <a:p>
            <a:pPr>
              <a:defRPr/>
            </a:pPr>
            <a:fld id="{BB2DC436-BCA5-4BB1-9A74-12BD3326CB7F}" type="slidenum">
              <a:rPr lang="en-GB"/>
              <a:pPr>
                <a:defRPr/>
              </a:pPr>
              <a:t>‹#›</a:t>
            </a:fld>
            <a:endParaRPr lang="en-GB" dirty="0"/>
          </a:p>
        </p:txBody>
      </p:sp>
    </p:spTree>
    <p:extLst>
      <p:ext uri="{BB962C8B-B14F-4D97-AF65-F5344CB8AC3E}">
        <p14:creationId xmlns:p14="http://schemas.microsoft.com/office/powerpoint/2010/main" val="622382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6C8727-660F-4D86-BA6D-6AD211B3FF7D}"/>
              </a:ext>
            </a:extLst>
          </p:cNvPr>
          <p:cNvSpPr>
            <a:spLocks noGrp="1"/>
          </p:cNvSpPr>
          <p:nvPr>
            <p:ph type="dt" sz="half" idx="10"/>
          </p:nvPr>
        </p:nvSpPr>
        <p:spPr/>
        <p:txBody>
          <a:bodyPr/>
          <a:lstStyle>
            <a:lvl1pPr>
              <a:defRPr/>
            </a:lvl1pPr>
          </a:lstStyle>
          <a:p>
            <a:pPr>
              <a:defRPr/>
            </a:pPr>
            <a:fld id="{5B971FFE-C31A-4EFF-8B23-FF6F42E046EB}"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ED9175ED-44D6-4578-92C0-B29973A5182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5BBB7A0-5A51-40AB-929F-BF07AA694918}"/>
              </a:ext>
            </a:extLst>
          </p:cNvPr>
          <p:cNvSpPr>
            <a:spLocks noGrp="1"/>
          </p:cNvSpPr>
          <p:nvPr>
            <p:ph type="sldNum" sz="quarter" idx="12"/>
          </p:nvPr>
        </p:nvSpPr>
        <p:spPr/>
        <p:txBody>
          <a:bodyPr/>
          <a:lstStyle>
            <a:lvl1pPr>
              <a:defRPr/>
            </a:lvl1pPr>
          </a:lstStyle>
          <a:p>
            <a:pPr>
              <a:defRPr/>
            </a:pPr>
            <a:fld id="{3C418C72-06C9-4041-899E-1A678736A3B1}" type="slidenum">
              <a:rPr lang="en-GB"/>
              <a:pPr>
                <a:defRPr/>
              </a:pPr>
              <a:t>‹#›</a:t>
            </a:fld>
            <a:endParaRPr lang="en-GB" dirty="0"/>
          </a:p>
        </p:txBody>
      </p:sp>
    </p:spTree>
    <p:extLst>
      <p:ext uri="{BB962C8B-B14F-4D97-AF65-F5344CB8AC3E}">
        <p14:creationId xmlns:p14="http://schemas.microsoft.com/office/powerpoint/2010/main" val="372935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3104E7D-08A7-423C-BFFB-059B4D157B40}"/>
              </a:ext>
            </a:extLst>
          </p:cNvPr>
          <p:cNvSpPr>
            <a:spLocks noGrp="1"/>
          </p:cNvSpPr>
          <p:nvPr>
            <p:ph type="dt" sz="half" idx="10"/>
          </p:nvPr>
        </p:nvSpPr>
        <p:spPr/>
        <p:txBody>
          <a:bodyPr/>
          <a:lstStyle>
            <a:lvl1pPr>
              <a:defRPr/>
            </a:lvl1pPr>
          </a:lstStyle>
          <a:p>
            <a:pPr>
              <a:defRPr/>
            </a:pPr>
            <a:fld id="{E8A01834-6544-4561-8E7D-104D90B34379}" type="datetimeFigureOut">
              <a:rPr lang="en-GB"/>
              <a:pPr>
                <a:defRPr/>
              </a:pPr>
              <a:t>27/02/2021</a:t>
            </a:fld>
            <a:endParaRPr lang="en-GB" dirty="0"/>
          </a:p>
        </p:txBody>
      </p:sp>
      <p:sp>
        <p:nvSpPr>
          <p:cNvPr id="6" name="Footer Placeholder 4">
            <a:extLst>
              <a:ext uri="{FF2B5EF4-FFF2-40B4-BE49-F238E27FC236}">
                <a16:creationId xmlns:a16="http://schemas.microsoft.com/office/drawing/2014/main" id="{2BF15B09-CFE0-458D-B4C0-04CE72A784C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B9F7DC5-C3B3-4707-94C1-6F3C73B291FE}"/>
              </a:ext>
            </a:extLst>
          </p:cNvPr>
          <p:cNvSpPr>
            <a:spLocks noGrp="1"/>
          </p:cNvSpPr>
          <p:nvPr>
            <p:ph type="sldNum" sz="quarter" idx="12"/>
          </p:nvPr>
        </p:nvSpPr>
        <p:spPr/>
        <p:txBody>
          <a:bodyPr/>
          <a:lstStyle>
            <a:lvl1pPr>
              <a:defRPr/>
            </a:lvl1pPr>
          </a:lstStyle>
          <a:p>
            <a:pPr>
              <a:defRPr/>
            </a:pPr>
            <a:fld id="{668A16C5-3003-4641-80B7-FEF2BB616AF9}" type="slidenum">
              <a:rPr lang="en-GB"/>
              <a:pPr>
                <a:defRPr/>
              </a:pPr>
              <a:t>‹#›</a:t>
            </a:fld>
            <a:endParaRPr lang="en-GB" dirty="0"/>
          </a:p>
        </p:txBody>
      </p:sp>
    </p:spTree>
    <p:extLst>
      <p:ext uri="{BB962C8B-B14F-4D97-AF65-F5344CB8AC3E}">
        <p14:creationId xmlns:p14="http://schemas.microsoft.com/office/powerpoint/2010/main" val="500305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8297F7A-BA9E-4D00-8916-62C9775EDF85}"/>
              </a:ext>
            </a:extLst>
          </p:cNvPr>
          <p:cNvSpPr>
            <a:spLocks noGrp="1"/>
          </p:cNvSpPr>
          <p:nvPr>
            <p:ph type="dt" sz="half" idx="10"/>
          </p:nvPr>
        </p:nvSpPr>
        <p:spPr/>
        <p:txBody>
          <a:bodyPr/>
          <a:lstStyle>
            <a:lvl1pPr>
              <a:defRPr/>
            </a:lvl1pPr>
          </a:lstStyle>
          <a:p>
            <a:pPr>
              <a:defRPr/>
            </a:pPr>
            <a:fld id="{3D437C4E-2A9E-4D04-9D2B-7EE9181FE823}" type="datetimeFigureOut">
              <a:rPr lang="en-GB"/>
              <a:pPr>
                <a:defRPr/>
              </a:pPr>
              <a:t>27/02/2021</a:t>
            </a:fld>
            <a:endParaRPr lang="en-GB" dirty="0"/>
          </a:p>
        </p:txBody>
      </p:sp>
      <p:sp>
        <p:nvSpPr>
          <p:cNvPr id="8" name="Footer Placeholder 4">
            <a:extLst>
              <a:ext uri="{FF2B5EF4-FFF2-40B4-BE49-F238E27FC236}">
                <a16:creationId xmlns:a16="http://schemas.microsoft.com/office/drawing/2014/main" id="{EE30E06E-414C-440F-AC94-9E9A2C616DB1}"/>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35683E65-814E-4AF1-AF5C-30BA396E9CE8}"/>
              </a:ext>
            </a:extLst>
          </p:cNvPr>
          <p:cNvSpPr>
            <a:spLocks noGrp="1"/>
          </p:cNvSpPr>
          <p:nvPr>
            <p:ph type="sldNum" sz="quarter" idx="12"/>
          </p:nvPr>
        </p:nvSpPr>
        <p:spPr/>
        <p:txBody>
          <a:bodyPr/>
          <a:lstStyle>
            <a:lvl1pPr>
              <a:defRPr/>
            </a:lvl1pPr>
          </a:lstStyle>
          <a:p>
            <a:pPr>
              <a:defRPr/>
            </a:pPr>
            <a:fld id="{A447673F-8D60-4D64-A561-E6A15B160CFE}" type="slidenum">
              <a:rPr lang="en-GB"/>
              <a:pPr>
                <a:defRPr/>
              </a:pPr>
              <a:t>‹#›</a:t>
            </a:fld>
            <a:endParaRPr lang="en-GB" dirty="0"/>
          </a:p>
        </p:txBody>
      </p:sp>
    </p:spTree>
    <p:extLst>
      <p:ext uri="{BB962C8B-B14F-4D97-AF65-F5344CB8AC3E}">
        <p14:creationId xmlns:p14="http://schemas.microsoft.com/office/powerpoint/2010/main" val="6354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61DCE86-B3CB-4E35-A4E5-69C8E68A79B1}"/>
              </a:ext>
            </a:extLst>
          </p:cNvPr>
          <p:cNvSpPr>
            <a:spLocks noGrp="1"/>
          </p:cNvSpPr>
          <p:nvPr>
            <p:ph type="dt" sz="half" idx="10"/>
          </p:nvPr>
        </p:nvSpPr>
        <p:spPr/>
        <p:txBody>
          <a:bodyPr/>
          <a:lstStyle>
            <a:lvl1pPr>
              <a:defRPr/>
            </a:lvl1pPr>
          </a:lstStyle>
          <a:p>
            <a:pPr>
              <a:defRPr/>
            </a:pPr>
            <a:fld id="{4B17ECFE-E86E-4AD5-B848-65B3C3DDBD79}" type="datetimeFigureOut">
              <a:rPr lang="en-GB"/>
              <a:pPr>
                <a:defRPr/>
              </a:pPr>
              <a:t>27/02/2021</a:t>
            </a:fld>
            <a:endParaRPr lang="en-GB" dirty="0"/>
          </a:p>
        </p:txBody>
      </p:sp>
      <p:sp>
        <p:nvSpPr>
          <p:cNvPr id="4" name="Footer Placeholder 4">
            <a:extLst>
              <a:ext uri="{FF2B5EF4-FFF2-40B4-BE49-F238E27FC236}">
                <a16:creationId xmlns:a16="http://schemas.microsoft.com/office/drawing/2014/main" id="{EBFC3509-310E-4AA5-8B69-7F609E00F62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33CD797-F29B-4BD9-AC28-D1ED1EE23BB6}"/>
              </a:ext>
            </a:extLst>
          </p:cNvPr>
          <p:cNvSpPr>
            <a:spLocks noGrp="1"/>
          </p:cNvSpPr>
          <p:nvPr>
            <p:ph type="sldNum" sz="quarter" idx="12"/>
          </p:nvPr>
        </p:nvSpPr>
        <p:spPr/>
        <p:txBody>
          <a:bodyPr/>
          <a:lstStyle>
            <a:lvl1pPr>
              <a:defRPr/>
            </a:lvl1pPr>
          </a:lstStyle>
          <a:p>
            <a:pPr>
              <a:defRPr/>
            </a:pPr>
            <a:fld id="{0E6BAABA-3AEB-4660-AF29-2F57913978C8}" type="slidenum">
              <a:rPr lang="en-GB"/>
              <a:pPr>
                <a:defRPr/>
              </a:pPr>
              <a:t>‹#›</a:t>
            </a:fld>
            <a:endParaRPr lang="en-GB" dirty="0"/>
          </a:p>
        </p:txBody>
      </p:sp>
    </p:spTree>
    <p:extLst>
      <p:ext uri="{BB962C8B-B14F-4D97-AF65-F5344CB8AC3E}">
        <p14:creationId xmlns:p14="http://schemas.microsoft.com/office/powerpoint/2010/main" val="392574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9EF404B-8AAF-497E-9DF5-D89DDFF46EE5}"/>
              </a:ext>
            </a:extLst>
          </p:cNvPr>
          <p:cNvSpPr>
            <a:spLocks noGrp="1"/>
          </p:cNvSpPr>
          <p:nvPr>
            <p:ph type="dt" sz="half" idx="10"/>
          </p:nvPr>
        </p:nvSpPr>
        <p:spPr/>
        <p:txBody>
          <a:bodyPr/>
          <a:lstStyle>
            <a:lvl1pPr>
              <a:defRPr/>
            </a:lvl1pPr>
          </a:lstStyle>
          <a:p>
            <a:pPr>
              <a:defRPr/>
            </a:pPr>
            <a:fld id="{F72D43F0-19D8-47D8-8B0C-05351D123A5D}" type="datetimeFigureOut">
              <a:rPr lang="en-GB"/>
              <a:pPr>
                <a:defRPr/>
              </a:pPr>
              <a:t>27/02/2021</a:t>
            </a:fld>
            <a:endParaRPr lang="en-GB" dirty="0"/>
          </a:p>
        </p:txBody>
      </p:sp>
      <p:sp>
        <p:nvSpPr>
          <p:cNvPr id="3" name="Footer Placeholder 4">
            <a:extLst>
              <a:ext uri="{FF2B5EF4-FFF2-40B4-BE49-F238E27FC236}">
                <a16:creationId xmlns:a16="http://schemas.microsoft.com/office/drawing/2014/main" id="{824A7279-6DDC-40EB-9F30-50137D048CDE}"/>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47B4E489-682A-4F47-A098-589F905D4520}"/>
              </a:ext>
            </a:extLst>
          </p:cNvPr>
          <p:cNvSpPr>
            <a:spLocks noGrp="1"/>
          </p:cNvSpPr>
          <p:nvPr>
            <p:ph type="sldNum" sz="quarter" idx="12"/>
          </p:nvPr>
        </p:nvSpPr>
        <p:spPr/>
        <p:txBody>
          <a:bodyPr/>
          <a:lstStyle>
            <a:lvl1pPr>
              <a:defRPr/>
            </a:lvl1pPr>
          </a:lstStyle>
          <a:p>
            <a:pPr>
              <a:defRPr/>
            </a:pPr>
            <a:fld id="{63B187BF-1B94-4C7B-AD82-086807EE176E}" type="slidenum">
              <a:rPr lang="en-GB"/>
              <a:pPr>
                <a:defRPr/>
              </a:pPr>
              <a:t>‹#›</a:t>
            </a:fld>
            <a:endParaRPr lang="en-GB" dirty="0"/>
          </a:p>
        </p:txBody>
      </p:sp>
    </p:spTree>
    <p:extLst>
      <p:ext uri="{BB962C8B-B14F-4D97-AF65-F5344CB8AC3E}">
        <p14:creationId xmlns:p14="http://schemas.microsoft.com/office/powerpoint/2010/main" val="1688752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3868D67-978D-425A-94CB-C8F5CA2F4EDA}"/>
              </a:ext>
            </a:extLst>
          </p:cNvPr>
          <p:cNvSpPr>
            <a:spLocks noGrp="1"/>
          </p:cNvSpPr>
          <p:nvPr>
            <p:ph type="dt" sz="half" idx="10"/>
          </p:nvPr>
        </p:nvSpPr>
        <p:spPr/>
        <p:txBody>
          <a:bodyPr/>
          <a:lstStyle>
            <a:lvl1pPr>
              <a:defRPr/>
            </a:lvl1pPr>
          </a:lstStyle>
          <a:p>
            <a:pPr>
              <a:defRPr/>
            </a:pPr>
            <a:fld id="{F83FA5DE-C386-4BDD-93BB-B71A5D4C17B9}" type="datetimeFigureOut">
              <a:rPr lang="en-GB"/>
              <a:pPr>
                <a:defRPr/>
              </a:pPr>
              <a:t>27/02/2021</a:t>
            </a:fld>
            <a:endParaRPr lang="en-GB" dirty="0"/>
          </a:p>
        </p:txBody>
      </p:sp>
      <p:sp>
        <p:nvSpPr>
          <p:cNvPr id="6" name="Footer Placeholder 4">
            <a:extLst>
              <a:ext uri="{FF2B5EF4-FFF2-40B4-BE49-F238E27FC236}">
                <a16:creationId xmlns:a16="http://schemas.microsoft.com/office/drawing/2014/main" id="{7EC5D615-99FC-47C4-9065-2ACA4331C62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DD0B51E-BBBF-43D8-98C9-49B12191B90E}"/>
              </a:ext>
            </a:extLst>
          </p:cNvPr>
          <p:cNvSpPr>
            <a:spLocks noGrp="1"/>
          </p:cNvSpPr>
          <p:nvPr>
            <p:ph type="sldNum" sz="quarter" idx="12"/>
          </p:nvPr>
        </p:nvSpPr>
        <p:spPr/>
        <p:txBody>
          <a:bodyPr/>
          <a:lstStyle>
            <a:lvl1pPr>
              <a:defRPr/>
            </a:lvl1pPr>
          </a:lstStyle>
          <a:p>
            <a:pPr>
              <a:defRPr/>
            </a:pPr>
            <a:fld id="{A8670198-E6F3-4BAE-B1C7-FC01FFEC3493}" type="slidenum">
              <a:rPr lang="en-GB"/>
              <a:pPr>
                <a:defRPr/>
              </a:pPr>
              <a:t>‹#›</a:t>
            </a:fld>
            <a:endParaRPr lang="en-GB" dirty="0"/>
          </a:p>
        </p:txBody>
      </p:sp>
    </p:spTree>
    <p:extLst>
      <p:ext uri="{BB962C8B-B14F-4D97-AF65-F5344CB8AC3E}">
        <p14:creationId xmlns:p14="http://schemas.microsoft.com/office/powerpoint/2010/main" val="2073292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593A637-38B7-4DD1-AE51-3889B1CDFA3A}"/>
              </a:ext>
            </a:extLst>
          </p:cNvPr>
          <p:cNvSpPr>
            <a:spLocks noGrp="1"/>
          </p:cNvSpPr>
          <p:nvPr>
            <p:ph type="dt" sz="half" idx="10"/>
          </p:nvPr>
        </p:nvSpPr>
        <p:spPr/>
        <p:txBody>
          <a:bodyPr/>
          <a:lstStyle>
            <a:lvl1pPr>
              <a:defRPr/>
            </a:lvl1pPr>
          </a:lstStyle>
          <a:p>
            <a:pPr>
              <a:defRPr/>
            </a:pPr>
            <a:fld id="{B442A5E9-7FDB-4202-A6CA-B9D5B22B91AF}" type="datetimeFigureOut">
              <a:rPr lang="en-GB"/>
              <a:pPr>
                <a:defRPr/>
              </a:pPr>
              <a:t>27/02/2021</a:t>
            </a:fld>
            <a:endParaRPr lang="en-GB" dirty="0"/>
          </a:p>
        </p:txBody>
      </p:sp>
      <p:sp>
        <p:nvSpPr>
          <p:cNvPr id="6" name="Footer Placeholder 4">
            <a:extLst>
              <a:ext uri="{FF2B5EF4-FFF2-40B4-BE49-F238E27FC236}">
                <a16:creationId xmlns:a16="http://schemas.microsoft.com/office/drawing/2014/main" id="{84F3281A-509A-49C0-88DE-98EB0D77156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F0CE326-3ED1-4785-B18D-CF4673F0933E}"/>
              </a:ext>
            </a:extLst>
          </p:cNvPr>
          <p:cNvSpPr>
            <a:spLocks noGrp="1"/>
          </p:cNvSpPr>
          <p:nvPr>
            <p:ph type="sldNum" sz="quarter" idx="12"/>
          </p:nvPr>
        </p:nvSpPr>
        <p:spPr/>
        <p:txBody>
          <a:bodyPr/>
          <a:lstStyle>
            <a:lvl1pPr>
              <a:defRPr/>
            </a:lvl1pPr>
          </a:lstStyle>
          <a:p>
            <a:pPr>
              <a:defRPr/>
            </a:pPr>
            <a:fld id="{A6F9527B-DA9A-4F1B-A1F7-E8AEE8E55C9F}" type="slidenum">
              <a:rPr lang="en-GB"/>
              <a:pPr>
                <a:defRPr/>
              </a:pPr>
              <a:t>‹#›</a:t>
            </a:fld>
            <a:endParaRPr lang="en-GB" dirty="0"/>
          </a:p>
        </p:txBody>
      </p:sp>
    </p:spTree>
    <p:extLst>
      <p:ext uri="{BB962C8B-B14F-4D97-AF65-F5344CB8AC3E}">
        <p14:creationId xmlns:p14="http://schemas.microsoft.com/office/powerpoint/2010/main" val="2884969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1932DF-0835-476F-95EF-8A4BCED37C0C}"/>
              </a:ext>
            </a:extLst>
          </p:cNvPr>
          <p:cNvSpPr>
            <a:spLocks noGrp="1"/>
          </p:cNvSpPr>
          <p:nvPr>
            <p:ph type="dt" sz="half" idx="10"/>
          </p:nvPr>
        </p:nvSpPr>
        <p:spPr/>
        <p:txBody>
          <a:bodyPr/>
          <a:lstStyle>
            <a:lvl1pPr>
              <a:defRPr/>
            </a:lvl1pPr>
          </a:lstStyle>
          <a:p>
            <a:pPr>
              <a:defRPr/>
            </a:pPr>
            <a:fld id="{72C4FECB-FDE9-4A58-BC4F-4A600FFCD8AC}"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FE245D59-2805-4E00-B760-78C032E10AF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318CDBB-A8AC-46E1-B9C2-467E0B32BA57}"/>
              </a:ext>
            </a:extLst>
          </p:cNvPr>
          <p:cNvSpPr>
            <a:spLocks noGrp="1"/>
          </p:cNvSpPr>
          <p:nvPr>
            <p:ph type="sldNum" sz="quarter" idx="12"/>
          </p:nvPr>
        </p:nvSpPr>
        <p:spPr/>
        <p:txBody>
          <a:bodyPr/>
          <a:lstStyle>
            <a:lvl1pPr>
              <a:defRPr/>
            </a:lvl1pPr>
          </a:lstStyle>
          <a:p>
            <a:pPr>
              <a:defRPr/>
            </a:pPr>
            <a:fld id="{A20AABCA-D4E9-425C-A97D-306DE1D46032}" type="slidenum">
              <a:rPr lang="en-GB"/>
              <a:pPr>
                <a:defRPr/>
              </a:pPr>
              <a:t>‹#›</a:t>
            </a:fld>
            <a:endParaRPr lang="en-GB" dirty="0"/>
          </a:p>
        </p:txBody>
      </p:sp>
    </p:spTree>
    <p:extLst>
      <p:ext uri="{BB962C8B-B14F-4D97-AF65-F5344CB8AC3E}">
        <p14:creationId xmlns:p14="http://schemas.microsoft.com/office/powerpoint/2010/main" val="2768906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F8DC8-ECDE-45FF-926C-FE1CB8F335DF}"/>
              </a:ext>
            </a:extLst>
          </p:cNvPr>
          <p:cNvSpPr>
            <a:spLocks noGrp="1"/>
          </p:cNvSpPr>
          <p:nvPr>
            <p:ph type="dt" sz="half" idx="10"/>
          </p:nvPr>
        </p:nvSpPr>
        <p:spPr/>
        <p:txBody>
          <a:bodyPr/>
          <a:lstStyle>
            <a:lvl1pPr>
              <a:defRPr/>
            </a:lvl1pPr>
          </a:lstStyle>
          <a:p>
            <a:pPr>
              <a:defRPr/>
            </a:pPr>
            <a:fld id="{A85CA606-0408-4E5D-81C1-4237B13899B4}"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63C980A6-7FFC-44A1-B2F3-C9544864949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3C2AC00-16BE-400E-8B72-CF4DB1C97764}"/>
              </a:ext>
            </a:extLst>
          </p:cNvPr>
          <p:cNvSpPr>
            <a:spLocks noGrp="1"/>
          </p:cNvSpPr>
          <p:nvPr>
            <p:ph type="sldNum" sz="quarter" idx="12"/>
          </p:nvPr>
        </p:nvSpPr>
        <p:spPr/>
        <p:txBody>
          <a:bodyPr/>
          <a:lstStyle>
            <a:lvl1pPr>
              <a:defRPr/>
            </a:lvl1pPr>
          </a:lstStyle>
          <a:p>
            <a:pPr>
              <a:defRPr/>
            </a:pPr>
            <a:fld id="{9F862AF0-1795-4187-BBBF-BF8A9319DF24}" type="slidenum">
              <a:rPr lang="en-GB"/>
              <a:pPr>
                <a:defRPr/>
              </a:pPr>
              <a:t>‹#›</a:t>
            </a:fld>
            <a:endParaRPr lang="en-GB" dirty="0"/>
          </a:p>
        </p:txBody>
      </p:sp>
    </p:spTree>
    <p:extLst>
      <p:ext uri="{BB962C8B-B14F-4D97-AF65-F5344CB8AC3E}">
        <p14:creationId xmlns:p14="http://schemas.microsoft.com/office/powerpoint/2010/main" val="1138335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81DEFF"/>
            </a:gs>
            <a:gs pos="100000">
              <a:srgbClr val="ABC0E4"/>
            </a:gs>
            <a:gs pos="100000">
              <a:srgbClr val="C7D5ED"/>
            </a:gs>
          </a:gsLst>
          <a:lin ang="5400000" scaled="1"/>
        </a:gra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1ED8938-9F10-4A1D-ABA9-D25EDEE1B368}"/>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77E2A74-0A15-4B38-B3B3-B740904662C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0829DA2-9D06-470B-859A-24B8384DB4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517518D5-3AC6-401B-8173-A8685FF86049}" type="datetimeFigureOut">
              <a:rPr lang="en-GB"/>
              <a:pPr>
                <a:defRPr/>
              </a:pPr>
              <a:t>27/02/2021</a:t>
            </a:fld>
            <a:endParaRPr lang="en-GB" dirty="0"/>
          </a:p>
        </p:txBody>
      </p:sp>
      <p:sp>
        <p:nvSpPr>
          <p:cNvPr id="5" name="Footer Placeholder 4">
            <a:extLst>
              <a:ext uri="{FF2B5EF4-FFF2-40B4-BE49-F238E27FC236}">
                <a16:creationId xmlns:a16="http://schemas.microsoft.com/office/drawing/2014/main" id="{B5B2E038-8A47-4182-9F2C-2105232186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C23C917F-A1BF-4DAB-B764-BD3CA1A801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868C8CE6-15A1-4B2C-9B89-EA356ACA9162}"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3">
            <a:extLst>
              <a:ext uri="{FF2B5EF4-FFF2-40B4-BE49-F238E27FC236}">
                <a16:creationId xmlns:a16="http://schemas.microsoft.com/office/drawing/2014/main" id="{7320FEC8-B29F-4511-B862-F5130C871355}"/>
              </a:ext>
            </a:extLst>
          </p:cNvPr>
          <p:cNvSpPr txBox="1">
            <a:spLocks noChangeArrowheads="1"/>
          </p:cNvSpPr>
          <p:nvPr/>
        </p:nvSpPr>
        <p:spPr bwMode="auto">
          <a:xfrm>
            <a:off x="7402513" y="0"/>
            <a:ext cx="4789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Monday 1</a:t>
            </a:r>
            <a:r>
              <a:rPr lang="en-GB" altLang="en-US" sz="2400" u="sng" baseline="30000">
                <a:solidFill>
                  <a:srgbClr val="000000"/>
                </a:solidFill>
                <a:latin typeface="Letter-join No-Lead 40" panose="02000503000000020003" pitchFamily="50" charset="0"/>
                <a:ea typeface="Verdana" panose="020B0604030504040204" pitchFamily="34" charset="0"/>
                <a:cs typeface="Verdana" panose="020B0604030504040204" pitchFamily="34" charset="0"/>
              </a:rPr>
              <a:t>st</a:t>
            </a: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 March</a:t>
            </a:r>
          </a:p>
        </p:txBody>
      </p:sp>
      <p:sp>
        <p:nvSpPr>
          <p:cNvPr id="7" name="Rectangle 6">
            <a:extLst>
              <a:ext uri="{FF2B5EF4-FFF2-40B4-BE49-F238E27FC236}">
                <a16:creationId xmlns:a16="http://schemas.microsoft.com/office/drawing/2014/main" id="{D387CD48-A3ED-4663-B9F6-9D4B61F77147}"/>
              </a:ext>
            </a:extLst>
          </p:cNvPr>
          <p:cNvSpPr/>
          <p:nvPr/>
        </p:nvSpPr>
        <p:spPr>
          <a:xfrm>
            <a:off x="0" y="227013"/>
            <a:ext cx="9537700" cy="6319837"/>
          </a:xfrm>
          <a:prstGeom prst="rect">
            <a:avLst/>
          </a:prstGeom>
          <a:noFill/>
          <a:ln w="1333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a:p>
            <a:pPr marL="457200" indent="-457200" eaLnBrk="1" fontAlgn="auto" hangingPunct="1">
              <a:spcBef>
                <a:spcPts val="0"/>
              </a:spcBef>
              <a:spcAft>
                <a:spcPts val="0"/>
              </a:spcAft>
              <a:buFontTx/>
              <a:buAutoNum type="arabicPeriod" startAt="2"/>
              <a:defRPr/>
            </a:pPr>
            <a:endParaRPr lang="en-GB" sz="2400" dirty="0">
              <a:solidFill>
                <a:prstClr val="black"/>
              </a:solidFill>
              <a:latin typeface="Letter-join No-Lead 40" panose="02000503000000020003"/>
              <a:ea typeface="Verdana" panose="020B0604030504040204" pitchFamily="34" charset="0"/>
            </a:endParaRPr>
          </a:p>
        </p:txBody>
      </p:sp>
      <p:sp>
        <p:nvSpPr>
          <p:cNvPr id="2052" name="TextBox 7">
            <a:extLst>
              <a:ext uri="{FF2B5EF4-FFF2-40B4-BE49-F238E27FC236}">
                <a16:creationId xmlns:a16="http://schemas.microsoft.com/office/drawing/2014/main" id="{E827C211-7E36-4912-BB53-B5FEBC5044D6}"/>
              </a:ext>
            </a:extLst>
          </p:cNvPr>
          <p:cNvSpPr txBox="1">
            <a:spLocks noChangeArrowheads="1"/>
          </p:cNvSpPr>
          <p:nvPr/>
        </p:nvSpPr>
        <p:spPr bwMode="auto">
          <a:xfrm>
            <a:off x="0" y="25400"/>
            <a:ext cx="9053513" cy="74787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GB" altLang="en-US" sz="2400" u="sng" dirty="0">
                <a:solidFill>
                  <a:srgbClr val="000000"/>
                </a:solidFill>
                <a:latin typeface="Letter-join No-Lead 40" panose="02000503000000020003" pitchFamily="50" charset="0"/>
                <a:cs typeface="Arial" panose="020B0604020202020204" pitchFamily="34" charset="0"/>
              </a:rPr>
              <a:t>Good Morning</a:t>
            </a:r>
            <a:r>
              <a:rPr lang="en-GB" altLang="en-US" sz="2400" u="sng" dirty="0">
                <a:solidFill>
                  <a:srgbClr val="0D0D0D"/>
                </a:solidFill>
                <a:latin typeface="Letter-join No-Lead 40" panose="02000503000000020003" pitchFamily="50" charset="0"/>
                <a:cs typeface="Arial" panose="020B0604020202020204" pitchFamily="34" charset="0"/>
              </a:rPr>
              <a:t> Year 3               01.03.21</a:t>
            </a:r>
          </a:p>
          <a:p>
            <a:pPr eaLnBrk="1" hangingPunct="1">
              <a:lnSpc>
                <a:spcPct val="100000"/>
              </a:lnSpc>
              <a:spcBef>
                <a:spcPct val="0"/>
              </a:spcBef>
              <a:buFontTx/>
              <a:buNone/>
              <a:defRPr/>
            </a:pPr>
            <a:endParaRPr lang="en-GB" altLang="en-US" sz="2400" u="sng"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Write a sentence using the word of the day.</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 typeface="Arial" panose="020B0604020202020204" pitchFamily="34" charset="0"/>
              <a:buNone/>
              <a:defRPr/>
            </a:pPr>
            <a:r>
              <a:rPr lang="en-GB" altLang="en-US" sz="2400" dirty="0">
                <a:solidFill>
                  <a:srgbClr val="0D0D0D"/>
                </a:solidFill>
                <a:latin typeface="Letter-join No-Lead 40" panose="02000503000000020003" pitchFamily="50" charset="0"/>
                <a:cs typeface="Arial" panose="020B0604020202020204" pitchFamily="34" charset="0"/>
              </a:rPr>
              <a:t>2. Write a list of as many compliments as you can think of. Try and use them today with the people around you. Tick them off once you have said them and see how many you managed to use. What did they say? How did you make them feel?</a:t>
            </a:r>
          </a:p>
          <a:p>
            <a:pPr eaLnBrk="1" hangingPunct="1">
              <a:lnSpc>
                <a:spcPct val="100000"/>
              </a:lnSpc>
              <a:spcBef>
                <a:spcPct val="0"/>
              </a:spcBef>
              <a:buFont typeface="Arial" panose="020B0604020202020204" pitchFamily="34" charset="0"/>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r>
              <a:rPr lang="en-GB" altLang="en-US" sz="2400" dirty="0">
                <a:solidFill>
                  <a:srgbClr val="0D0D0D"/>
                </a:solidFill>
                <a:latin typeface="Letter-join No-Lead 40" panose="02000503000000020003" pitchFamily="50" charset="0"/>
                <a:cs typeface="Arial" panose="020B0604020202020204" pitchFamily="34" charset="0"/>
              </a:rPr>
              <a:t>3.</a:t>
            </a: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r>
              <a:rPr lang="en-GB" altLang="en-US" sz="2400" dirty="0">
                <a:solidFill>
                  <a:srgbClr val="0D0D0D"/>
                </a:solidFill>
                <a:latin typeface="Letter-join No-Lead 40" panose="02000503000000020003" pitchFamily="50" charset="0"/>
                <a:cs typeface="Arial" panose="020B0604020202020204" pitchFamily="34" charset="0"/>
              </a:rPr>
              <a:t>Don’t forget to tune into Mrs Bryden’s last ‘Shout Out’ assembly.</a:t>
            </a: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p:txBody>
      </p:sp>
      <p:graphicFrame>
        <p:nvGraphicFramePr>
          <p:cNvPr id="9" name="Table 8">
            <a:extLst>
              <a:ext uri="{FF2B5EF4-FFF2-40B4-BE49-F238E27FC236}">
                <a16:creationId xmlns:a16="http://schemas.microsoft.com/office/drawing/2014/main" id="{BDC03249-B917-4D4E-9B5F-65047B134CC8}"/>
              </a:ext>
            </a:extLst>
          </p:cNvPr>
          <p:cNvGraphicFramePr>
            <a:graphicFrameLocks noGrp="1"/>
          </p:cNvGraphicFramePr>
          <p:nvPr/>
        </p:nvGraphicFramePr>
        <p:xfrm>
          <a:off x="9537700" y="1735138"/>
          <a:ext cx="2578100" cy="3492500"/>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20497">
                <a:tc>
                  <a:txBody>
                    <a:bodyPr/>
                    <a:lstStyle/>
                    <a:p>
                      <a:pPr algn="ctr"/>
                      <a:r>
                        <a:rPr lang="en-GB" sz="1200" dirty="0">
                          <a:solidFill>
                            <a:schemeClr val="tx1"/>
                          </a:solidFill>
                          <a:latin typeface="Verdana Pro Black" panose="020B0A04030504040204" pitchFamily="34" charset="0"/>
                        </a:rPr>
                        <a:t>Word of the Day!</a:t>
                      </a:r>
                    </a:p>
                  </a:txBody>
                  <a:tcPr marL="91388" marR="91388" marT="45708" marB="4570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640993">
                <a:tc>
                  <a:txBody>
                    <a:bodyPr/>
                    <a:lstStyle/>
                    <a:p>
                      <a:pPr algn="ctr"/>
                      <a:r>
                        <a:rPr lang="en-GB" sz="1800" b="1" dirty="0">
                          <a:solidFill>
                            <a:schemeClr val="bg1"/>
                          </a:solidFill>
                          <a:latin typeface="Verdana" panose="020B0604030504040204" pitchFamily="34" charset="0"/>
                          <a:ea typeface="Verdana" panose="020B0604030504040204" pitchFamily="34" charset="0"/>
                        </a:rPr>
                        <a:t>abolish</a:t>
                      </a:r>
                    </a:p>
                    <a:p>
                      <a:pPr algn="ctr"/>
                      <a:r>
                        <a:rPr lang="en-GB" sz="1200" b="1" dirty="0">
                          <a:solidFill>
                            <a:schemeClr val="bg1"/>
                          </a:solidFill>
                          <a:latin typeface="Verdana" panose="020B0604030504040204" pitchFamily="34" charset="0"/>
                          <a:ea typeface="Verdana" panose="020B0604030504040204" pitchFamily="34" charset="0"/>
                        </a:rPr>
                        <a:t>a-bol-ish</a:t>
                      </a:r>
                    </a:p>
                  </a:txBody>
                  <a:tcPr marL="91388" marR="91388" marT="45708" marB="4570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51601"/>
                    </a:solidFill>
                  </a:tcPr>
                </a:tc>
                <a:extLst>
                  <a:ext uri="{0D108BD9-81ED-4DB2-BD59-A6C34878D82A}">
                    <a16:rowId xmlns:a16="http://schemas.microsoft.com/office/drawing/2014/main" val="10001"/>
                  </a:ext>
                </a:extLst>
              </a:tr>
              <a:tr h="944855">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latin typeface="Arial" panose="020B0604020202020204" pitchFamily="34" charset="0"/>
                          <a:ea typeface="Verdana" panose="020B0604030504040204" pitchFamily="34" charset="0"/>
                          <a:cs typeface="Arial" panose="020B0604020202020204" pitchFamily="34" charset="0"/>
                        </a:rPr>
                        <a:t>To do away with (laws, regulations, customs); put an end to. </a:t>
                      </a:r>
                      <a:endParaRPr lang="en-GB" sz="1400" dirty="0">
                        <a:solidFill>
                          <a:schemeClr val="tx1"/>
                        </a:solidFill>
                        <a:latin typeface="Verdana" panose="020B0604030504040204" pitchFamily="34" charset="0"/>
                        <a:ea typeface="Verdana" panose="020B0604030504040204" pitchFamily="34" charset="0"/>
                      </a:endParaRPr>
                    </a:p>
                  </a:txBody>
                  <a:tcPr marL="91388" marR="91388" marT="45708" marB="4570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495">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The teacher abolished running in school</a:t>
                      </a:r>
                    </a:p>
                  </a:txBody>
                  <a:tcPr marL="91388" marR="91388" marT="45708" marB="4570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85466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Arial" panose="020B0604020202020204" pitchFamily="34" charset="0"/>
                          <a:ea typeface="Verdana" panose="020B0604030504040204" pitchFamily="34" charset="0"/>
                          <a:cs typeface="Arial" panose="020B0604020202020204" pitchFamily="34" charset="0"/>
                        </a:rPr>
                        <a:t>Can you use this in your English work? Or in a conversation today?</a:t>
                      </a:r>
                    </a:p>
                  </a:txBody>
                  <a:tcPr marL="91388" marR="91388" marT="45708" marB="4570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10" name="Table 7">
            <a:extLst>
              <a:ext uri="{FF2B5EF4-FFF2-40B4-BE49-F238E27FC236}">
                <a16:creationId xmlns:a16="http://schemas.microsoft.com/office/drawing/2014/main" id="{8E07266B-18B6-4D7F-99A4-1F9014012E91}"/>
              </a:ext>
            </a:extLst>
          </p:cNvPr>
          <p:cNvGraphicFramePr>
            <a:graphicFrameLocks noGrp="1"/>
          </p:cNvGraphicFramePr>
          <p:nvPr/>
        </p:nvGraphicFramePr>
        <p:xfrm>
          <a:off x="9537700" y="555625"/>
          <a:ext cx="2578100" cy="1085851"/>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274312">
                <a:tc>
                  <a:txBody>
                    <a:bodyPr/>
                    <a:lstStyle/>
                    <a:p>
                      <a:pPr algn="ctr"/>
                      <a:r>
                        <a:rPr lang="en-GB" sz="1200" dirty="0">
                          <a:solidFill>
                            <a:schemeClr val="tx1"/>
                          </a:solidFill>
                          <a:latin typeface="Verdana Pro Black" panose="020B0A04030504040204" pitchFamily="34" charset="0"/>
                        </a:rPr>
                        <a:t>DID YOU KNOW?</a:t>
                      </a:r>
                    </a:p>
                  </a:txBody>
                  <a:tcPr marL="91388" marR="91388" marT="45716" marB="45716"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762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04792">
                <a:tc>
                  <a:txBody>
                    <a:bodyPr/>
                    <a:lstStyle/>
                    <a:p>
                      <a:pPr algn="ctr"/>
                      <a:r>
                        <a:rPr lang="en-GB" sz="1400" b="1" dirty="0">
                          <a:solidFill>
                            <a:schemeClr val="bg1"/>
                          </a:solidFill>
                          <a:latin typeface="Comic Sans MS" panose="030F0702030302020204" pitchFamily="66" charset="0"/>
                          <a:ea typeface="Verdana" panose="020B0604030504040204" pitchFamily="34" charset="0"/>
                        </a:rPr>
                        <a:t>March 1</a:t>
                      </a:r>
                      <a:r>
                        <a:rPr lang="en-GB" sz="1400" b="1" baseline="30000" dirty="0">
                          <a:solidFill>
                            <a:schemeClr val="bg1"/>
                          </a:solidFill>
                          <a:latin typeface="Comic Sans MS" panose="030F0702030302020204" pitchFamily="66" charset="0"/>
                          <a:ea typeface="Verdana" panose="020B0604030504040204" pitchFamily="34" charset="0"/>
                        </a:rPr>
                        <a:t>st</a:t>
                      </a:r>
                      <a:r>
                        <a:rPr lang="en-GB" sz="1400" b="1" dirty="0">
                          <a:solidFill>
                            <a:schemeClr val="bg1"/>
                          </a:solidFill>
                          <a:latin typeface="Comic Sans MS" panose="030F0702030302020204" pitchFamily="66" charset="0"/>
                          <a:ea typeface="Verdana" panose="020B0604030504040204" pitchFamily="34" charset="0"/>
                        </a:rPr>
                        <a:t> is…</a:t>
                      </a:r>
                    </a:p>
                  </a:txBody>
                  <a:tcPr marL="91388" marR="91388" marT="45716" marB="45716"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506747">
                <a:tc>
                  <a:txBody>
                    <a:bodyPr/>
                    <a:lstStyle/>
                    <a:p>
                      <a:pPr marL="0" indent="0" algn="ctr">
                        <a:buFont typeface="Arial" panose="020B0604020202020204" pitchFamily="34" charset="0"/>
                        <a:buNone/>
                      </a:pPr>
                      <a:r>
                        <a:rPr lang="en-GB" sz="1400" dirty="0">
                          <a:solidFill>
                            <a:schemeClr val="tx1"/>
                          </a:solidFill>
                          <a:latin typeface="Comic Sans MS" panose="030F0702030302020204" pitchFamily="66" charset="0"/>
                          <a:ea typeface="Verdana" panose="020B0604030504040204" pitchFamily="34" charset="0"/>
                        </a:rPr>
                        <a:t>World Compliment Day</a:t>
                      </a:r>
                    </a:p>
                  </a:txBody>
                  <a:tcPr marL="91388" marR="91388" marT="45716" marB="45716"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aphicFrame>
        <p:nvGraphicFramePr>
          <p:cNvPr id="11" name="Table 10">
            <a:extLst>
              <a:ext uri="{FF2B5EF4-FFF2-40B4-BE49-F238E27FC236}">
                <a16:creationId xmlns:a16="http://schemas.microsoft.com/office/drawing/2014/main" id="{7BDE6E16-D199-4D8B-BBAB-E47DC2657166}"/>
              </a:ext>
            </a:extLst>
          </p:cNvPr>
          <p:cNvGraphicFramePr>
            <a:graphicFrameLocks noGrp="1"/>
          </p:cNvGraphicFramePr>
          <p:nvPr/>
        </p:nvGraphicFramePr>
        <p:xfrm>
          <a:off x="9537700" y="5208588"/>
          <a:ext cx="2578100" cy="1639888"/>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Verdana" panose="020B0604030504040204" pitchFamily="34" charset="0"/>
                          <a:ea typeface="Verdana" panose="020B0604030504040204" pitchFamily="34" charset="0"/>
                        </a:rPr>
                        <a:t>Remember to still complete today</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9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15 minutes of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TTROCKSTAR.</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dirty="0">
                          <a:solidFill>
                            <a:schemeClr val="tx1"/>
                          </a:solidFill>
                          <a:latin typeface="Arial" panose="020B0604020202020204" pitchFamily="34" charset="0"/>
                          <a:ea typeface="Verdana" panose="020B0604030504040204" pitchFamily="34" charset="0"/>
                          <a:cs typeface="Arial" panose="020B0604020202020204" pitchFamily="34" charset="0"/>
                        </a:rPr>
                        <a:t>Reading for 10 minutes.</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2079" name="TextBox 12">
            <a:extLst>
              <a:ext uri="{FF2B5EF4-FFF2-40B4-BE49-F238E27FC236}">
                <a16:creationId xmlns:a16="http://schemas.microsoft.com/office/drawing/2014/main" id="{1EAC5EB2-D097-495C-8D3B-86F599F65460}"/>
              </a:ext>
            </a:extLst>
          </p:cNvPr>
          <p:cNvSpPr txBox="1">
            <a:spLocks noChangeArrowheads="1"/>
          </p:cNvSpPr>
          <p:nvPr/>
        </p:nvSpPr>
        <p:spPr bwMode="auto">
          <a:xfrm>
            <a:off x="5649913" y="4781550"/>
            <a:ext cx="23844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GB" altLang="en-US" sz="900"/>
          </a:p>
        </p:txBody>
      </p:sp>
      <p:pic>
        <p:nvPicPr>
          <p:cNvPr id="2080" name="Picture 12">
            <a:extLst>
              <a:ext uri="{FF2B5EF4-FFF2-40B4-BE49-F238E27FC236}">
                <a16:creationId xmlns:a16="http://schemas.microsoft.com/office/drawing/2014/main" id="{99EDB74E-4DCE-4582-B765-3C639B3EBB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688" y="331788"/>
            <a:ext cx="100965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81" name="TextBox 13">
            <a:extLst>
              <a:ext uri="{FF2B5EF4-FFF2-40B4-BE49-F238E27FC236}">
                <a16:creationId xmlns:a16="http://schemas.microsoft.com/office/drawing/2014/main" id="{4471F561-DB43-46D5-9D67-DA0459A4C486}"/>
              </a:ext>
            </a:extLst>
          </p:cNvPr>
          <p:cNvSpPr txBox="1">
            <a:spLocks noChangeArrowheads="1"/>
          </p:cNvSpPr>
          <p:nvPr/>
        </p:nvSpPr>
        <p:spPr bwMode="auto">
          <a:xfrm>
            <a:off x="5238750" y="4286250"/>
            <a:ext cx="17145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GB" altLang="en-US" sz="900"/>
          </a:p>
        </p:txBody>
      </p:sp>
      <p:pic>
        <p:nvPicPr>
          <p:cNvPr id="2082" name="Picture 15">
            <a:extLst>
              <a:ext uri="{FF2B5EF4-FFF2-40B4-BE49-F238E27FC236}">
                <a16:creationId xmlns:a16="http://schemas.microsoft.com/office/drawing/2014/main" id="{ED84164E-035D-4287-B5E8-D40751A42A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0100" y="2801938"/>
            <a:ext cx="1377950" cy="88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83" name="TextBox 16">
            <a:extLst>
              <a:ext uri="{FF2B5EF4-FFF2-40B4-BE49-F238E27FC236}">
                <a16:creationId xmlns:a16="http://schemas.microsoft.com/office/drawing/2014/main" id="{78C2D72F-8FE5-4300-9D38-FA83EFD45240}"/>
              </a:ext>
            </a:extLst>
          </p:cNvPr>
          <p:cNvSpPr txBox="1">
            <a:spLocks noChangeArrowheads="1"/>
          </p:cNvSpPr>
          <p:nvPr/>
        </p:nvSpPr>
        <p:spPr bwMode="auto">
          <a:xfrm>
            <a:off x="2763838" y="4387850"/>
            <a:ext cx="2032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GB" altLang="en-US" sz="900"/>
          </a:p>
        </p:txBody>
      </p:sp>
      <p:pic>
        <p:nvPicPr>
          <p:cNvPr id="2084" name="Picture 18" descr="A picture containing person, pipe&#10;&#10;Description automatically generated">
            <a:extLst>
              <a:ext uri="{FF2B5EF4-FFF2-40B4-BE49-F238E27FC236}">
                <a16:creationId xmlns:a16="http://schemas.microsoft.com/office/drawing/2014/main" id="{84BACA87-39C2-445A-A1A3-D4436466C9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4825" y="2801938"/>
            <a:ext cx="1252538"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85" name="TextBox 19">
            <a:extLst>
              <a:ext uri="{FF2B5EF4-FFF2-40B4-BE49-F238E27FC236}">
                <a16:creationId xmlns:a16="http://schemas.microsoft.com/office/drawing/2014/main" id="{8751662C-C86B-4B02-B32D-571FCE1F2A43}"/>
              </a:ext>
            </a:extLst>
          </p:cNvPr>
          <p:cNvSpPr txBox="1">
            <a:spLocks noChangeArrowheads="1"/>
          </p:cNvSpPr>
          <p:nvPr/>
        </p:nvSpPr>
        <p:spPr bwMode="auto">
          <a:xfrm>
            <a:off x="2981325" y="5567363"/>
            <a:ext cx="6229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GB" altLang="en-US" sz="900"/>
          </a:p>
        </p:txBody>
      </p:sp>
      <p:pic>
        <p:nvPicPr>
          <p:cNvPr id="2086" name="Picture 20">
            <a:extLst>
              <a:ext uri="{FF2B5EF4-FFF2-40B4-BE49-F238E27FC236}">
                <a16:creationId xmlns:a16="http://schemas.microsoft.com/office/drawing/2014/main" id="{B131B29E-539C-4711-8F83-C0072808EC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3789363"/>
            <a:ext cx="4862513"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a:extLst>
              <a:ext uri="{FF2B5EF4-FFF2-40B4-BE49-F238E27FC236}">
                <a16:creationId xmlns:a16="http://schemas.microsoft.com/office/drawing/2014/main" id="{C01347BA-1A6E-4A50-A375-8C9953315A1F}"/>
              </a:ext>
            </a:extLst>
          </p:cNvPr>
          <p:cNvSpPr txBox="1">
            <a:spLocks noChangeArrowheads="1"/>
          </p:cNvSpPr>
          <p:nvPr/>
        </p:nvSpPr>
        <p:spPr bwMode="auto">
          <a:xfrm>
            <a:off x="7402513" y="0"/>
            <a:ext cx="4789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Tuesday 2</a:t>
            </a:r>
            <a:r>
              <a:rPr lang="en-GB" altLang="en-US" sz="2400" u="sng" baseline="30000">
                <a:solidFill>
                  <a:srgbClr val="000000"/>
                </a:solidFill>
                <a:latin typeface="Letter-join No-Lead 40" panose="02000503000000020003" pitchFamily="50" charset="0"/>
                <a:ea typeface="Verdana" panose="020B0604030504040204" pitchFamily="34" charset="0"/>
                <a:cs typeface="Verdana" panose="020B0604030504040204" pitchFamily="34" charset="0"/>
              </a:rPr>
              <a:t>nd</a:t>
            </a: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 March</a:t>
            </a:r>
          </a:p>
        </p:txBody>
      </p:sp>
      <p:sp>
        <p:nvSpPr>
          <p:cNvPr id="7" name="Rectangle 6">
            <a:extLst>
              <a:ext uri="{FF2B5EF4-FFF2-40B4-BE49-F238E27FC236}">
                <a16:creationId xmlns:a16="http://schemas.microsoft.com/office/drawing/2014/main" id="{ED2B87AC-D234-4F2B-A5AB-C25F3BB32F34}"/>
              </a:ext>
            </a:extLst>
          </p:cNvPr>
          <p:cNvSpPr/>
          <p:nvPr/>
        </p:nvSpPr>
        <p:spPr>
          <a:xfrm>
            <a:off x="76200" y="1047750"/>
            <a:ext cx="8259763" cy="5645150"/>
          </a:xfrm>
          <a:prstGeom prst="rect">
            <a:avLst/>
          </a:prstGeom>
          <a:noFill/>
          <a:ln w="1333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p:txBody>
      </p:sp>
      <p:sp>
        <p:nvSpPr>
          <p:cNvPr id="3076" name="TextBox 7">
            <a:extLst>
              <a:ext uri="{FF2B5EF4-FFF2-40B4-BE49-F238E27FC236}">
                <a16:creationId xmlns:a16="http://schemas.microsoft.com/office/drawing/2014/main" id="{CA5E98E9-48C7-4205-BCB8-276DF23D34B5}"/>
              </a:ext>
            </a:extLst>
          </p:cNvPr>
          <p:cNvSpPr txBox="1">
            <a:spLocks noChangeArrowheads="1"/>
          </p:cNvSpPr>
          <p:nvPr/>
        </p:nvSpPr>
        <p:spPr bwMode="auto">
          <a:xfrm>
            <a:off x="261938" y="165100"/>
            <a:ext cx="9055100" cy="266223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GB" altLang="en-US" sz="2400" b="1" u="sng" dirty="0">
                <a:solidFill>
                  <a:srgbClr val="000000"/>
                </a:solidFill>
                <a:latin typeface="Letter-join No-Lead 40" panose="02000503000000020003" pitchFamily="50" charset="0"/>
                <a:cs typeface="Arial" panose="020B0604020202020204" pitchFamily="34" charset="0"/>
              </a:rPr>
              <a:t>Good Morning</a:t>
            </a:r>
            <a:r>
              <a:rPr lang="en-GB" altLang="en-US" sz="2400" b="1" u="sng" dirty="0">
                <a:solidFill>
                  <a:srgbClr val="0D0D0D"/>
                </a:solidFill>
                <a:latin typeface="Letter-join No-Lead 40" panose="02000503000000020003" pitchFamily="50" charset="0"/>
                <a:cs typeface="Arial" panose="020B0604020202020204" pitchFamily="34" charset="0"/>
              </a:rPr>
              <a:t> Year 3                  02.03.21</a:t>
            </a:r>
          </a:p>
          <a:p>
            <a:pPr eaLnBrk="1" hangingPunct="1">
              <a:lnSpc>
                <a:spcPct val="100000"/>
              </a:lnSpc>
              <a:spcBef>
                <a:spcPct val="0"/>
              </a:spcBef>
              <a:buFontTx/>
              <a:buNone/>
              <a:defRPr/>
            </a:pPr>
            <a:endParaRPr lang="en-GB" altLang="en-US" sz="9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Write a sentence using the word of the day.</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 </a:t>
            </a:r>
          </a:p>
          <a:p>
            <a:pPr eaLnBrk="1" hangingPunct="1">
              <a:lnSpc>
                <a:spcPct val="100000"/>
              </a:lnSpc>
              <a:spcBef>
                <a:spcPct val="0"/>
              </a:spcBef>
              <a:buFontTx/>
              <a:buNone/>
              <a:defRPr/>
            </a:pPr>
            <a:endParaRPr lang="en-GB" altLang="en-US" sz="1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p:txBody>
      </p:sp>
      <p:graphicFrame>
        <p:nvGraphicFramePr>
          <p:cNvPr id="9" name="Table 8">
            <a:extLst>
              <a:ext uri="{FF2B5EF4-FFF2-40B4-BE49-F238E27FC236}">
                <a16:creationId xmlns:a16="http://schemas.microsoft.com/office/drawing/2014/main" id="{E3F44EC4-BD4D-4ABC-8CEE-B85685ECC601}"/>
              </a:ext>
            </a:extLst>
          </p:cNvPr>
          <p:cNvGraphicFramePr>
            <a:graphicFrameLocks noGrp="1"/>
          </p:cNvGraphicFramePr>
          <p:nvPr/>
        </p:nvGraphicFramePr>
        <p:xfrm>
          <a:off x="9537700" y="1746250"/>
          <a:ext cx="2578100" cy="3175000"/>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17171">
                <a:tc>
                  <a:txBody>
                    <a:bodyPr/>
                    <a:lstStyle/>
                    <a:p>
                      <a:pPr algn="ctr"/>
                      <a:r>
                        <a:rPr lang="en-GB" sz="1200" dirty="0">
                          <a:solidFill>
                            <a:schemeClr val="tx1"/>
                          </a:solidFill>
                          <a:latin typeface="Verdana Pro Black" panose="020B0A04030504040204" pitchFamily="34" charset="0"/>
                        </a:rPr>
                        <a:t>Word of the Day!</a:t>
                      </a:r>
                    </a:p>
                  </a:txBody>
                  <a:tcPr marL="91388" marR="91388" marT="45728" marB="4572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48739">
                <a:tc>
                  <a:txBody>
                    <a:bodyPr/>
                    <a:lstStyle/>
                    <a:p>
                      <a:pPr algn="ctr"/>
                      <a:r>
                        <a:rPr lang="en-GB" sz="1800" b="1" dirty="0">
                          <a:solidFill>
                            <a:schemeClr val="bg1"/>
                          </a:solidFill>
                          <a:latin typeface="Verdana" panose="020B0604030504040204" pitchFamily="34" charset="0"/>
                          <a:ea typeface="Verdana" panose="020B0604030504040204" pitchFamily="34" charset="0"/>
                        </a:rPr>
                        <a:t>explanation</a:t>
                      </a:r>
                    </a:p>
                    <a:p>
                      <a:pPr algn="ctr"/>
                      <a:r>
                        <a:rPr lang="en-GB" sz="1200" b="1" dirty="0">
                          <a:solidFill>
                            <a:schemeClr val="bg1"/>
                          </a:solidFill>
                          <a:latin typeface="Verdana" panose="020B0604030504040204" pitchFamily="34" charset="0"/>
                          <a:ea typeface="Verdana" panose="020B0604030504040204" pitchFamily="34" charset="0"/>
                        </a:rPr>
                        <a:t>ex-pla-na-tion</a:t>
                      </a:r>
                      <a:endParaRPr lang="en-GB" sz="1100" b="1" dirty="0">
                        <a:solidFill>
                          <a:schemeClr val="bg1"/>
                        </a:solidFill>
                        <a:latin typeface="Verdana" panose="020B0604030504040204" pitchFamily="34" charset="0"/>
                        <a:ea typeface="Verdana" panose="020B0604030504040204" pitchFamily="34" charset="0"/>
                      </a:endParaRPr>
                    </a:p>
                  </a:txBody>
                  <a:tcPr marL="91388" marR="91388" marT="45728" marB="4572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51601"/>
                    </a:solidFill>
                  </a:tcPr>
                </a:tc>
                <a:extLst>
                  <a:ext uri="{0D108BD9-81ED-4DB2-BD59-A6C34878D82A}">
                    <a16:rowId xmlns:a16="http://schemas.microsoft.com/office/drawing/2014/main" val="10001"/>
                  </a:ext>
                </a:extLst>
              </a:tr>
              <a:tr h="73165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latin typeface="Arial" panose="020B0604020202020204" pitchFamily="34" charset="0"/>
                          <a:cs typeface="Arial" panose="020B0604020202020204" pitchFamily="34" charset="0"/>
                        </a:rPr>
                        <a:t>You give details about it or describe it so it can be understood.</a:t>
                      </a:r>
                      <a:endParaRPr lang="en-GB" sz="1400" dirty="0">
                        <a:solidFill>
                          <a:schemeClr val="tx1"/>
                        </a:solidFill>
                        <a:latin typeface="Verdana" panose="020B0604030504040204" pitchFamily="34" charset="0"/>
                        <a:ea typeface="Verdana" panose="020B0604030504040204" pitchFamily="34" charset="0"/>
                      </a:endParaRPr>
                    </a:p>
                  </a:txBody>
                  <a:tcPr marL="91388" marR="91388" marT="45728" marB="4572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65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Jim gave a poor explanation for why he was late. </a:t>
                      </a:r>
                    </a:p>
                  </a:txBody>
                  <a:tcPr marL="91388" marR="91388" marT="45728" marB="4572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845788">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Arial" panose="020B0604020202020204" pitchFamily="34" charset="0"/>
                          <a:ea typeface="Verdana" panose="020B0604030504040204" pitchFamily="34" charset="0"/>
                          <a:cs typeface="Arial" panose="020B0604020202020204" pitchFamily="34" charset="0"/>
                        </a:rPr>
                        <a:t>Can you use this in your English work? Or in a conversation today?</a:t>
                      </a:r>
                    </a:p>
                  </a:txBody>
                  <a:tcPr marL="91388" marR="91388" marT="45728" marB="4572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10" name="Table 7">
            <a:extLst>
              <a:ext uri="{FF2B5EF4-FFF2-40B4-BE49-F238E27FC236}">
                <a16:creationId xmlns:a16="http://schemas.microsoft.com/office/drawing/2014/main" id="{DE38F676-1C61-4206-B496-68F6F24CB83E}"/>
              </a:ext>
            </a:extLst>
          </p:cNvPr>
          <p:cNvGraphicFramePr>
            <a:graphicFrameLocks noGrp="1"/>
          </p:cNvGraphicFramePr>
          <p:nvPr/>
        </p:nvGraphicFramePr>
        <p:xfrm>
          <a:off x="9537700" y="555625"/>
          <a:ext cx="2578100" cy="1096963"/>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40437">
                <a:tc>
                  <a:txBody>
                    <a:bodyPr/>
                    <a:lstStyle/>
                    <a:p>
                      <a:pPr algn="ctr"/>
                      <a:r>
                        <a:rPr lang="en-GB" sz="1200" dirty="0">
                          <a:solidFill>
                            <a:schemeClr val="tx1"/>
                          </a:solidFill>
                          <a:latin typeface="Verdana Pro Black" panose="020B0A04030504040204" pitchFamily="34" charset="0"/>
                        </a:rPr>
                        <a:t>DID YOU KNOW?</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762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263">
                <a:tc>
                  <a:txBody>
                    <a:bodyPr/>
                    <a:lstStyle/>
                    <a:p>
                      <a:pPr algn="ctr"/>
                      <a:r>
                        <a:rPr lang="en-GB" sz="1400" b="1" dirty="0">
                          <a:solidFill>
                            <a:schemeClr val="bg1"/>
                          </a:solidFill>
                          <a:latin typeface="Comic Sans MS" panose="030F0702030302020204" pitchFamily="66" charset="0"/>
                          <a:ea typeface="Verdana" panose="020B0604030504040204" pitchFamily="34" charset="0"/>
                        </a:rPr>
                        <a:t>March 2</a:t>
                      </a:r>
                      <a:r>
                        <a:rPr lang="en-GB" sz="1400" b="1" baseline="30000" dirty="0">
                          <a:solidFill>
                            <a:schemeClr val="bg1"/>
                          </a:solidFill>
                          <a:latin typeface="Comic Sans MS" panose="030F0702030302020204" pitchFamily="66" charset="0"/>
                          <a:ea typeface="Verdana" panose="020B0604030504040204" pitchFamily="34" charset="0"/>
                        </a:rPr>
                        <a:t>nd </a:t>
                      </a:r>
                      <a:r>
                        <a:rPr lang="en-GB" sz="1400" b="1" dirty="0">
                          <a:solidFill>
                            <a:schemeClr val="bg1"/>
                          </a:solidFill>
                          <a:latin typeface="Comic Sans MS" panose="030F0702030302020204" pitchFamily="66" charset="0"/>
                          <a:ea typeface="Verdana" panose="020B0604030504040204" pitchFamily="34" charset="0"/>
                        </a:rPr>
                        <a:t>is…</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378263">
                <a:tc>
                  <a:txBody>
                    <a:bodyPr/>
                    <a:lstStyle/>
                    <a:p>
                      <a:pPr marL="0" indent="0" algn="ctr">
                        <a:buFont typeface="Arial" panose="020B0604020202020204" pitchFamily="34" charset="0"/>
                        <a:buNone/>
                      </a:pPr>
                      <a:r>
                        <a:rPr lang="en-GB" sz="1400" dirty="0">
                          <a:solidFill>
                            <a:schemeClr val="tx1"/>
                          </a:solidFill>
                          <a:latin typeface="Comic Sans MS" panose="030F0702030302020204" pitchFamily="66" charset="0"/>
                          <a:ea typeface="Verdana" panose="020B0604030504040204" pitchFamily="34" charset="0"/>
                        </a:rPr>
                        <a:t>Dr Seuss Day</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3095" name="TextBox 13">
            <a:extLst>
              <a:ext uri="{FF2B5EF4-FFF2-40B4-BE49-F238E27FC236}">
                <a16:creationId xmlns:a16="http://schemas.microsoft.com/office/drawing/2014/main" id="{8B781B62-E549-436C-9A0D-263789234B0F}"/>
              </a:ext>
            </a:extLst>
          </p:cNvPr>
          <p:cNvSpPr txBox="1">
            <a:spLocks noChangeArrowheads="1"/>
          </p:cNvSpPr>
          <p:nvPr/>
        </p:nvSpPr>
        <p:spPr bwMode="auto">
          <a:xfrm>
            <a:off x="4643438" y="5095875"/>
            <a:ext cx="29051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900"/>
              <a:t>Y</a:t>
            </a:r>
          </a:p>
        </p:txBody>
      </p:sp>
      <p:graphicFrame>
        <p:nvGraphicFramePr>
          <p:cNvPr id="11" name="Table 10">
            <a:extLst>
              <a:ext uri="{FF2B5EF4-FFF2-40B4-BE49-F238E27FC236}">
                <a16:creationId xmlns:a16="http://schemas.microsoft.com/office/drawing/2014/main" id="{26808964-6866-4A42-B774-E6B0A7E9667F}"/>
              </a:ext>
            </a:extLst>
          </p:cNvPr>
          <p:cNvGraphicFramePr>
            <a:graphicFrameLocks noGrp="1"/>
          </p:cNvGraphicFramePr>
          <p:nvPr/>
        </p:nvGraphicFramePr>
        <p:xfrm>
          <a:off x="9537700" y="5208588"/>
          <a:ext cx="2578100" cy="1639888"/>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Verdana" panose="020B0604030504040204" pitchFamily="34" charset="0"/>
                          <a:ea typeface="Verdana" panose="020B0604030504040204" pitchFamily="34" charset="0"/>
                        </a:rPr>
                        <a:t>Remember to still complete today</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9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15 minutes of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TTROCKSTAR.</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dirty="0">
                          <a:solidFill>
                            <a:schemeClr val="tx1"/>
                          </a:solidFill>
                          <a:latin typeface="Arial" panose="020B0604020202020204" pitchFamily="34" charset="0"/>
                          <a:ea typeface="Verdana" panose="020B0604030504040204" pitchFamily="34" charset="0"/>
                          <a:cs typeface="Arial" panose="020B0604020202020204" pitchFamily="34" charset="0"/>
                        </a:rPr>
                        <a:t>Reading for 10 minutes.</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pic>
        <p:nvPicPr>
          <p:cNvPr id="3104" name="Picture 1">
            <a:extLst>
              <a:ext uri="{FF2B5EF4-FFF2-40B4-BE49-F238E27FC236}">
                <a16:creationId xmlns:a16="http://schemas.microsoft.com/office/drawing/2014/main" id="{07E8B5E6-AEE0-43DA-BCFA-CB1AB940C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531938"/>
            <a:ext cx="5381625" cy="500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5" name="TextBox 2">
            <a:extLst>
              <a:ext uri="{FF2B5EF4-FFF2-40B4-BE49-F238E27FC236}">
                <a16:creationId xmlns:a16="http://schemas.microsoft.com/office/drawing/2014/main" id="{59900307-4017-41AC-A1BD-B4E4BF724039}"/>
              </a:ext>
            </a:extLst>
          </p:cNvPr>
          <p:cNvSpPr txBox="1">
            <a:spLocks noChangeArrowheads="1"/>
          </p:cNvSpPr>
          <p:nvPr/>
        </p:nvSpPr>
        <p:spPr bwMode="auto">
          <a:xfrm>
            <a:off x="6958013" y="4505325"/>
            <a:ext cx="22733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Remember, no Zoom Circle Time sessions this afternoon. We will have a session on Thursday afternoon instead.</a:t>
            </a:r>
          </a:p>
        </p:txBody>
      </p:sp>
      <p:pic>
        <p:nvPicPr>
          <p:cNvPr id="3106" name="Picture 4">
            <a:extLst>
              <a:ext uri="{FF2B5EF4-FFF2-40B4-BE49-F238E27FC236}">
                <a16:creationId xmlns:a16="http://schemas.microsoft.com/office/drawing/2014/main" id="{0B34C710-C55B-4331-A480-E11AC7210A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5938" y="361950"/>
            <a:ext cx="229552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a:extLst>
              <a:ext uri="{FF2B5EF4-FFF2-40B4-BE49-F238E27FC236}">
                <a16:creationId xmlns:a16="http://schemas.microsoft.com/office/drawing/2014/main" id="{871C848E-FB32-4F55-95C7-7476862D54A8}"/>
              </a:ext>
            </a:extLst>
          </p:cNvPr>
          <p:cNvSpPr txBox="1">
            <a:spLocks noChangeArrowheads="1"/>
          </p:cNvSpPr>
          <p:nvPr/>
        </p:nvSpPr>
        <p:spPr bwMode="auto">
          <a:xfrm>
            <a:off x="7402513" y="0"/>
            <a:ext cx="4789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Wednesday 3</a:t>
            </a:r>
            <a:r>
              <a:rPr lang="en-GB" altLang="en-US" sz="2400" u="sng" baseline="30000">
                <a:solidFill>
                  <a:srgbClr val="000000"/>
                </a:solidFill>
                <a:latin typeface="Letter-join No-Lead 40" panose="02000503000000020003" pitchFamily="50" charset="0"/>
                <a:ea typeface="Verdana" panose="020B0604030504040204" pitchFamily="34" charset="0"/>
                <a:cs typeface="Verdana" panose="020B0604030504040204" pitchFamily="34" charset="0"/>
              </a:rPr>
              <a:t>rd</a:t>
            </a: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 March</a:t>
            </a:r>
          </a:p>
        </p:txBody>
      </p:sp>
      <p:sp>
        <p:nvSpPr>
          <p:cNvPr id="7" name="Rectangle 6">
            <a:extLst>
              <a:ext uri="{FF2B5EF4-FFF2-40B4-BE49-F238E27FC236}">
                <a16:creationId xmlns:a16="http://schemas.microsoft.com/office/drawing/2014/main" id="{CE71FBEF-1547-4C5D-8A7E-962A00DC6EFF}"/>
              </a:ext>
            </a:extLst>
          </p:cNvPr>
          <p:cNvSpPr/>
          <p:nvPr/>
        </p:nvSpPr>
        <p:spPr>
          <a:xfrm>
            <a:off x="76200" y="1047750"/>
            <a:ext cx="8259763" cy="5499100"/>
          </a:xfrm>
          <a:prstGeom prst="rect">
            <a:avLst/>
          </a:prstGeom>
          <a:noFill/>
          <a:ln w="1333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GB" sz="2400" dirty="0">
              <a:solidFill>
                <a:prstClr val="black"/>
              </a:solidFill>
              <a:latin typeface="Letter-join No-Lead 40" panose="02000503000000020003"/>
              <a:ea typeface="Verdana" panose="020B0604030504040204" pitchFamily="34" charset="0"/>
            </a:endParaRPr>
          </a:p>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p:txBody>
      </p:sp>
      <p:sp>
        <p:nvSpPr>
          <p:cNvPr id="4100" name="TextBox 7">
            <a:extLst>
              <a:ext uri="{FF2B5EF4-FFF2-40B4-BE49-F238E27FC236}">
                <a16:creationId xmlns:a16="http://schemas.microsoft.com/office/drawing/2014/main" id="{138B60D2-9167-4729-A1B4-D8E1C31976CD}"/>
              </a:ext>
            </a:extLst>
          </p:cNvPr>
          <p:cNvSpPr txBox="1">
            <a:spLocks noChangeArrowheads="1"/>
          </p:cNvSpPr>
          <p:nvPr/>
        </p:nvSpPr>
        <p:spPr bwMode="auto">
          <a:xfrm>
            <a:off x="0" y="25400"/>
            <a:ext cx="8455025" cy="415448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GB" altLang="en-US" sz="2400" b="1" u="sng" dirty="0">
                <a:solidFill>
                  <a:srgbClr val="000000"/>
                </a:solidFill>
                <a:latin typeface="Letter-join No-Lead 40" panose="02000503000000020003" pitchFamily="50" charset="0"/>
                <a:cs typeface="Arial" panose="020B0604020202020204" pitchFamily="34" charset="0"/>
              </a:rPr>
              <a:t>Good Morning</a:t>
            </a:r>
            <a:r>
              <a:rPr lang="en-GB" altLang="en-US" sz="2400" b="1" u="sng" dirty="0">
                <a:solidFill>
                  <a:srgbClr val="0D0D0D"/>
                </a:solidFill>
                <a:latin typeface="Letter-join No-Lead 40" panose="02000503000000020003" pitchFamily="50" charset="0"/>
                <a:cs typeface="Arial" panose="020B0604020202020204" pitchFamily="34" charset="0"/>
              </a:rPr>
              <a:t> Year 3                     03.03.21</a:t>
            </a:r>
          </a:p>
          <a:p>
            <a:pPr eaLnBrk="1" hangingPunct="1">
              <a:lnSpc>
                <a:spcPct val="100000"/>
              </a:lnSpc>
              <a:spcBef>
                <a:spcPct val="0"/>
              </a:spcBef>
              <a:buFontTx/>
              <a:buNone/>
              <a:defRPr/>
            </a:pPr>
            <a:endParaRPr lang="en-GB" altLang="en-US" sz="2400" b="1" u="sng"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Write a sentence using the word of the day. </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What wildlife can you see from your window. Sit quietly for a few minutes looking out. What do you notice?</a:t>
            </a: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p:txBody>
      </p:sp>
      <p:graphicFrame>
        <p:nvGraphicFramePr>
          <p:cNvPr id="9" name="Table 8">
            <a:extLst>
              <a:ext uri="{FF2B5EF4-FFF2-40B4-BE49-F238E27FC236}">
                <a16:creationId xmlns:a16="http://schemas.microsoft.com/office/drawing/2014/main" id="{E6A1EC32-D5D7-4DAD-9D3F-183D504F524D}"/>
              </a:ext>
            </a:extLst>
          </p:cNvPr>
          <p:cNvGraphicFramePr>
            <a:graphicFrameLocks noGrp="1"/>
          </p:cNvGraphicFramePr>
          <p:nvPr/>
        </p:nvGraphicFramePr>
        <p:xfrm>
          <a:off x="9537700" y="1746250"/>
          <a:ext cx="2578100" cy="3387740"/>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17104">
                <a:tc>
                  <a:txBody>
                    <a:bodyPr/>
                    <a:lstStyle/>
                    <a:p>
                      <a:pPr algn="ctr"/>
                      <a:r>
                        <a:rPr lang="en-GB" sz="1200" dirty="0">
                          <a:solidFill>
                            <a:schemeClr val="tx1"/>
                          </a:solidFill>
                          <a:latin typeface="Verdana Pro Black" panose="020B0A04030504040204" pitchFamily="34" charset="0"/>
                        </a:rPr>
                        <a:t>Word of the Day!</a:t>
                      </a:r>
                    </a:p>
                  </a:txBody>
                  <a:tcPr marL="91388" marR="91388" marT="45718" marB="4571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48632">
                <a:tc>
                  <a:txBody>
                    <a:bodyPr/>
                    <a:lstStyle/>
                    <a:p>
                      <a:pPr algn="ctr"/>
                      <a:r>
                        <a:rPr lang="en-GB" sz="1800" b="1" dirty="0">
                          <a:solidFill>
                            <a:schemeClr val="bg1"/>
                          </a:solidFill>
                          <a:latin typeface="Verdana" panose="020B0604030504040204" pitchFamily="34" charset="0"/>
                          <a:ea typeface="Verdana" panose="020B0604030504040204" pitchFamily="34" charset="0"/>
                        </a:rPr>
                        <a:t>flock</a:t>
                      </a:r>
                    </a:p>
                    <a:p>
                      <a:pPr algn="ctr"/>
                      <a:r>
                        <a:rPr lang="en-GB" sz="1200" b="1" dirty="0">
                          <a:solidFill>
                            <a:schemeClr val="bg1"/>
                          </a:solidFill>
                          <a:latin typeface="Verdana" panose="020B0604030504040204" pitchFamily="34" charset="0"/>
                          <a:ea typeface="Verdana" panose="020B0604030504040204" pitchFamily="34" charset="0"/>
                        </a:rPr>
                        <a:t>flock</a:t>
                      </a:r>
                      <a:endParaRPr lang="en-GB" sz="1100" b="1" dirty="0">
                        <a:solidFill>
                          <a:schemeClr val="bg1"/>
                        </a:solidFill>
                        <a:latin typeface="Verdana" panose="020B0604030504040204" pitchFamily="34" charset="0"/>
                        <a:ea typeface="Verdana" panose="020B0604030504040204" pitchFamily="34" charset="0"/>
                      </a:endParaRPr>
                    </a:p>
                  </a:txBody>
                  <a:tcPr marL="91388" marR="91388" marT="45718" marB="4571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51601"/>
                    </a:solidFill>
                  </a:tcPr>
                </a:tc>
                <a:extLst>
                  <a:ext uri="{0D108BD9-81ED-4DB2-BD59-A6C34878D82A}">
                    <a16:rowId xmlns:a16="http://schemas.microsoft.com/office/drawing/2014/main" val="10001"/>
                  </a:ext>
                </a:extLst>
              </a:tr>
              <a:tr h="94487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A group of people or things as a flock of them to emphasize there are lots of them.</a:t>
                      </a:r>
                    </a:p>
                  </a:txBody>
                  <a:tcPr marL="91388" marR="91388" marT="45718" marB="4571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5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The flock of teachers gathered around the biscuits. </a:t>
                      </a:r>
                    </a:p>
                  </a:txBody>
                  <a:tcPr marL="91388" marR="91388" marT="45718" marB="4571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845608">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Arial" panose="020B0604020202020204" pitchFamily="34" charset="0"/>
                          <a:ea typeface="Verdana" panose="020B0604030504040204" pitchFamily="34" charset="0"/>
                          <a:cs typeface="Arial" panose="020B0604020202020204" pitchFamily="34" charset="0"/>
                        </a:rPr>
                        <a:t>Can you use this in your English work? Or in a conversation today?</a:t>
                      </a:r>
                    </a:p>
                  </a:txBody>
                  <a:tcPr marL="91388" marR="91388" marT="45718" marB="45718"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10" name="Table 7">
            <a:extLst>
              <a:ext uri="{FF2B5EF4-FFF2-40B4-BE49-F238E27FC236}">
                <a16:creationId xmlns:a16="http://schemas.microsoft.com/office/drawing/2014/main" id="{B9F44428-B77C-4414-8AA4-299866F1933C}"/>
              </a:ext>
            </a:extLst>
          </p:cNvPr>
          <p:cNvGraphicFramePr>
            <a:graphicFrameLocks noGrp="1"/>
          </p:cNvGraphicFramePr>
          <p:nvPr/>
        </p:nvGraphicFramePr>
        <p:xfrm>
          <a:off x="9537700" y="555625"/>
          <a:ext cx="2578100" cy="1096963"/>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40437">
                <a:tc>
                  <a:txBody>
                    <a:bodyPr/>
                    <a:lstStyle/>
                    <a:p>
                      <a:pPr algn="ctr"/>
                      <a:r>
                        <a:rPr lang="en-GB" sz="1200" dirty="0">
                          <a:solidFill>
                            <a:schemeClr val="tx1"/>
                          </a:solidFill>
                          <a:latin typeface="Verdana Pro Black" panose="020B0A04030504040204" pitchFamily="34" charset="0"/>
                        </a:rPr>
                        <a:t>DID YOU KNOW?</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762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263">
                <a:tc>
                  <a:txBody>
                    <a:bodyPr/>
                    <a:lstStyle/>
                    <a:p>
                      <a:pPr algn="ctr"/>
                      <a:r>
                        <a:rPr lang="en-GB" sz="1400" b="1" dirty="0">
                          <a:solidFill>
                            <a:schemeClr val="bg1"/>
                          </a:solidFill>
                          <a:latin typeface="Comic Sans MS" panose="030F0702030302020204" pitchFamily="66" charset="0"/>
                          <a:ea typeface="Verdana" panose="020B0604030504040204" pitchFamily="34" charset="0"/>
                        </a:rPr>
                        <a:t>March 3</a:t>
                      </a:r>
                      <a:r>
                        <a:rPr lang="en-GB" sz="1400" b="1" baseline="30000" dirty="0">
                          <a:solidFill>
                            <a:schemeClr val="bg1"/>
                          </a:solidFill>
                          <a:latin typeface="Comic Sans MS" panose="030F0702030302020204" pitchFamily="66" charset="0"/>
                          <a:ea typeface="Verdana" panose="020B0604030504040204" pitchFamily="34" charset="0"/>
                        </a:rPr>
                        <a:t>rd</a:t>
                      </a:r>
                      <a:r>
                        <a:rPr lang="en-GB" sz="1400" b="1" dirty="0">
                          <a:solidFill>
                            <a:schemeClr val="bg1"/>
                          </a:solidFill>
                          <a:latin typeface="Comic Sans MS" panose="030F0702030302020204" pitchFamily="66" charset="0"/>
                          <a:ea typeface="Verdana" panose="020B0604030504040204" pitchFamily="34" charset="0"/>
                        </a:rPr>
                        <a:t> is…</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378263">
                <a:tc>
                  <a:txBody>
                    <a:bodyPr/>
                    <a:lstStyle/>
                    <a:p>
                      <a:pPr marL="0" indent="0" algn="ctr">
                        <a:buFont typeface="Arial" panose="020B0604020202020204" pitchFamily="34" charset="0"/>
                        <a:buNone/>
                      </a:pPr>
                      <a:r>
                        <a:rPr lang="en-GB" sz="1400" dirty="0">
                          <a:solidFill>
                            <a:schemeClr val="tx1"/>
                          </a:solidFill>
                          <a:latin typeface="Comic Sans MS" panose="030F0702030302020204" pitchFamily="66" charset="0"/>
                          <a:ea typeface="Verdana" panose="020B0604030504040204" pitchFamily="34" charset="0"/>
                        </a:rPr>
                        <a:t>World Wildlife Day</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aphicFrame>
        <p:nvGraphicFramePr>
          <p:cNvPr id="11" name="Table 10">
            <a:extLst>
              <a:ext uri="{FF2B5EF4-FFF2-40B4-BE49-F238E27FC236}">
                <a16:creationId xmlns:a16="http://schemas.microsoft.com/office/drawing/2014/main" id="{C803DED7-0B09-437C-AE44-9E63C065A195}"/>
              </a:ext>
            </a:extLst>
          </p:cNvPr>
          <p:cNvGraphicFramePr>
            <a:graphicFrameLocks noGrp="1"/>
          </p:cNvGraphicFramePr>
          <p:nvPr/>
        </p:nvGraphicFramePr>
        <p:xfrm>
          <a:off x="9537700" y="5113338"/>
          <a:ext cx="2578100" cy="1639888"/>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530393">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Verdana" panose="020B0604030504040204" pitchFamily="34" charset="0"/>
                          <a:ea typeface="Verdana" panose="020B0604030504040204" pitchFamily="34" charset="0"/>
                        </a:rPr>
                        <a:t>Remember to still complete today</a:t>
                      </a:r>
                    </a:p>
                  </a:txBody>
                  <a:tcPr marL="91388" marR="91388" marT="45711" marB="4571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910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15 minutes of TTROCKSTAR.</a:t>
                      </a:r>
                    </a:p>
                  </a:txBody>
                  <a:tcPr marL="91388" marR="91388" marT="45711" marB="4571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0393">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dirty="0">
                          <a:solidFill>
                            <a:schemeClr val="tx1"/>
                          </a:solidFill>
                          <a:latin typeface="Arial" panose="020B0604020202020204" pitchFamily="34" charset="0"/>
                          <a:ea typeface="Verdana" panose="020B0604030504040204" pitchFamily="34" charset="0"/>
                          <a:cs typeface="Arial" panose="020B0604020202020204" pitchFamily="34" charset="0"/>
                        </a:rPr>
                        <a:t>Reading for 10 minutes.</a:t>
                      </a:r>
                    </a:p>
                  </a:txBody>
                  <a:tcPr marL="91388" marR="91388" marT="45711" marB="4571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pic>
        <p:nvPicPr>
          <p:cNvPr id="4127" name="Picture 2">
            <a:extLst>
              <a:ext uri="{FF2B5EF4-FFF2-40B4-BE49-F238E27FC236}">
                <a16:creationId xmlns:a16="http://schemas.microsoft.com/office/drawing/2014/main" id="{B10E8A7B-AF63-484A-B0BF-C3225E9F2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113" y="2459038"/>
            <a:ext cx="4321175" cy="362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28" name="Picture 3">
            <a:extLst>
              <a:ext uri="{FF2B5EF4-FFF2-40B4-BE49-F238E27FC236}">
                <a16:creationId xmlns:a16="http://schemas.microsoft.com/office/drawing/2014/main" id="{6C705CE1-99D1-4681-9572-01FD969DAD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825" y="2459038"/>
            <a:ext cx="4625975" cy="362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a:extLst>
              <a:ext uri="{FF2B5EF4-FFF2-40B4-BE49-F238E27FC236}">
                <a16:creationId xmlns:a16="http://schemas.microsoft.com/office/drawing/2014/main" id="{B20F4992-62A0-4C4E-9DAC-A5E0CD37DA84}"/>
              </a:ext>
            </a:extLst>
          </p:cNvPr>
          <p:cNvSpPr txBox="1">
            <a:spLocks noChangeArrowheads="1"/>
          </p:cNvSpPr>
          <p:nvPr/>
        </p:nvSpPr>
        <p:spPr bwMode="auto">
          <a:xfrm>
            <a:off x="7402513" y="0"/>
            <a:ext cx="4789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Thursday 4</a:t>
            </a:r>
            <a:r>
              <a:rPr lang="en-GB" altLang="en-US" sz="2400" u="sng" baseline="30000">
                <a:solidFill>
                  <a:srgbClr val="000000"/>
                </a:solidFill>
                <a:latin typeface="Letter-join No-Lead 40" panose="02000503000000020003" pitchFamily="50" charset="0"/>
                <a:ea typeface="Verdana" panose="020B0604030504040204" pitchFamily="34" charset="0"/>
                <a:cs typeface="Verdana" panose="020B0604030504040204" pitchFamily="34" charset="0"/>
              </a:rPr>
              <a:t>th</a:t>
            </a: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 March</a:t>
            </a:r>
          </a:p>
        </p:txBody>
      </p:sp>
      <p:sp>
        <p:nvSpPr>
          <p:cNvPr id="7" name="Rectangle 6">
            <a:extLst>
              <a:ext uri="{FF2B5EF4-FFF2-40B4-BE49-F238E27FC236}">
                <a16:creationId xmlns:a16="http://schemas.microsoft.com/office/drawing/2014/main" id="{28C669ED-6373-4841-88EC-FD5668F49E39}"/>
              </a:ext>
            </a:extLst>
          </p:cNvPr>
          <p:cNvSpPr/>
          <p:nvPr/>
        </p:nvSpPr>
        <p:spPr>
          <a:xfrm>
            <a:off x="76200" y="1047750"/>
            <a:ext cx="8259763" cy="4167188"/>
          </a:xfrm>
          <a:prstGeom prst="rect">
            <a:avLst/>
          </a:prstGeom>
          <a:noFill/>
          <a:ln w="1333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p:txBody>
      </p:sp>
      <p:sp>
        <p:nvSpPr>
          <p:cNvPr id="5124" name="TextBox 7">
            <a:extLst>
              <a:ext uri="{FF2B5EF4-FFF2-40B4-BE49-F238E27FC236}">
                <a16:creationId xmlns:a16="http://schemas.microsoft.com/office/drawing/2014/main" id="{E362F0E3-1353-4CEF-B89E-4828FDE4D27A}"/>
              </a:ext>
            </a:extLst>
          </p:cNvPr>
          <p:cNvSpPr txBox="1">
            <a:spLocks noChangeArrowheads="1"/>
          </p:cNvSpPr>
          <p:nvPr/>
        </p:nvSpPr>
        <p:spPr bwMode="auto">
          <a:xfrm>
            <a:off x="0" y="25400"/>
            <a:ext cx="7962900" cy="686276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GB" altLang="en-US" sz="2400" b="1" u="sng" dirty="0">
                <a:solidFill>
                  <a:srgbClr val="000000"/>
                </a:solidFill>
                <a:latin typeface="Letter-join No-Lead 40" panose="02000503000000020003" pitchFamily="50" charset="0"/>
                <a:cs typeface="Arial" panose="020B0604020202020204" pitchFamily="34" charset="0"/>
              </a:rPr>
              <a:t>Good Morning</a:t>
            </a:r>
            <a:r>
              <a:rPr lang="en-GB" altLang="en-US" sz="2400" b="1" u="sng" dirty="0">
                <a:solidFill>
                  <a:srgbClr val="0D0D0D"/>
                </a:solidFill>
                <a:latin typeface="Letter-join No-Lead 40" panose="02000503000000020003" pitchFamily="50" charset="0"/>
                <a:cs typeface="Arial" panose="020B0604020202020204" pitchFamily="34" charset="0"/>
              </a:rPr>
              <a:t> Year 3                   04.03.21</a:t>
            </a:r>
          </a:p>
          <a:p>
            <a:pPr eaLnBrk="1" hangingPunct="1">
              <a:lnSpc>
                <a:spcPct val="100000"/>
              </a:lnSpc>
              <a:spcBef>
                <a:spcPct val="0"/>
              </a:spcBef>
              <a:buFontTx/>
              <a:buNone/>
              <a:defRPr/>
            </a:pPr>
            <a:endParaRPr lang="en-GB" altLang="en-US" sz="2400" b="1" u="sng"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Write a sentence using the word of the day. </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Check the timetable for today. The timings are slightly different to normal. Start on some of the activities.</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Read your AR book and take a test if you need to.</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r>
              <a:rPr lang="en-GB" altLang="en-US" sz="2400" dirty="0">
                <a:solidFill>
                  <a:srgbClr val="0D0D0D"/>
                </a:solidFill>
                <a:latin typeface="Letter-join No-Lead 40" panose="02000503000000020003" pitchFamily="50" charset="0"/>
                <a:cs typeface="Arial" panose="020B0604020202020204" pitchFamily="34" charset="0"/>
              </a:rPr>
              <a:t>Go on Spelling Shed.</a:t>
            </a: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 typeface="Arial" panose="020B0604020202020204" pitchFamily="34" charset="0"/>
              <a:buNone/>
              <a:defRPr/>
            </a:pPr>
            <a:r>
              <a:rPr lang="en-GB" altLang="en-US" sz="2400" dirty="0">
                <a:solidFill>
                  <a:srgbClr val="0D0D0D"/>
                </a:solidFill>
                <a:latin typeface="Letter-join No-Lead 40" panose="02000503000000020003" pitchFamily="50" charset="0"/>
                <a:cs typeface="Arial" panose="020B0604020202020204" pitchFamily="34" charset="0"/>
              </a:rPr>
              <a:t>Don’t forget Mrs Bryden is doing an assembly at 9.05a.m.</a:t>
            </a:r>
          </a:p>
          <a:p>
            <a:pPr marL="457200" indent="-457200" eaLnBrk="1" hangingPunct="1">
              <a:lnSpc>
                <a:spcPct val="100000"/>
              </a:lnSpc>
              <a:spcBef>
                <a:spcPct val="0"/>
              </a:spcBef>
              <a:buFontTx/>
              <a:buAutoNum type="arabicPeriod"/>
              <a:defRPr/>
            </a:pPr>
            <a:endParaRPr lang="en-GB" altLang="en-US"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marL="457200" indent="-457200" eaLnBrk="1" hangingPunct="1">
              <a:lnSpc>
                <a:spcPct val="100000"/>
              </a:lnSpc>
              <a:spcBef>
                <a:spcPct val="0"/>
              </a:spcBef>
              <a:buFontTx/>
              <a:buAutoNum type="arabicPeriod"/>
              <a:defRPr/>
            </a:pPr>
            <a:endParaRPr lang="en-GB" altLang="en-US" sz="2400" dirty="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defRPr/>
            </a:pPr>
            <a:endParaRPr lang="en-GB" altLang="en-US" sz="2400" dirty="0">
              <a:solidFill>
                <a:srgbClr val="0D0D0D"/>
              </a:solidFill>
              <a:latin typeface="Letter-join No-Lead 40" panose="02000503000000020003" pitchFamily="50" charset="0"/>
              <a:cs typeface="Arial" panose="020B0604020202020204" pitchFamily="34" charset="0"/>
            </a:endParaRPr>
          </a:p>
        </p:txBody>
      </p:sp>
      <p:graphicFrame>
        <p:nvGraphicFramePr>
          <p:cNvPr id="9" name="Table 8">
            <a:extLst>
              <a:ext uri="{FF2B5EF4-FFF2-40B4-BE49-F238E27FC236}">
                <a16:creationId xmlns:a16="http://schemas.microsoft.com/office/drawing/2014/main" id="{8890244E-4384-4D89-B14A-3B631BA9D113}"/>
              </a:ext>
            </a:extLst>
          </p:cNvPr>
          <p:cNvGraphicFramePr>
            <a:graphicFrameLocks noGrp="1"/>
          </p:cNvGraphicFramePr>
          <p:nvPr/>
        </p:nvGraphicFramePr>
        <p:xfrm>
          <a:off x="9537700" y="1746250"/>
          <a:ext cx="2578100" cy="3163887"/>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14149">
                <a:tc>
                  <a:txBody>
                    <a:bodyPr/>
                    <a:lstStyle/>
                    <a:p>
                      <a:pPr algn="ctr"/>
                      <a:r>
                        <a:rPr lang="en-GB" sz="1200" dirty="0">
                          <a:solidFill>
                            <a:schemeClr val="tx1"/>
                          </a:solidFill>
                          <a:latin typeface="Verdana Pro Black" panose="020B0A04030504040204" pitchFamily="34" charset="0"/>
                        </a:rPr>
                        <a:t>Word of the Day!</a:t>
                      </a:r>
                    </a:p>
                  </a:txBody>
                  <a:tcPr marL="91388" marR="91388" marT="45724" marB="45724"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48728">
                <a:tc>
                  <a:txBody>
                    <a:bodyPr/>
                    <a:lstStyle/>
                    <a:p>
                      <a:pPr algn="ctr"/>
                      <a:r>
                        <a:rPr lang="en-GB" sz="1800" b="1" dirty="0">
                          <a:solidFill>
                            <a:schemeClr val="bg1"/>
                          </a:solidFill>
                          <a:latin typeface="Verdana" panose="020B0604030504040204" pitchFamily="34" charset="0"/>
                          <a:ea typeface="Verdana" panose="020B0604030504040204" pitchFamily="34" charset="0"/>
                        </a:rPr>
                        <a:t>diagram</a:t>
                      </a:r>
                    </a:p>
                    <a:p>
                      <a:pPr algn="ctr"/>
                      <a:r>
                        <a:rPr lang="en-GB" sz="1200" b="1" dirty="0">
                          <a:solidFill>
                            <a:schemeClr val="bg1"/>
                          </a:solidFill>
                          <a:latin typeface="Verdana" panose="020B0604030504040204" pitchFamily="34" charset="0"/>
                          <a:ea typeface="Verdana" panose="020B0604030504040204" pitchFamily="34" charset="0"/>
                        </a:rPr>
                        <a:t>di-a-gram</a:t>
                      </a:r>
                      <a:endParaRPr lang="en-GB" sz="1100" b="1" dirty="0">
                        <a:solidFill>
                          <a:schemeClr val="bg1"/>
                        </a:solidFill>
                        <a:latin typeface="Verdana" panose="020B0604030504040204" pitchFamily="34" charset="0"/>
                        <a:ea typeface="Verdana" panose="020B0604030504040204" pitchFamily="34" charset="0"/>
                      </a:endParaRPr>
                    </a:p>
                  </a:txBody>
                  <a:tcPr marL="91388" marR="91388" marT="45724" marB="45724"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51601"/>
                    </a:solidFill>
                  </a:tcPr>
                </a:tc>
                <a:extLst>
                  <a:ext uri="{0D108BD9-81ED-4DB2-BD59-A6C34878D82A}">
                    <a16:rowId xmlns:a16="http://schemas.microsoft.com/office/drawing/2014/main" val="10001"/>
                  </a:ext>
                </a:extLst>
              </a:tr>
              <a:tr h="73164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latin typeface="Arial" panose="020B0604020202020204" pitchFamily="34" charset="0"/>
                          <a:ea typeface="Verdana" panose="020B0604030504040204" pitchFamily="34" charset="0"/>
                          <a:cs typeface="Arial" panose="020B0604020202020204" pitchFamily="34" charset="0"/>
                        </a:rPr>
                        <a:t>A simple drawing which consists mainly of lines and is used to show information.</a:t>
                      </a:r>
                      <a:endParaRPr lang="en-GB" sz="1400" dirty="0">
                        <a:solidFill>
                          <a:schemeClr val="tx1"/>
                        </a:solidFill>
                        <a:latin typeface="Verdana" panose="020B0604030504040204" pitchFamily="34" charset="0"/>
                        <a:ea typeface="Verdana" panose="020B0604030504040204" pitchFamily="34" charset="0"/>
                      </a:endParaRPr>
                    </a:p>
                  </a:txBody>
                  <a:tcPr marL="91388" marR="91388" marT="45724" marB="45724"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64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The diagram shows the classes favourite ice cream. </a:t>
                      </a:r>
                    </a:p>
                  </a:txBody>
                  <a:tcPr marL="91388" marR="91388" marT="45724" marB="45724"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83773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Arial" panose="020B0604020202020204" pitchFamily="34" charset="0"/>
                          <a:ea typeface="Verdana" panose="020B0604030504040204" pitchFamily="34" charset="0"/>
                          <a:cs typeface="Arial" panose="020B0604020202020204" pitchFamily="34" charset="0"/>
                        </a:rPr>
                        <a:t>Can you use this in your English work? Or in a conversation today?</a:t>
                      </a:r>
                    </a:p>
                  </a:txBody>
                  <a:tcPr marL="91388" marR="91388" marT="45724" marB="45724"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10" name="Table 7">
            <a:extLst>
              <a:ext uri="{FF2B5EF4-FFF2-40B4-BE49-F238E27FC236}">
                <a16:creationId xmlns:a16="http://schemas.microsoft.com/office/drawing/2014/main" id="{4B653465-8071-4B0D-A78A-83FFF6081335}"/>
              </a:ext>
            </a:extLst>
          </p:cNvPr>
          <p:cNvGraphicFramePr>
            <a:graphicFrameLocks noGrp="1"/>
          </p:cNvGraphicFramePr>
          <p:nvPr/>
        </p:nvGraphicFramePr>
        <p:xfrm>
          <a:off x="9537700" y="555625"/>
          <a:ext cx="2578100" cy="1096963"/>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40437">
                <a:tc>
                  <a:txBody>
                    <a:bodyPr/>
                    <a:lstStyle/>
                    <a:p>
                      <a:pPr algn="ctr"/>
                      <a:r>
                        <a:rPr lang="en-GB" sz="1200" dirty="0">
                          <a:solidFill>
                            <a:schemeClr val="tx1"/>
                          </a:solidFill>
                          <a:latin typeface="Verdana Pro Black" panose="020B0A04030504040204" pitchFamily="34" charset="0"/>
                        </a:rPr>
                        <a:t>DID YOU KNOW?</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762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263">
                <a:tc>
                  <a:txBody>
                    <a:bodyPr/>
                    <a:lstStyle/>
                    <a:p>
                      <a:pPr algn="ctr"/>
                      <a:r>
                        <a:rPr lang="en-GB" sz="1400" b="1" dirty="0">
                          <a:solidFill>
                            <a:schemeClr val="bg1"/>
                          </a:solidFill>
                          <a:latin typeface="Comic Sans MS" panose="030F0702030302020204" pitchFamily="66" charset="0"/>
                          <a:ea typeface="Verdana" panose="020B0604030504040204" pitchFamily="34" charset="0"/>
                        </a:rPr>
                        <a:t>March 4</a:t>
                      </a:r>
                      <a:r>
                        <a:rPr lang="en-GB" sz="1400" b="1" baseline="30000" dirty="0">
                          <a:solidFill>
                            <a:schemeClr val="bg1"/>
                          </a:solidFill>
                          <a:latin typeface="Comic Sans MS" panose="030F0702030302020204" pitchFamily="66" charset="0"/>
                          <a:ea typeface="Verdana" panose="020B0604030504040204" pitchFamily="34" charset="0"/>
                        </a:rPr>
                        <a:t>th</a:t>
                      </a:r>
                      <a:r>
                        <a:rPr lang="en-GB" sz="1400" b="1" dirty="0">
                          <a:solidFill>
                            <a:schemeClr val="bg1"/>
                          </a:solidFill>
                          <a:latin typeface="Comic Sans MS" panose="030F0702030302020204" pitchFamily="66" charset="0"/>
                          <a:ea typeface="Verdana" panose="020B0604030504040204" pitchFamily="34" charset="0"/>
                        </a:rPr>
                        <a:t> is…</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378263">
                <a:tc>
                  <a:txBody>
                    <a:bodyPr/>
                    <a:lstStyle/>
                    <a:p>
                      <a:pPr marL="0" indent="0" algn="ctr">
                        <a:buFont typeface="Arial" panose="020B0604020202020204" pitchFamily="34" charset="0"/>
                        <a:buNone/>
                      </a:pPr>
                      <a:r>
                        <a:rPr lang="en-GB" sz="1400" dirty="0">
                          <a:solidFill>
                            <a:schemeClr val="tx1"/>
                          </a:solidFill>
                          <a:latin typeface="Comic Sans MS" panose="030F0702030302020204" pitchFamily="66" charset="0"/>
                          <a:ea typeface="Verdana" panose="020B0604030504040204" pitchFamily="34" charset="0"/>
                        </a:rPr>
                        <a:t>World Book Day</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aphicFrame>
        <p:nvGraphicFramePr>
          <p:cNvPr id="11" name="Table 10">
            <a:extLst>
              <a:ext uri="{FF2B5EF4-FFF2-40B4-BE49-F238E27FC236}">
                <a16:creationId xmlns:a16="http://schemas.microsoft.com/office/drawing/2014/main" id="{4229A605-A7B3-4FB5-8309-0DC596691839}"/>
              </a:ext>
            </a:extLst>
          </p:cNvPr>
          <p:cNvGraphicFramePr>
            <a:graphicFrameLocks noGrp="1"/>
          </p:cNvGraphicFramePr>
          <p:nvPr/>
        </p:nvGraphicFramePr>
        <p:xfrm>
          <a:off x="9537700" y="5208588"/>
          <a:ext cx="2578100" cy="1639888"/>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Verdana" panose="020B0604030504040204" pitchFamily="34" charset="0"/>
                          <a:ea typeface="Verdana" panose="020B0604030504040204" pitchFamily="34" charset="0"/>
                        </a:rPr>
                        <a:t>Remember to still complete today</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9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15 minutes of TTROCKSTAR.</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dirty="0">
                          <a:solidFill>
                            <a:schemeClr val="tx1"/>
                          </a:solidFill>
                          <a:latin typeface="Arial" panose="020B0604020202020204" pitchFamily="34" charset="0"/>
                          <a:ea typeface="Verdana" panose="020B0604030504040204" pitchFamily="34" charset="0"/>
                          <a:cs typeface="Arial" panose="020B0604020202020204" pitchFamily="34" charset="0"/>
                        </a:rPr>
                        <a:t>Reading for 10 minutes.</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pic>
        <p:nvPicPr>
          <p:cNvPr id="5151" name="Picture 2" descr="A picture containing text, stationary&#10;&#10;Description automatically generated">
            <a:extLst>
              <a:ext uri="{FF2B5EF4-FFF2-40B4-BE49-F238E27FC236}">
                <a16:creationId xmlns:a16="http://schemas.microsoft.com/office/drawing/2014/main" id="{0CE0CCB2-B4C7-418F-9B8C-E5565FFD95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9050" y="5013325"/>
            <a:ext cx="2590800" cy="172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2" name="Picture 5">
            <a:extLst>
              <a:ext uri="{FF2B5EF4-FFF2-40B4-BE49-F238E27FC236}">
                <a16:creationId xmlns:a16="http://schemas.microsoft.com/office/drawing/2014/main" id="{663095DA-7470-489D-98A6-9AF8E752C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1588" y="298450"/>
            <a:ext cx="1884362"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3" name="Picture 12">
            <a:extLst>
              <a:ext uri="{FF2B5EF4-FFF2-40B4-BE49-F238E27FC236}">
                <a16:creationId xmlns:a16="http://schemas.microsoft.com/office/drawing/2014/main" id="{BA11B79F-7A57-4AAC-9DA7-8F7C4CF5C9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9000" y="4851400"/>
            <a:ext cx="3536950"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a:extLst>
              <a:ext uri="{FF2B5EF4-FFF2-40B4-BE49-F238E27FC236}">
                <a16:creationId xmlns:a16="http://schemas.microsoft.com/office/drawing/2014/main" id="{E1A3229E-89A1-4AB3-A86B-4BCD74618935}"/>
              </a:ext>
            </a:extLst>
          </p:cNvPr>
          <p:cNvSpPr txBox="1">
            <a:spLocks noChangeArrowheads="1"/>
          </p:cNvSpPr>
          <p:nvPr/>
        </p:nvSpPr>
        <p:spPr bwMode="auto">
          <a:xfrm>
            <a:off x="7402513" y="0"/>
            <a:ext cx="4789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Friday 5</a:t>
            </a:r>
            <a:r>
              <a:rPr lang="en-GB" altLang="en-US" sz="2400" u="sng" baseline="30000">
                <a:solidFill>
                  <a:srgbClr val="000000"/>
                </a:solidFill>
                <a:latin typeface="Letter-join No-Lead 40" panose="02000503000000020003" pitchFamily="50" charset="0"/>
                <a:ea typeface="Verdana" panose="020B0604030504040204" pitchFamily="34" charset="0"/>
                <a:cs typeface="Verdana" panose="020B0604030504040204" pitchFamily="34" charset="0"/>
              </a:rPr>
              <a:t>th</a:t>
            </a:r>
            <a:r>
              <a:rPr lang="en-GB" altLang="en-US" sz="2400" u="sng">
                <a:solidFill>
                  <a:srgbClr val="000000"/>
                </a:solidFill>
                <a:latin typeface="Letter-join No-Lead 40" panose="02000503000000020003" pitchFamily="50" charset="0"/>
                <a:ea typeface="Verdana" panose="020B0604030504040204" pitchFamily="34" charset="0"/>
                <a:cs typeface="Verdana" panose="020B0604030504040204" pitchFamily="34" charset="0"/>
              </a:rPr>
              <a:t> March</a:t>
            </a:r>
          </a:p>
        </p:txBody>
      </p:sp>
      <p:sp>
        <p:nvSpPr>
          <p:cNvPr id="7" name="Rectangle 6">
            <a:extLst>
              <a:ext uri="{FF2B5EF4-FFF2-40B4-BE49-F238E27FC236}">
                <a16:creationId xmlns:a16="http://schemas.microsoft.com/office/drawing/2014/main" id="{5E0E0910-34FA-41EB-8702-608CDE6B56D2}"/>
              </a:ext>
            </a:extLst>
          </p:cNvPr>
          <p:cNvSpPr/>
          <p:nvPr/>
        </p:nvSpPr>
        <p:spPr>
          <a:xfrm>
            <a:off x="0" y="392113"/>
            <a:ext cx="8259763" cy="6465887"/>
          </a:xfrm>
          <a:prstGeom prst="rect">
            <a:avLst/>
          </a:prstGeom>
          <a:noFill/>
          <a:ln w="1333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prstClr val="black"/>
              </a:solidFill>
              <a:latin typeface="Letter-join No-Lead 40" panose="02000503000000020003"/>
              <a:ea typeface="Verdana" panose="020B0604030504040204" pitchFamily="34" charset="0"/>
            </a:endParaRPr>
          </a:p>
        </p:txBody>
      </p:sp>
      <p:sp>
        <p:nvSpPr>
          <p:cNvPr id="6148" name="TextBox 7">
            <a:extLst>
              <a:ext uri="{FF2B5EF4-FFF2-40B4-BE49-F238E27FC236}">
                <a16:creationId xmlns:a16="http://schemas.microsoft.com/office/drawing/2014/main" id="{C12B321D-79F6-41D2-B9A2-7BD2577C8244}"/>
              </a:ext>
            </a:extLst>
          </p:cNvPr>
          <p:cNvSpPr txBox="1">
            <a:spLocks noChangeArrowheads="1"/>
          </p:cNvSpPr>
          <p:nvPr/>
        </p:nvSpPr>
        <p:spPr bwMode="auto">
          <a:xfrm>
            <a:off x="0" y="227013"/>
            <a:ext cx="89408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2400" b="1" u="sng">
                <a:solidFill>
                  <a:srgbClr val="000000"/>
                </a:solidFill>
                <a:latin typeface="Letter-join No-Lead 40" panose="02000503000000020003" pitchFamily="50" charset="0"/>
                <a:cs typeface="Arial" panose="020B0604020202020204" pitchFamily="34" charset="0"/>
              </a:rPr>
              <a:t>Good Morning</a:t>
            </a:r>
            <a:r>
              <a:rPr lang="en-GB" altLang="en-US" sz="2400" b="1" u="sng">
                <a:solidFill>
                  <a:srgbClr val="0D0D0D"/>
                </a:solidFill>
                <a:latin typeface="Letter-join No-Lead 40" panose="02000503000000020003" pitchFamily="50" charset="0"/>
                <a:cs typeface="Arial" panose="020B0604020202020204" pitchFamily="34" charset="0"/>
              </a:rPr>
              <a:t> Year 3     05.03.2</a:t>
            </a:r>
            <a:r>
              <a:rPr lang="en-GB" altLang="en-US" sz="2400" b="1">
                <a:solidFill>
                  <a:srgbClr val="0D0D0D"/>
                </a:solidFill>
                <a:latin typeface="Letter-join No-Lead 40" panose="02000503000000020003" pitchFamily="50" charset="0"/>
                <a:cs typeface="Arial" panose="020B0604020202020204" pitchFamily="34" charset="0"/>
              </a:rPr>
              <a:t>1</a:t>
            </a:r>
          </a:p>
          <a:p>
            <a:pPr eaLnBrk="1" hangingPunct="1">
              <a:lnSpc>
                <a:spcPct val="100000"/>
              </a:lnSpc>
              <a:spcBef>
                <a:spcPct val="0"/>
              </a:spcBef>
              <a:buFontTx/>
              <a:buNone/>
            </a:pPr>
            <a:endParaRPr lang="en-GB" altLang="en-US" sz="2400" b="1" u="sng">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pPr>
            <a:r>
              <a:rPr lang="en-GB" altLang="en-US" sz="2400">
                <a:solidFill>
                  <a:srgbClr val="0D0D0D"/>
                </a:solidFill>
                <a:latin typeface="Letter-join No-Lead 40" panose="02000503000000020003" pitchFamily="50" charset="0"/>
                <a:cs typeface="Arial" panose="020B0604020202020204" pitchFamily="34" charset="0"/>
              </a:rPr>
              <a:t>1. Write a sentence using the word of the day.</a:t>
            </a:r>
          </a:p>
          <a:p>
            <a:pPr eaLnBrk="1" hangingPunct="1">
              <a:lnSpc>
                <a:spcPct val="100000"/>
              </a:lnSpc>
              <a:spcBef>
                <a:spcPct val="0"/>
              </a:spcBef>
              <a:buFontTx/>
              <a:buNone/>
            </a:pPr>
            <a:endParaRPr lang="en-GB" altLang="en-US" sz="240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 typeface="Arial" panose="020B0604020202020204" pitchFamily="34" charset="0"/>
              <a:buNone/>
            </a:pPr>
            <a:r>
              <a:rPr lang="en-GB" altLang="en-US" sz="2400">
                <a:solidFill>
                  <a:srgbClr val="0D0D0D"/>
                </a:solidFill>
                <a:latin typeface="Letter-join No-Lead 40" panose="02000503000000020003" pitchFamily="50" charset="0"/>
                <a:cs typeface="Arial" panose="020B0604020202020204" pitchFamily="34" charset="0"/>
              </a:rPr>
              <a:t>2. As a Year 3, how much grammar do you already know and understand? We have learned and practised a lot of grammar in our Tuesday English sessions this term. You could start with verbs, nouns and adjectives. Can you write their explanations?</a:t>
            </a:r>
          </a:p>
          <a:p>
            <a:pPr eaLnBrk="1" hangingPunct="1">
              <a:lnSpc>
                <a:spcPct val="100000"/>
              </a:lnSpc>
              <a:spcBef>
                <a:spcPct val="0"/>
              </a:spcBef>
              <a:buFont typeface="Arial" panose="020B0604020202020204" pitchFamily="34" charset="0"/>
              <a:buNone/>
            </a:pPr>
            <a:endParaRPr lang="en-GB" altLang="en-US" sz="240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 typeface="Arial" panose="020B0604020202020204" pitchFamily="34" charset="0"/>
              <a:buNone/>
            </a:pPr>
            <a:r>
              <a:rPr lang="en-GB" altLang="en-US" sz="2400">
                <a:solidFill>
                  <a:srgbClr val="0D0D0D"/>
                </a:solidFill>
                <a:latin typeface="Letter-join No-Lead 40" panose="02000503000000020003" pitchFamily="50" charset="0"/>
                <a:cs typeface="Arial" panose="020B0604020202020204" pitchFamily="34" charset="0"/>
              </a:rPr>
              <a:t>3.  </a:t>
            </a:r>
          </a:p>
          <a:p>
            <a:pPr eaLnBrk="1" hangingPunct="1">
              <a:lnSpc>
                <a:spcPct val="100000"/>
              </a:lnSpc>
              <a:spcBef>
                <a:spcPct val="0"/>
              </a:spcBef>
              <a:buFontTx/>
              <a:buNone/>
            </a:pPr>
            <a:endParaRPr lang="en-GB" altLang="en-US" sz="2400">
              <a:solidFill>
                <a:srgbClr val="0D0D0D"/>
              </a:solidFill>
              <a:latin typeface="Letter-join No-Lead 40" panose="02000503000000020003" pitchFamily="50" charset="0"/>
              <a:cs typeface="Arial" panose="020B0604020202020204" pitchFamily="34" charset="0"/>
            </a:endParaRPr>
          </a:p>
          <a:p>
            <a:pPr eaLnBrk="1" hangingPunct="1">
              <a:lnSpc>
                <a:spcPct val="100000"/>
              </a:lnSpc>
              <a:spcBef>
                <a:spcPct val="0"/>
              </a:spcBef>
              <a:buFontTx/>
              <a:buNone/>
            </a:pPr>
            <a:endParaRPr lang="en-GB" altLang="en-US" sz="1600">
              <a:solidFill>
                <a:srgbClr val="0D0D0D"/>
              </a:solidFill>
              <a:latin typeface="Letter-join No-Lead 40" panose="02000503000000020003" pitchFamily="50" charset="0"/>
              <a:cs typeface="Arial" panose="020B0604020202020204" pitchFamily="34" charset="0"/>
            </a:endParaRPr>
          </a:p>
        </p:txBody>
      </p:sp>
      <p:graphicFrame>
        <p:nvGraphicFramePr>
          <p:cNvPr id="9" name="Table 8">
            <a:extLst>
              <a:ext uri="{FF2B5EF4-FFF2-40B4-BE49-F238E27FC236}">
                <a16:creationId xmlns:a16="http://schemas.microsoft.com/office/drawing/2014/main" id="{2939A648-B551-400E-9DBA-A497FD45E51B}"/>
              </a:ext>
            </a:extLst>
          </p:cNvPr>
          <p:cNvGraphicFramePr>
            <a:graphicFrameLocks noGrp="1"/>
          </p:cNvGraphicFramePr>
          <p:nvPr/>
        </p:nvGraphicFramePr>
        <p:xfrm>
          <a:off x="9537700" y="1746250"/>
          <a:ext cx="2578100" cy="3135312"/>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292914">
                <a:tc>
                  <a:txBody>
                    <a:bodyPr/>
                    <a:lstStyle/>
                    <a:p>
                      <a:pPr algn="ctr"/>
                      <a:r>
                        <a:rPr lang="en-GB" sz="1200" dirty="0">
                          <a:solidFill>
                            <a:schemeClr val="tx1"/>
                          </a:solidFill>
                          <a:latin typeface="Verdana Pro Black" panose="020B0A04030504040204" pitchFamily="34" charset="0"/>
                        </a:rPr>
                        <a:t>Word of the Day!</a:t>
                      </a:r>
                    </a:p>
                  </a:txBody>
                  <a:tcPr marL="91388" marR="91388" marT="45721" marB="4572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48653">
                <a:tc>
                  <a:txBody>
                    <a:bodyPr/>
                    <a:lstStyle/>
                    <a:p>
                      <a:pPr algn="ctr"/>
                      <a:r>
                        <a:rPr lang="en-GB" sz="1800" b="1" dirty="0">
                          <a:solidFill>
                            <a:schemeClr val="bg1"/>
                          </a:solidFill>
                          <a:latin typeface="Verdana" panose="020B0604030504040204" pitchFamily="34" charset="0"/>
                          <a:ea typeface="Verdana" panose="020B0604030504040204" pitchFamily="34" charset="0"/>
                        </a:rPr>
                        <a:t>analyse</a:t>
                      </a:r>
                    </a:p>
                    <a:p>
                      <a:pPr algn="ctr"/>
                      <a:r>
                        <a:rPr lang="en-GB" sz="1200" b="1" dirty="0">
                          <a:solidFill>
                            <a:schemeClr val="bg1"/>
                          </a:solidFill>
                          <a:latin typeface="Verdana" panose="020B0604030504040204" pitchFamily="34" charset="0"/>
                          <a:ea typeface="Verdana" panose="020B0604030504040204" pitchFamily="34" charset="0"/>
                        </a:rPr>
                        <a:t>an-a-lyse</a:t>
                      </a:r>
                      <a:endParaRPr lang="en-GB" sz="1100" b="1" dirty="0">
                        <a:solidFill>
                          <a:schemeClr val="bg1"/>
                        </a:solidFill>
                        <a:latin typeface="Verdana" panose="020B0604030504040204" pitchFamily="34" charset="0"/>
                        <a:ea typeface="Verdana" panose="020B0604030504040204" pitchFamily="34" charset="0"/>
                      </a:endParaRPr>
                    </a:p>
                  </a:txBody>
                  <a:tcPr marL="91388" marR="91388" marT="45721" marB="4572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51601"/>
                    </a:solidFill>
                  </a:tcPr>
                </a:tc>
                <a:extLst>
                  <a:ext uri="{0D108BD9-81ED-4DB2-BD59-A6C34878D82A}">
                    <a16:rowId xmlns:a16="http://schemas.microsoft.com/office/drawing/2014/main" val="10001"/>
                  </a:ext>
                </a:extLst>
              </a:tr>
              <a:tr h="781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latin typeface="Arial" panose="020B0604020202020204" pitchFamily="34" charset="0"/>
                          <a:ea typeface="Verdana" panose="020B0604030504040204" pitchFamily="34" charset="0"/>
                          <a:cs typeface="Arial" panose="020B0604020202020204" pitchFamily="34" charset="0"/>
                        </a:rPr>
                        <a:t>You consider it carefully to fully understand it.</a:t>
                      </a:r>
                      <a:endParaRPr lang="en-GB" sz="1400" dirty="0">
                        <a:solidFill>
                          <a:schemeClr val="tx1"/>
                        </a:solidFill>
                        <a:latin typeface="Verdana" panose="020B0604030504040204" pitchFamily="34" charset="0"/>
                        <a:ea typeface="Verdana" panose="020B0604030504040204" pitchFamily="34" charset="0"/>
                      </a:endParaRPr>
                    </a:p>
                  </a:txBody>
                  <a:tcPr marL="91388" marR="91388" marT="45721" marB="4572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537">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tx1"/>
                          </a:solidFill>
                          <a:latin typeface="Verdana" panose="020B0604030504040204" pitchFamily="34" charset="0"/>
                          <a:ea typeface="Verdana" panose="020B0604030504040204" pitchFamily="34" charset="0"/>
                        </a:rPr>
                        <a:t>We analysed the numbers to calculate the answer.</a:t>
                      </a:r>
                      <a:endParaRPr lang="en-GB" sz="1400" dirty="0">
                        <a:solidFill>
                          <a:srgbClr val="FF0000"/>
                        </a:solidFill>
                        <a:latin typeface="Verdana" panose="020B0604030504040204" pitchFamily="34" charset="0"/>
                        <a:ea typeface="Verdana" panose="020B0604030504040204" pitchFamily="34" charset="0"/>
                      </a:endParaRPr>
                    </a:p>
                  </a:txBody>
                  <a:tcPr marL="91388" marR="91388" marT="45721" marB="4572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781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Arial" panose="020B0604020202020204" pitchFamily="34" charset="0"/>
                          <a:ea typeface="Verdana" panose="020B0604030504040204" pitchFamily="34" charset="0"/>
                          <a:cs typeface="Arial" panose="020B0604020202020204" pitchFamily="34" charset="0"/>
                        </a:rPr>
                        <a:t>Can you use this in your English work? Or in a conversation today?</a:t>
                      </a:r>
                    </a:p>
                  </a:txBody>
                  <a:tcPr marL="91388" marR="91388" marT="45721" marB="45721"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10" name="Table 7">
            <a:extLst>
              <a:ext uri="{FF2B5EF4-FFF2-40B4-BE49-F238E27FC236}">
                <a16:creationId xmlns:a16="http://schemas.microsoft.com/office/drawing/2014/main" id="{44BADD3B-44F4-40F9-96DE-401620258AE6}"/>
              </a:ext>
            </a:extLst>
          </p:cNvPr>
          <p:cNvGraphicFramePr>
            <a:graphicFrameLocks noGrp="1"/>
          </p:cNvGraphicFramePr>
          <p:nvPr/>
        </p:nvGraphicFramePr>
        <p:xfrm>
          <a:off x="9537700" y="555625"/>
          <a:ext cx="2578100" cy="1096963"/>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340437">
                <a:tc>
                  <a:txBody>
                    <a:bodyPr/>
                    <a:lstStyle/>
                    <a:p>
                      <a:pPr algn="ctr"/>
                      <a:r>
                        <a:rPr lang="en-GB" sz="1200" dirty="0">
                          <a:solidFill>
                            <a:schemeClr val="tx1"/>
                          </a:solidFill>
                          <a:latin typeface="Verdana Pro Black" panose="020B0A04030504040204" pitchFamily="34" charset="0"/>
                        </a:rPr>
                        <a:t>DID YOU KNOW?</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762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263">
                <a:tc>
                  <a:txBody>
                    <a:bodyPr/>
                    <a:lstStyle/>
                    <a:p>
                      <a:pPr algn="ctr"/>
                      <a:r>
                        <a:rPr lang="en-GB" sz="1400" b="1" dirty="0">
                          <a:solidFill>
                            <a:schemeClr val="bg1"/>
                          </a:solidFill>
                          <a:latin typeface="Comic Sans MS" panose="030F0702030302020204" pitchFamily="66" charset="0"/>
                          <a:ea typeface="Verdana" panose="020B0604030504040204" pitchFamily="34" charset="0"/>
                        </a:rPr>
                        <a:t>March 5</a:t>
                      </a:r>
                      <a:r>
                        <a:rPr lang="en-GB" sz="1400" b="1" baseline="30000" dirty="0">
                          <a:solidFill>
                            <a:schemeClr val="bg1"/>
                          </a:solidFill>
                          <a:latin typeface="Comic Sans MS" panose="030F0702030302020204" pitchFamily="66" charset="0"/>
                          <a:ea typeface="Verdana" panose="020B0604030504040204" pitchFamily="34" charset="0"/>
                        </a:rPr>
                        <a:t>th</a:t>
                      </a:r>
                      <a:r>
                        <a:rPr lang="en-GB" sz="1400" b="1" dirty="0">
                          <a:solidFill>
                            <a:schemeClr val="bg1"/>
                          </a:solidFill>
                          <a:latin typeface="Comic Sans MS" panose="030F0702030302020204" pitchFamily="66" charset="0"/>
                          <a:ea typeface="Verdana" panose="020B0604030504040204" pitchFamily="34" charset="0"/>
                        </a:rPr>
                        <a:t> is…</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378263">
                <a:tc>
                  <a:txBody>
                    <a:bodyPr/>
                    <a:lstStyle/>
                    <a:p>
                      <a:pPr marL="0" indent="0" algn="ctr">
                        <a:buFont typeface="Arial" panose="020B0604020202020204" pitchFamily="34" charset="0"/>
                        <a:buNone/>
                      </a:pPr>
                      <a:r>
                        <a:rPr lang="en-GB" sz="1400" dirty="0">
                          <a:solidFill>
                            <a:schemeClr val="tx1"/>
                          </a:solidFill>
                          <a:latin typeface="Comic Sans MS" panose="030F0702030302020204" pitchFamily="66" charset="0"/>
                          <a:ea typeface="Verdana" panose="020B0604030504040204" pitchFamily="34" charset="0"/>
                        </a:rPr>
                        <a:t>Grammar Day</a:t>
                      </a:r>
                    </a:p>
                  </a:txBody>
                  <a:tcPr marL="91388" marR="91388" marT="45707" marB="45707"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aphicFrame>
        <p:nvGraphicFramePr>
          <p:cNvPr id="11" name="Table 10">
            <a:extLst>
              <a:ext uri="{FF2B5EF4-FFF2-40B4-BE49-F238E27FC236}">
                <a16:creationId xmlns:a16="http://schemas.microsoft.com/office/drawing/2014/main" id="{4EBAED42-0118-4A6B-8514-A3DD8CC7F2D3}"/>
              </a:ext>
            </a:extLst>
          </p:cNvPr>
          <p:cNvGraphicFramePr>
            <a:graphicFrameLocks noGrp="1"/>
          </p:cNvGraphicFramePr>
          <p:nvPr/>
        </p:nvGraphicFramePr>
        <p:xfrm>
          <a:off x="9537700" y="5208588"/>
          <a:ext cx="2578100" cy="1639888"/>
        </p:xfrm>
        <a:graphic>
          <a:graphicData uri="http://schemas.openxmlformats.org/drawingml/2006/table">
            <a:tbl>
              <a:tblPr firstRow="1" bandRow="1">
                <a:tableStyleId>{5C22544A-7EE6-4342-B048-85BDC9FD1C3A}</a:tableStyleId>
              </a:tblPr>
              <a:tblGrid>
                <a:gridCol w="2578100">
                  <a:extLst>
                    <a:ext uri="{9D8B030D-6E8A-4147-A177-3AD203B41FA5}">
                      <a16:colId xmlns:a16="http://schemas.microsoft.com/office/drawing/2014/main" val="20000"/>
                    </a:ext>
                  </a:extLst>
                </a:gridCol>
              </a:tblGrid>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solidFill>
                            <a:schemeClr val="tx1"/>
                          </a:solidFill>
                          <a:latin typeface="Verdana" panose="020B0604030504040204" pitchFamily="34" charset="0"/>
                          <a:ea typeface="Verdana" panose="020B0604030504040204" pitchFamily="34" charset="0"/>
                        </a:rPr>
                        <a:t>Remember to still complete today</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38100" cap="flat" cmpd="sng" algn="ctr">
                      <a:solidFill>
                        <a:srgbClr val="002060"/>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79104">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dirty="0">
                          <a:solidFill>
                            <a:schemeClr val="tx1"/>
                          </a:solidFill>
                          <a:latin typeface="Verdana" panose="020B0604030504040204" pitchFamily="34" charset="0"/>
                          <a:ea typeface="Verdana" panose="020B0604030504040204" pitchFamily="34" charset="0"/>
                        </a:rPr>
                        <a:t>15 minutes of TTROCKSTAR.</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039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dirty="0">
                          <a:solidFill>
                            <a:schemeClr val="tx1"/>
                          </a:solidFill>
                          <a:latin typeface="Arial" panose="020B0604020202020204" pitchFamily="34" charset="0"/>
                          <a:ea typeface="Verdana" panose="020B0604030504040204" pitchFamily="34" charset="0"/>
                          <a:cs typeface="Arial" panose="020B0604020202020204" pitchFamily="34" charset="0"/>
                        </a:rPr>
                        <a:t>Reading for 10 minutes.</a:t>
                      </a:r>
                    </a:p>
                  </a:txBody>
                  <a:tcPr marL="91388" marR="91388" marT="45712" marB="45712" anchor="ctr">
                    <a:lnL w="38100" cap="flat" cmpd="sng" algn="ctr">
                      <a:solidFill>
                        <a:srgbClr val="002060"/>
                      </a:solidFill>
                      <a:prstDash val="solid"/>
                      <a:round/>
                      <a:headEnd type="none" w="med" len="med"/>
                      <a:tailEnd type="none" w="med" len="med"/>
                    </a:lnL>
                    <a:lnR w="38100" cap="flat" cmpd="sng" algn="ctr">
                      <a:solidFill>
                        <a:srgbClr val="002060"/>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rgbClr val="00206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6175" name="TextBox 15">
            <a:extLst>
              <a:ext uri="{FF2B5EF4-FFF2-40B4-BE49-F238E27FC236}">
                <a16:creationId xmlns:a16="http://schemas.microsoft.com/office/drawing/2014/main" id="{F1EB080F-A16F-4A1A-AB69-627CB9A047A9}"/>
              </a:ext>
            </a:extLst>
          </p:cNvPr>
          <p:cNvSpPr txBox="1">
            <a:spLocks noChangeArrowheads="1"/>
          </p:cNvSpPr>
          <p:nvPr/>
        </p:nvSpPr>
        <p:spPr bwMode="auto">
          <a:xfrm>
            <a:off x="3157538" y="6858000"/>
            <a:ext cx="5876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900"/>
              <a:t>C</a:t>
            </a:r>
          </a:p>
        </p:txBody>
      </p:sp>
      <p:pic>
        <p:nvPicPr>
          <p:cNvPr id="6176" name="Picture 2">
            <a:extLst>
              <a:ext uri="{FF2B5EF4-FFF2-40B4-BE49-F238E27FC236}">
                <a16:creationId xmlns:a16="http://schemas.microsoft.com/office/drawing/2014/main" id="{2A709732-8BE3-499C-BEE2-E5402C9F8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238" y="3675063"/>
            <a:ext cx="3486150"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7" name="Picture 3">
            <a:extLst>
              <a:ext uri="{FF2B5EF4-FFF2-40B4-BE49-F238E27FC236}">
                <a16:creationId xmlns:a16="http://schemas.microsoft.com/office/drawing/2014/main" id="{1F372B95-A9AA-4CC2-AAAF-39CFC3772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3363" y="3675063"/>
            <a:ext cx="3224212"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78" name="TextBox 4">
            <a:extLst>
              <a:ext uri="{FF2B5EF4-FFF2-40B4-BE49-F238E27FC236}">
                <a16:creationId xmlns:a16="http://schemas.microsoft.com/office/drawing/2014/main" id="{BB866ADA-A40B-4E9A-9D89-66C46F24FD2D}"/>
              </a:ext>
            </a:extLst>
          </p:cNvPr>
          <p:cNvSpPr txBox="1">
            <a:spLocks noChangeArrowheads="1"/>
          </p:cNvSpPr>
          <p:nvPr/>
        </p:nvSpPr>
        <p:spPr bwMode="auto">
          <a:xfrm>
            <a:off x="4267200" y="5380038"/>
            <a:ext cx="26511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800">
                <a:latin typeface="Letter-join Plus 40" panose="02000505000000020003" pitchFamily="50" charset="0"/>
              </a:rPr>
              <a:t>Now make up some of your own.</a:t>
            </a:r>
          </a:p>
        </p:txBody>
      </p:sp>
    </p:spTree>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690</TotalTime>
  <Words>678</Words>
  <Application>Microsoft Office PowerPoint</Application>
  <PresentationFormat>Widescreen</PresentationFormat>
  <Paragraphs>125</Paragraphs>
  <Slides>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vt:i4>
      </vt:variant>
    </vt:vector>
  </HeadingPairs>
  <TitlesOfParts>
    <vt:vector size="14" baseType="lpstr">
      <vt:lpstr>Calibri</vt:lpstr>
      <vt:lpstr>Arial</vt:lpstr>
      <vt:lpstr>Calibri Light</vt:lpstr>
      <vt:lpstr>Letter-join No-Lead 40</vt:lpstr>
      <vt:lpstr>Verdana</vt:lpstr>
      <vt:lpstr>Verdana Pro Black</vt:lpstr>
      <vt:lpstr>Comic Sans MS</vt:lpstr>
      <vt:lpstr>Letter-join Plus 40</vt:lpstr>
      <vt:lpstr>3_Office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Rhys Thomas</dc:creator>
  <cp:lastModifiedBy>Rhys Thomas</cp:lastModifiedBy>
  <cp:revision>109</cp:revision>
  <cp:lastPrinted>2020-12-02T07:59:43Z</cp:lastPrinted>
  <dcterms:created xsi:type="dcterms:W3CDTF">2020-10-04T16:04:33Z</dcterms:created>
  <dcterms:modified xsi:type="dcterms:W3CDTF">2021-02-27T17:13:55Z</dcterms:modified>
</cp:coreProperties>
</file>