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tiff" ContentType="image/tiff"/>
  <Default Extension="xml" ContentType="application/xml"/>
  <Override PartName="/ppt/webextensions/taskpanes.xml" ContentType="application/vnd.ms-office.webextensiontaskpanes+xml"/>
  <Override PartName="/ppt/webextensions/webextension1.xml" ContentType="application/vnd.ms-office.webextension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thumbnail" Target="docProps/thumbnail.jpeg"/><Relationship Id="rId2" Type="http://schemas.openxmlformats.org/officeDocument/2006/relationships/officeDocument" Target="ppt/presentation.xml"/><Relationship Id="rId1" Type="http://schemas.microsoft.com/office/2011/relationships/webextensiontaskpanes" Target="ppt/webextensions/taskpanes.xml"/><Relationship Id="rId5" Type="http://schemas.openxmlformats.org/officeDocument/2006/relationships/extended-properties" Target="docProps/app.xml"/><Relationship Id="rId4" Type="http://schemas.openxmlformats.org/package/2006/relationships/metadata/core-properties" Target="docProps/core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autoCompressPictures="0">
  <p:sldMasterIdLst>
    <p:sldMasterId id="2147483648" r:id="rId1"/>
  </p:sldMasterIdLst>
  <p:notesMasterIdLst>
    <p:notesMasterId r:id="rId25"/>
  </p:notesMasterIdLst>
  <p:handoutMasterIdLst>
    <p:handoutMasterId r:id="rId26"/>
  </p:handoutMasterIdLst>
  <p:sldIdLst>
    <p:sldId id="321" r:id="rId2"/>
    <p:sldId id="372" r:id="rId3"/>
    <p:sldId id="544" r:id="rId4"/>
    <p:sldId id="436" r:id="rId5"/>
    <p:sldId id="437" r:id="rId6"/>
    <p:sldId id="438" r:id="rId7"/>
    <p:sldId id="439" r:id="rId8"/>
    <p:sldId id="440" r:id="rId9"/>
    <p:sldId id="441" r:id="rId10"/>
    <p:sldId id="546" r:id="rId11"/>
    <p:sldId id="550" r:id="rId12"/>
    <p:sldId id="557" r:id="rId13"/>
    <p:sldId id="563" r:id="rId14"/>
    <p:sldId id="567" r:id="rId15"/>
    <p:sldId id="571" r:id="rId16"/>
    <p:sldId id="588" r:id="rId17"/>
    <p:sldId id="589" r:id="rId18"/>
    <p:sldId id="576" r:id="rId19"/>
    <p:sldId id="573" r:id="rId20"/>
    <p:sldId id="590" r:id="rId21"/>
    <p:sldId id="587" r:id="rId22"/>
    <p:sldId id="585" r:id="rId23"/>
    <p:sldId id="370" r:id="rId24"/>
  </p:sldIdLst>
  <p:sldSz cx="12192000" cy="6858000"/>
  <p:notesSz cx="6858000" cy="9144000"/>
  <p:embeddedFontLst>
    <p:embeddedFont>
      <p:font typeface="Calibri" panose="020F0502020204030204" pitchFamily="34" charset="0"/>
      <p:regular r:id="rId27"/>
      <p:bold r:id="rId28"/>
      <p:italic r:id="rId29"/>
      <p:boldItalic r:id="rId30"/>
    </p:embeddedFont>
    <p:embeddedFont>
      <p:font typeface="Lato" panose="020B0604020202020204" charset="0"/>
      <p:regular r:id="rId31"/>
      <p:bold r:id="rId32"/>
    </p:embeddedFont>
    <p:embeddedFont>
      <p:font typeface="Lato Light" panose="020F0302020204030203" charset="0"/>
      <p:regular r:id="rId33"/>
    </p:embeddedFont>
    <p:embeddedFont>
      <p:font typeface="Letter-join Plus 40" panose="02000505000000020003" pitchFamily="50" charset="0"/>
      <p:regular r:id="rId34"/>
    </p:embeddedFont>
    <p:embeddedFont>
      <p:font typeface="Muli" panose="020B0604020202020204" charset="0"/>
      <p:regular r:id="rId35"/>
      <p:bold r:id="rId36"/>
      <p:italic r:id="rId37"/>
      <p:boldItalic r:id="rId38"/>
    </p:embeddedFont>
    <p:embeddedFont>
      <p:font typeface="OpenDyslexic" panose="020B0604020202020204" charset="0"/>
      <p:regular r:id="rId39"/>
      <p:bold r:id="rId40"/>
      <p:italic r:id="rId41"/>
      <p:boldItalic r:id="rId42"/>
    </p:embeddedFont>
    <p:embeddedFont>
      <p:font typeface="OpenDyslexicAlta" panose="020B0604020202020204" charset="0"/>
      <p:regular r:id="rId43"/>
      <p:bold r:id="rId44"/>
      <p:italic r:id="rId45"/>
      <p:boldItalic r:id="rId46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17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3860"/>
    <a:srgbClr val="7957D5"/>
    <a:srgbClr val="23D160"/>
    <a:srgbClr val="FFDD57"/>
    <a:srgbClr val="3273DC"/>
    <a:srgbClr val="209CEE"/>
    <a:srgbClr val="000000"/>
    <a:srgbClr val="121212"/>
    <a:srgbClr val="44A6ED"/>
    <a:srgbClr val="A4BF3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31348" autoAdjust="0"/>
    <p:restoredTop sz="87959" autoAdjust="0"/>
  </p:normalViewPr>
  <p:slideViewPr>
    <p:cSldViewPr snapToGrid="0" snapToObjects="1">
      <p:cViewPr varScale="1">
        <p:scale>
          <a:sx n="64" d="100"/>
          <a:sy n="64" d="100"/>
        </p:scale>
        <p:origin x="312" y="60"/>
      </p:cViewPr>
      <p:guideLst>
        <p:guide orient="horz" pos="2160"/>
        <p:guide pos="3817"/>
      </p:guideLst>
    </p:cSldViewPr>
  </p:slideViewPr>
  <p:outlineViewPr>
    <p:cViewPr>
      <p:scale>
        <a:sx n="33" d="100"/>
        <a:sy n="33" d="100"/>
      </p:scale>
      <p:origin x="0" y="-65296"/>
    </p:cViewPr>
  </p:outlineViewPr>
  <p:notesTextViewPr>
    <p:cViewPr>
      <p:scale>
        <a:sx n="40" d="100"/>
        <a:sy n="4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Grid="0" snapToObjects="1">
      <p:cViewPr varScale="1">
        <p:scale>
          <a:sx n="90" d="100"/>
          <a:sy n="90" d="100"/>
        </p:scale>
        <p:origin x="3840" y="19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handoutMaster" Target="handoutMasters/handoutMaster1.xml"/><Relationship Id="rId39" Type="http://schemas.openxmlformats.org/officeDocument/2006/relationships/font" Target="fonts/font13.fntdata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font" Target="fonts/font8.fntdata"/><Relationship Id="rId42" Type="http://schemas.openxmlformats.org/officeDocument/2006/relationships/font" Target="fonts/font16.fntdata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33" Type="http://schemas.openxmlformats.org/officeDocument/2006/relationships/font" Target="fonts/font7.fntdata"/><Relationship Id="rId38" Type="http://schemas.openxmlformats.org/officeDocument/2006/relationships/font" Target="fonts/font12.fntdata"/><Relationship Id="rId46" Type="http://schemas.openxmlformats.org/officeDocument/2006/relationships/font" Target="fonts/font20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3.fntdata"/><Relationship Id="rId41" Type="http://schemas.openxmlformats.org/officeDocument/2006/relationships/font" Target="fonts/font15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font" Target="fonts/font6.fntdata"/><Relationship Id="rId37" Type="http://schemas.openxmlformats.org/officeDocument/2006/relationships/font" Target="fonts/font11.fntdata"/><Relationship Id="rId40" Type="http://schemas.openxmlformats.org/officeDocument/2006/relationships/font" Target="fonts/font14.fntdata"/><Relationship Id="rId45" Type="http://schemas.openxmlformats.org/officeDocument/2006/relationships/font" Target="fonts/font19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font" Target="fonts/font2.fntdata"/><Relationship Id="rId36" Type="http://schemas.openxmlformats.org/officeDocument/2006/relationships/font" Target="fonts/font10.fntdata"/><Relationship Id="rId49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5.fntdata"/><Relationship Id="rId44" Type="http://schemas.openxmlformats.org/officeDocument/2006/relationships/font" Target="fonts/font18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font" Target="fonts/font1.fntdata"/><Relationship Id="rId30" Type="http://schemas.openxmlformats.org/officeDocument/2006/relationships/font" Target="fonts/font4.fntdata"/><Relationship Id="rId35" Type="http://schemas.openxmlformats.org/officeDocument/2006/relationships/font" Target="fonts/font9.fntdata"/><Relationship Id="rId43" Type="http://schemas.openxmlformats.org/officeDocument/2006/relationships/font" Target="fonts/font17.fntdata"/><Relationship Id="rId48" Type="http://schemas.openxmlformats.org/officeDocument/2006/relationships/viewProps" Target="viewProps.xml"/><Relationship Id="rId8" Type="http://schemas.openxmlformats.org/officeDocument/2006/relationships/slide" Target="slides/slide7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AC86F298-EB3E-D446-A729-C248AB8A5D7E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37BEABC-4AC1-4C4F-BDDB-0B8FF7D20C2C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en-GB"/>
              <a:t>10/07/2019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7DF2A76-21C6-4F49-AC41-288B2976B3A3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en-GB"/>
              <a:t>Place Value Lesson 1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0984667-866C-EF45-A262-122686295C40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BC7A863-B317-0C4D-8D45-833380E639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3359319"/>
      </p:ext>
    </p:extLst>
  </p:cSld>
  <p:clrMap bg1="lt1" tx1="dk1" bg2="lt2" tx2="dk2" accent1="accent1" accent2="accent2" accent3="accent3" accent4="accent4" accent5="accent5" accent6="accent6" hlink="hlink" folHlink="folHlink"/>
  <p:hf hdr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en-GB"/>
              <a:t>10/07/2019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en-GB"/>
              <a:t>Place Value Lesson 1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C7C66A0-413B-D942-BD25-0759297794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5309553"/>
      </p:ext>
    </p:extLst>
  </p:cSld>
  <p:clrMap bg1="lt1" tx1="dk1" bg2="lt2" tx2="dk2" accent1="accent1" accent2="accent2" accent3="accent3" accent4="accent4" accent5="accent5" accent6="accent6" hlink="hlink" folHlink="folHlink"/>
  <p:hf hdr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r>
              <a:rPr lang="en-GB"/>
              <a:t>10/07/2019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r>
              <a:rPr lang="en-GB"/>
              <a:t>Place Value Lesson 1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C7C66A0-413B-D942-BD25-075929779430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412842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r>
              <a:rPr lang="en-GB"/>
              <a:t>10/07/2019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r>
              <a:rPr lang="en-GB"/>
              <a:t>Place Value Lesson 1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C7C66A0-413B-D942-BD25-075929779430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9947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r>
              <a:rPr lang="en-GB"/>
              <a:t>10/07/2019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r>
              <a:rPr lang="en-GB"/>
              <a:t>Place Value Lesson 1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C7C66A0-413B-D942-BD25-075929779430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69798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r>
              <a:rPr lang="en-GB"/>
              <a:t>10/07/2019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r>
              <a:rPr lang="en-GB"/>
              <a:t>Place Value Lesson 1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C7C66A0-413B-D942-BD25-075929779430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659476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r>
              <a:rPr lang="en-GB"/>
              <a:t>10/07/2019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r>
              <a:rPr lang="en-GB"/>
              <a:t>Place Value Lesson 1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C7C66A0-413B-D942-BD25-075929779430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675911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r>
              <a:rPr lang="en-GB"/>
              <a:t>10/07/2019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r>
              <a:rPr lang="en-GB"/>
              <a:t>Place Value Lesson 1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C7C66A0-413B-D942-BD25-075929779430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094106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r>
              <a:rPr lang="en-GB"/>
              <a:t>10/07/2019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r>
              <a:rPr lang="en-GB"/>
              <a:t>Place Value Lesson 1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C7C66A0-413B-D942-BD25-075929779430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280622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r>
              <a:rPr lang="en-GB"/>
              <a:t>10/07/2019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r>
              <a:rPr lang="en-GB"/>
              <a:t>Place Value Lesson 1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C7C66A0-413B-D942-BD25-075929779430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694353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r>
              <a:rPr lang="en-GB"/>
              <a:t>10/07/2019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r>
              <a:rPr lang="en-GB"/>
              <a:t>Place Value Lesson 1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C7C66A0-413B-D942-BD25-075929779430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327578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r>
              <a:rPr lang="en-GB"/>
              <a:t>10/07/2019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r>
              <a:rPr lang="en-GB"/>
              <a:t>Place Value Lesson 1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C7C66A0-413B-D942-BD25-075929779430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5290300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r>
              <a:rPr lang="en-GB"/>
              <a:t>10/07/2019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r>
              <a:rPr lang="en-GB"/>
              <a:t>Place Value Lesson 1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C7C66A0-413B-D942-BD25-075929779430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856613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r>
              <a:rPr lang="en-GB"/>
              <a:t>10/07/2019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r>
              <a:rPr lang="en-GB"/>
              <a:t>Place Value Lesson 1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C7C66A0-413B-D942-BD25-075929779430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9240150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r>
              <a:rPr lang="en-GB"/>
              <a:t>10/07/2019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r>
              <a:rPr lang="en-GB"/>
              <a:t>Place Value Lesson 1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C7C66A0-413B-D942-BD25-075929779430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323553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r>
              <a:rPr lang="en-GB"/>
              <a:t>10/07/2019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r>
              <a:rPr lang="en-GB"/>
              <a:t>Place Value Lesson 1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C7C66A0-413B-D942-BD25-075929779430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493982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r>
              <a:rPr lang="en-GB"/>
              <a:t>10/07/2019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r>
              <a:rPr lang="en-GB"/>
              <a:t>Place Value Lesson 1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C7C66A0-413B-D942-BD25-075929779430}" type="slidenum">
              <a:rPr lang="en-GB" smtClean="0"/>
              <a:t>18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655075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r>
              <a:rPr lang="en-GB"/>
              <a:t>10/07/2019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r>
              <a:rPr lang="en-GB"/>
              <a:t>Place Value Lesson 1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C7C66A0-413B-D942-BD25-075929779430}" type="slidenum">
              <a:rPr lang="en-GB" smtClean="0"/>
              <a:t>19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9619844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r>
              <a:rPr lang="en-GB"/>
              <a:t>10/07/2019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r>
              <a:rPr lang="en-GB"/>
              <a:t>Place Value Lesson 1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C7C66A0-413B-D942-BD25-075929779430}" type="slidenum">
              <a:rPr lang="en-GB" smtClean="0"/>
              <a:t>20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495961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r>
              <a:rPr lang="en-GB"/>
              <a:t>10/07/2019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r>
              <a:rPr lang="en-GB"/>
              <a:t>Place Value Lesson 1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C7C66A0-413B-D942-BD25-075929779430}" type="slidenum">
              <a:rPr lang="en-GB" smtClean="0"/>
              <a:t>21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719439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r>
              <a:rPr lang="en-GB"/>
              <a:t>10/07/2019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r>
              <a:rPr lang="en-GB"/>
              <a:t>Place Value Lesson 1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C7C66A0-413B-D942-BD25-075929779430}" type="slidenum">
              <a:rPr lang="en-GB" smtClean="0"/>
              <a:t>22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9152598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r>
              <a:rPr lang="en-GB"/>
              <a:t>10/07/2019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r>
              <a:rPr lang="en-GB"/>
              <a:t>Place Value Lesson 1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C7C66A0-413B-D942-BD25-075929779430}" type="slidenum">
              <a:rPr lang="en-GB" smtClean="0"/>
              <a:t>23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5250661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3999" y="2666346"/>
            <a:ext cx="9144000" cy="1870364"/>
          </a:xfrm>
        </p:spPr>
        <p:txBody>
          <a:bodyPr anchor="ctr">
            <a:normAutofit/>
          </a:bodyPr>
          <a:lstStyle>
            <a:lvl1pPr marL="0" indent="0" algn="ctr">
              <a:lnSpc>
                <a:spcPct val="150000"/>
              </a:lnSpc>
              <a:buNone/>
              <a:defRPr sz="24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  <a:endParaRPr lang="en-GB" dirty="0"/>
          </a:p>
        </p:txBody>
      </p:sp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B2F3C88D-BF6E-6D4C-9A25-CACB03AA208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3917911" y="6244985"/>
            <a:ext cx="3369375" cy="369332"/>
          </a:xfrm>
        </p:spPr>
        <p:txBody>
          <a:bodyPr anchor="b">
            <a:normAutofit/>
          </a:bodyPr>
          <a:lstStyle>
            <a:lvl1pPr marL="0" indent="0">
              <a:buNone/>
              <a:defRPr sz="1800" b="0" i="0">
                <a:solidFill>
                  <a:schemeClr val="bg1"/>
                </a:solidFill>
                <a:latin typeface="Muli" pitchFamily="2" charset="77"/>
              </a:defRPr>
            </a:lvl1pPr>
          </a:lstStyle>
          <a:p>
            <a:pPr lvl="0"/>
            <a:endParaRPr lang="en-GB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A1D45BA0-7B16-364F-96FA-7CCD74809633}"/>
              </a:ext>
            </a:extLst>
          </p:cNvPr>
          <p:cNvSpPr txBox="1"/>
          <p:nvPr userDrawn="1"/>
        </p:nvSpPr>
        <p:spPr>
          <a:xfrm>
            <a:off x="3283162" y="6261027"/>
            <a:ext cx="717425" cy="338554"/>
          </a:xfrm>
          <a:prstGeom prst="rect">
            <a:avLst/>
          </a:prstGeom>
          <a:noFill/>
        </p:spPr>
        <p:txBody>
          <a:bodyPr wrap="square" rtlCol="0" anchor="b">
            <a:spAutoFit/>
          </a:bodyPr>
          <a:lstStyle/>
          <a:p>
            <a:r>
              <a:rPr lang="en-GB" sz="1600" b="1" i="0" dirty="0">
                <a:solidFill>
                  <a:schemeClr val="bg1"/>
                </a:solidFill>
                <a:latin typeface="Muli" pitchFamily="2" charset="77"/>
              </a:rPr>
              <a:t>Unit:</a:t>
            </a:r>
          </a:p>
        </p:txBody>
      </p:sp>
      <p:sp>
        <p:nvSpPr>
          <p:cNvPr id="16" name="Text Placeholder 13">
            <a:extLst>
              <a:ext uri="{FF2B5EF4-FFF2-40B4-BE49-F238E27FC236}">
                <a16:creationId xmlns:a16="http://schemas.microsoft.com/office/drawing/2014/main" id="{204E8ED3-ED92-2F44-AA0C-C3500973984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1001412" y="6244985"/>
            <a:ext cx="641969" cy="369332"/>
          </a:xfrm>
        </p:spPr>
        <p:txBody>
          <a:bodyPr anchor="b">
            <a:normAutofit/>
          </a:bodyPr>
          <a:lstStyle>
            <a:lvl1pPr marL="0" indent="0">
              <a:buNone/>
              <a:defRPr sz="1800" b="0" i="0">
                <a:solidFill>
                  <a:schemeClr val="bg1"/>
                </a:solidFill>
                <a:latin typeface="Muli" pitchFamily="2" charset="77"/>
              </a:defRPr>
            </a:lvl1pPr>
          </a:lstStyle>
          <a:p>
            <a:pPr lvl="0"/>
            <a:endParaRPr lang="en-GB" dirty="0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543EE4B3-C0E4-AE42-921D-72A75F2D0332}"/>
              </a:ext>
            </a:extLst>
          </p:cNvPr>
          <p:cNvSpPr txBox="1"/>
          <p:nvPr userDrawn="1"/>
        </p:nvSpPr>
        <p:spPr>
          <a:xfrm>
            <a:off x="10038030" y="6261027"/>
            <a:ext cx="963382" cy="338554"/>
          </a:xfrm>
          <a:prstGeom prst="rect">
            <a:avLst/>
          </a:prstGeom>
          <a:noFill/>
        </p:spPr>
        <p:txBody>
          <a:bodyPr wrap="square" rtlCol="0" anchor="b">
            <a:spAutoFit/>
          </a:bodyPr>
          <a:lstStyle/>
          <a:p>
            <a:r>
              <a:rPr lang="en-GB" sz="1600" b="1" i="0" dirty="0">
                <a:solidFill>
                  <a:schemeClr val="bg1"/>
                </a:solidFill>
                <a:latin typeface="Muli" pitchFamily="2" charset="77"/>
              </a:rPr>
              <a:t>Lesson: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B555FC76-808A-0046-94B4-D7D729C67DD3}"/>
              </a:ext>
            </a:extLst>
          </p:cNvPr>
          <p:cNvSpPr txBox="1"/>
          <p:nvPr userDrawn="1"/>
        </p:nvSpPr>
        <p:spPr>
          <a:xfrm>
            <a:off x="236893" y="6261027"/>
            <a:ext cx="787235" cy="338554"/>
          </a:xfrm>
          <a:prstGeom prst="rect">
            <a:avLst/>
          </a:prstGeom>
          <a:noFill/>
        </p:spPr>
        <p:txBody>
          <a:bodyPr wrap="square" rtlCol="0" anchor="b">
            <a:spAutoFit/>
          </a:bodyPr>
          <a:lstStyle/>
          <a:p>
            <a:r>
              <a:rPr lang="en-GB" sz="1600" b="1" i="0" dirty="0">
                <a:solidFill>
                  <a:schemeClr val="bg1"/>
                </a:solidFill>
                <a:latin typeface="Muli" pitchFamily="2" charset="77"/>
              </a:rPr>
              <a:t>Term:</a:t>
            </a:r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5F8ED0D7-1D3B-EA40-89A6-FE5BFCF6799A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955020" y="6247672"/>
            <a:ext cx="2213630" cy="366645"/>
          </a:xfrm>
        </p:spPr>
        <p:txBody>
          <a:bodyPr anchor="b">
            <a:noAutofit/>
          </a:bodyPr>
          <a:lstStyle>
            <a:lvl1pPr marL="0" indent="0">
              <a:buNone/>
              <a:defRPr sz="1800">
                <a:solidFill>
                  <a:schemeClr val="bg1"/>
                </a:solidFill>
                <a:latin typeface="Muli" pitchFamily="2" charset="77"/>
              </a:defRPr>
            </a:lvl1pPr>
            <a:lvl2pPr>
              <a:defRPr sz="1800">
                <a:solidFill>
                  <a:schemeClr val="bg1"/>
                </a:solidFill>
                <a:latin typeface="Muli" pitchFamily="2" charset="77"/>
              </a:defRPr>
            </a:lvl2pPr>
            <a:lvl3pPr>
              <a:defRPr sz="1800">
                <a:solidFill>
                  <a:schemeClr val="bg1"/>
                </a:solidFill>
                <a:latin typeface="Muli" pitchFamily="2" charset="77"/>
              </a:defRPr>
            </a:lvl3pPr>
            <a:lvl4pPr>
              <a:defRPr sz="1800">
                <a:solidFill>
                  <a:schemeClr val="bg1"/>
                </a:solidFill>
                <a:latin typeface="Muli" pitchFamily="2" charset="77"/>
              </a:defRPr>
            </a:lvl4pPr>
            <a:lvl5pPr>
              <a:defRPr sz="1800">
                <a:solidFill>
                  <a:schemeClr val="bg1"/>
                </a:solidFill>
                <a:latin typeface="Muli" pitchFamily="2" charset="77"/>
              </a:defRPr>
            </a:lvl5pPr>
          </a:lstStyle>
          <a:p>
            <a:pPr lvl="0"/>
            <a:endParaRPr lang="en-GB" dirty="0"/>
          </a:p>
        </p:txBody>
      </p:sp>
      <p:pic>
        <p:nvPicPr>
          <p:cNvPr id="10" name="Picture 9"/>
          <p:cNvPicPr/>
          <p:nvPr userDrawn="1"/>
        </p:nvPicPr>
        <p:blipFill>
          <a:blip r:embed="rId2"/>
          <a:stretch>
            <a:fillRect/>
          </a:stretch>
        </p:blipFill>
        <p:spPr>
          <a:xfrm>
            <a:off x="3168000" y="928800"/>
            <a:ext cx="5280660" cy="899795"/>
          </a:xfrm>
          <a:prstGeom prst="rect">
            <a:avLst/>
          </a:prstGeom>
          <a:noFill/>
          <a:ln>
            <a:noFill/>
            <a:prstDash/>
          </a:ln>
        </p:spPr>
      </p:pic>
    </p:spTree>
    <p:extLst>
      <p:ext uri="{BB962C8B-B14F-4D97-AF65-F5344CB8AC3E}">
        <p14:creationId xmlns:p14="http://schemas.microsoft.com/office/powerpoint/2010/main" val="19618266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>
            <a:extLst>
              <a:ext uri="{FF2B5EF4-FFF2-40B4-BE49-F238E27FC236}">
                <a16:creationId xmlns:a16="http://schemas.microsoft.com/office/drawing/2014/main" id="{D22C0101-D23A-5C4E-A28F-EEE925C2BAFE}"/>
              </a:ext>
            </a:extLst>
          </p:cNvPr>
          <p:cNvSpPr/>
          <p:nvPr userDrawn="1"/>
        </p:nvSpPr>
        <p:spPr>
          <a:xfrm>
            <a:off x="152400" y="137160"/>
            <a:ext cx="11887200" cy="6604834"/>
          </a:xfrm>
          <a:prstGeom prst="rect">
            <a:avLst/>
          </a:prstGeom>
          <a:solidFill>
            <a:srgbClr val="FFFFFF">
              <a:alpha val="89804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5BA0AB86-75A7-554E-9835-D9E30F3233C2}"/>
              </a:ext>
            </a:extLst>
          </p:cNvPr>
          <p:cNvGraphicFramePr>
            <a:graphicFrameLocks noGrp="1"/>
          </p:cNvGraphicFramePr>
          <p:nvPr userDrawn="1">
            <p:extLst>
              <p:ext uri="{D42A27DB-BD31-4B8C-83A1-F6EECF244321}">
                <p14:modId xmlns:p14="http://schemas.microsoft.com/office/powerpoint/2010/main" val="821396605"/>
              </p:ext>
            </p:extLst>
          </p:nvPr>
        </p:nvGraphicFramePr>
        <p:xfrm>
          <a:off x="368075" y="335814"/>
          <a:ext cx="9055100" cy="86783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6503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89006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33917">
                <a:tc>
                  <a:txBody>
                    <a:bodyPr/>
                    <a:lstStyle/>
                    <a:p>
                      <a:endParaRPr lang="en-GB" sz="1400" dirty="0">
                        <a:latin typeface="Lato" panose="020F0502020204030203" pitchFamily="34" charset="77"/>
                      </a:endParaRP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dirty="0">
                        <a:latin typeface="Lato" panose="020F0502020204030203" pitchFamily="34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3917"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Lato" panose="020F0502020204030203" pitchFamily="34" charset="77"/>
                        </a:rPr>
                        <a:t>Lesson: 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10" name="Text Placeholder 8">
            <a:extLst>
              <a:ext uri="{FF2B5EF4-FFF2-40B4-BE49-F238E27FC236}">
                <a16:creationId xmlns:a16="http://schemas.microsoft.com/office/drawing/2014/main" id="{D89521DD-EB1B-DB4F-AF92-E0AA49E4BF8E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091130" y="805579"/>
            <a:ext cx="427037" cy="362803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latin typeface="Lato" panose="020F0502020204030203" pitchFamily="34" charset="77"/>
              </a:defRPr>
            </a:lvl1pPr>
          </a:lstStyle>
          <a:p>
            <a:pPr lvl="0"/>
            <a:r>
              <a:rPr lang="en-GB" dirty="0"/>
              <a:t>1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7CCCC1F5-259E-4B4B-BD71-985F50066023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363622" y="325965"/>
            <a:ext cx="1154545" cy="419131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latin typeface="Lato" panose="020F0502020204030203" pitchFamily="34" charset="77"/>
              </a:defRPr>
            </a:lvl1pPr>
          </a:lstStyle>
          <a:p>
            <a:pPr lvl="0"/>
            <a:r>
              <a:rPr lang="en-GB" dirty="0"/>
              <a:t>Place Value</a:t>
            </a:r>
          </a:p>
        </p:txBody>
      </p:sp>
      <p:sp>
        <p:nvSpPr>
          <p:cNvPr id="11" name="Text Placeholder 8">
            <a:extLst>
              <a:ext uri="{FF2B5EF4-FFF2-40B4-BE49-F238E27FC236}">
                <a16:creationId xmlns:a16="http://schemas.microsoft.com/office/drawing/2014/main" id="{2B829687-5986-4D4A-9EAC-01CD129F7C40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518167" y="325967"/>
            <a:ext cx="7900555" cy="867834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latin typeface="Lato" panose="020F0502020204030203" pitchFamily="34" charset="77"/>
              </a:defRPr>
            </a:lvl1pPr>
          </a:lstStyle>
          <a:p>
            <a:pPr lvl="0"/>
            <a:endParaRPr lang="en-GB" dirty="0"/>
          </a:p>
        </p:txBody>
      </p:sp>
      <p:sp>
        <p:nvSpPr>
          <p:cNvPr id="18" name="Content Placeholder 2">
            <a:extLst>
              <a:ext uri="{FF2B5EF4-FFF2-40B4-BE49-F238E27FC236}">
                <a16:creationId xmlns:a16="http://schemas.microsoft.com/office/drawing/2014/main" id="{3A402356-13E0-F64F-AEAF-C92A30D3DD4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36885" y="1468986"/>
            <a:ext cx="11556570" cy="5039298"/>
          </a:xfrm>
        </p:spPr>
        <p:txBody>
          <a:bodyPr/>
          <a:lstStyle>
            <a:lvl1pPr>
              <a:defRPr>
                <a:latin typeface="Muli" pitchFamily="2" charset="77"/>
              </a:defRPr>
            </a:lvl1pPr>
            <a:lvl2pPr>
              <a:defRPr>
                <a:latin typeface="Muli" pitchFamily="2" charset="77"/>
              </a:defRPr>
            </a:lvl2pPr>
            <a:lvl3pPr>
              <a:defRPr>
                <a:latin typeface="Muli" pitchFamily="2" charset="77"/>
              </a:defRPr>
            </a:lvl3pPr>
            <a:lvl4pPr>
              <a:defRPr>
                <a:latin typeface="Muli" pitchFamily="2" charset="77"/>
              </a:defRPr>
            </a:lvl4pPr>
            <a:lvl5pPr>
              <a:defRPr>
                <a:latin typeface="Muli" pitchFamily="2" charset="77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pic>
        <p:nvPicPr>
          <p:cNvPr id="12" name="Picture 11"/>
          <p:cNvPicPr/>
          <p:nvPr userDrawn="1"/>
        </p:nvPicPr>
        <p:blipFill>
          <a:blip r:embed="rId2"/>
          <a:stretch>
            <a:fillRect/>
          </a:stretch>
        </p:blipFill>
        <p:spPr>
          <a:xfrm>
            <a:off x="9720000" y="360000"/>
            <a:ext cx="2159635" cy="1007110"/>
          </a:xfrm>
          <a:prstGeom prst="rect">
            <a:avLst/>
          </a:prstGeom>
          <a:noFill/>
          <a:ln>
            <a:noFill/>
            <a:prstDash/>
          </a:ln>
        </p:spPr>
      </p:pic>
    </p:spTree>
    <p:extLst>
      <p:ext uri="{BB962C8B-B14F-4D97-AF65-F5344CB8AC3E}">
        <p14:creationId xmlns:p14="http://schemas.microsoft.com/office/powerpoint/2010/main" val="5629704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>
            <a:extLst>
              <a:ext uri="{FF2B5EF4-FFF2-40B4-BE49-F238E27FC236}">
                <a16:creationId xmlns:a16="http://schemas.microsoft.com/office/drawing/2014/main" id="{D22C0101-D23A-5C4E-A28F-EEE925C2BAFE}"/>
              </a:ext>
            </a:extLst>
          </p:cNvPr>
          <p:cNvSpPr/>
          <p:nvPr userDrawn="1"/>
        </p:nvSpPr>
        <p:spPr>
          <a:xfrm>
            <a:off x="152400" y="137160"/>
            <a:ext cx="11887200" cy="6604834"/>
          </a:xfrm>
          <a:prstGeom prst="rect">
            <a:avLst/>
          </a:prstGeom>
          <a:solidFill>
            <a:srgbClr val="FFFFFF">
              <a:alpha val="89804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5BA0AB86-75A7-554E-9835-D9E30F3233C2}"/>
              </a:ext>
            </a:extLst>
          </p:cNvPr>
          <p:cNvGraphicFramePr>
            <a:graphicFrameLocks noGrp="1"/>
          </p:cNvGraphicFramePr>
          <p:nvPr userDrawn="1">
            <p:extLst>
              <p:ext uri="{D42A27DB-BD31-4B8C-83A1-F6EECF244321}">
                <p14:modId xmlns:p14="http://schemas.microsoft.com/office/powerpoint/2010/main" val="2077034169"/>
              </p:ext>
            </p:extLst>
          </p:nvPr>
        </p:nvGraphicFramePr>
        <p:xfrm>
          <a:off x="384117" y="335814"/>
          <a:ext cx="9055100" cy="86783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6503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89006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33917">
                <a:tc>
                  <a:txBody>
                    <a:bodyPr/>
                    <a:lstStyle/>
                    <a:p>
                      <a:endParaRPr lang="en-GB" sz="1400" dirty="0">
                        <a:latin typeface="Lato" panose="020F0502020204030203" pitchFamily="34" charset="77"/>
                      </a:endParaRP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dirty="0">
                        <a:latin typeface="Lato" panose="020F0502020204030203" pitchFamily="34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3917"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Lato" panose="020F0502020204030203" pitchFamily="34" charset="77"/>
                        </a:rPr>
                        <a:t>Lesson: 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10" name="Text Placeholder 8">
            <a:extLst>
              <a:ext uri="{FF2B5EF4-FFF2-40B4-BE49-F238E27FC236}">
                <a16:creationId xmlns:a16="http://schemas.microsoft.com/office/drawing/2014/main" id="{D89521DD-EB1B-DB4F-AF92-E0AA49E4BF8E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107172" y="805579"/>
            <a:ext cx="427037" cy="362803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latin typeface="Lato" panose="020F0502020204030203" pitchFamily="34" charset="77"/>
              </a:defRPr>
            </a:lvl1pPr>
          </a:lstStyle>
          <a:p>
            <a:pPr lvl="0"/>
            <a:r>
              <a:rPr lang="en-GB" dirty="0"/>
              <a:t>1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7CCCC1F5-259E-4B4B-BD71-985F50066023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379664" y="325965"/>
            <a:ext cx="1154545" cy="419131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latin typeface="Lato" panose="020F0502020204030203" pitchFamily="34" charset="77"/>
              </a:defRPr>
            </a:lvl1pPr>
          </a:lstStyle>
          <a:p>
            <a:pPr lvl="0"/>
            <a:r>
              <a:rPr lang="en-GB" dirty="0"/>
              <a:t>Place Value</a:t>
            </a:r>
          </a:p>
        </p:txBody>
      </p:sp>
      <p:sp>
        <p:nvSpPr>
          <p:cNvPr id="11" name="Text Placeholder 8">
            <a:extLst>
              <a:ext uri="{FF2B5EF4-FFF2-40B4-BE49-F238E27FC236}">
                <a16:creationId xmlns:a16="http://schemas.microsoft.com/office/drawing/2014/main" id="{2B829687-5986-4D4A-9EAC-01CD129F7C40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534209" y="325967"/>
            <a:ext cx="7900555" cy="867834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latin typeface="Lato" panose="020F0502020204030203" pitchFamily="34" charset="77"/>
              </a:defRPr>
            </a:lvl1pPr>
          </a:lstStyle>
          <a:p>
            <a:pPr lvl="0"/>
            <a:endParaRPr lang="en-GB" dirty="0"/>
          </a:p>
        </p:txBody>
      </p:sp>
      <p:pic>
        <p:nvPicPr>
          <p:cNvPr id="12" name="Picture 11"/>
          <p:cNvPicPr/>
          <p:nvPr userDrawn="1"/>
        </p:nvPicPr>
        <p:blipFill>
          <a:blip r:embed="rId2"/>
          <a:stretch>
            <a:fillRect/>
          </a:stretch>
        </p:blipFill>
        <p:spPr>
          <a:xfrm>
            <a:off x="9720000" y="360000"/>
            <a:ext cx="2159635" cy="1007110"/>
          </a:xfrm>
          <a:prstGeom prst="rect">
            <a:avLst/>
          </a:prstGeom>
          <a:noFill/>
          <a:ln>
            <a:noFill/>
            <a:prstDash/>
          </a:ln>
        </p:spPr>
      </p:pic>
    </p:spTree>
    <p:extLst>
      <p:ext uri="{BB962C8B-B14F-4D97-AF65-F5344CB8AC3E}">
        <p14:creationId xmlns:p14="http://schemas.microsoft.com/office/powerpoint/2010/main" val="27877584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ontent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2CA7A3E8-3E3C-9545-B15C-D2AF00F7E362}"/>
              </a:ext>
            </a:extLst>
          </p:cNvPr>
          <p:cNvSpPr/>
          <p:nvPr userDrawn="1"/>
        </p:nvSpPr>
        <p:spPr>
          <a:xfrm>
            <a:off x="152400" y="137160"/>
            <a:ext cx="11887200" cy="6604834"/>
          </a:xfrm>
          <a:prstGeom prst="rect">
            <a:avLst/>
          </a:prstGeom>
          <a:solidFill>
            <a:srgbClr val="FFFFFF">
              <a:alpha val="89804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8780813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latin typeface="Muli" pitchFamily="2" charset="77"/>
              </a:defRPr>
            </a:lvl1pPr>
            <a:lvl2pPr>
              <a:defRPr>
                <a:latin typeface="Muli" pitchFamily="2" charset="77"/>
              </a:defRPr>
            </a:lvl2pPr>
            <a:lvl3pPr>
              <a:defRPr>
                <a:latin typeface="Muli" pitchFamily="2" charset="77"/>
              </a:defRPr>
            </a:lvl3pPr>
            <a:lvl4pPr>
              <a:defRPr>
                <a:latin typeface="Muli" pitchFamily="2" charset="77"/>
              </a:defRPr>
            </a:lvl4pPr>
            <a:lvl5pPr>
              <a:defRPr>
                <a:latin typeface="Muli" pitchFamily="2" charset="77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Muli" pitchFamily="2" charset="77"/>
              </a:defRPr>
            </a:lvl1pPr>
          </a:lstStyle>
          <a:p>
            <a:r>
              <a:rPr lang="en-GB"/>
              <a:t>Sample Slides</a:t>
            </a: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>
                <a:latin typeface="Muli" pitchFamily="2" charset="77"/>
              </a:defRPr>
            </a:lvl1pPr>
          </a:lstStyle>
          <a:p>
            <a:fld id="{29D7F810-DEEF-074C-B140-2A2C318EAFDC}" type="slidenum">
              <a:rPr lang="en-GB" smtClean="0"/>
              <a:pPr/>
              <a:t>‹#›</a:t>
            </a:fld>
            <a:endParaRPr lang="en-GB"/>
          </a:p>
        </p:txBody>
      </p:sp>
      <p:pic>
        <p:nvPicPr>
          <p:cNvPr id="13" name="Picture 12"/>
          <p:cNvPicPr/>
          <p:nvPr userDrawn="1"/>
        </p:nvPicPr>
        <p:blipFill>
          <a:blip r:embed="rId2"/>
          <a:stretch>
            <a:fillRect/>
          </a:stretch>
        </p:blipFill>
        <p:spPr>
          <a:xfrm>
            <a:off x="9720000" y="360000"/>
            <a:ext cx="2159635" cy="1007110"/>
          </a:xfrm>
          <a:prstGeom prst="rect">
            <a:avLst/>
          </a:prstGeom>
          <a:noFill/>
          <a:ln>
            <a:noFill/>
            <a:prstDash/>
          </a:ln>
        </p:spPr>
      </p:pic>
    </p:spTree>
    <p:extLst>
      <p:ext uri="{BB962C8B-B14F-4D97-AF65-F5344CB8AC3E}">
        <p14:creationId xmlns:p14="http://schemas.microsoft.com/office/powerpoint/2010/main" val="39901411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ontent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2CA7A3E8-3E3C-9545-B15C-D2AF00F7E362}"/>
              </a:ext>
            </a:extLst>
          </p:cNvPr>
          <p:cNvSpPr/>
          <p:nvPr userDrawn="1"/>
        </p:nvSpPr>
        <p:spPr>
          <a:xfrm>
            <a:off x="152400" y="137160"/>
            <a:ext cx="11887200" cy="6604834"/>
          </a:xfrm>
          <a:prstGeom prst="rect">
            <a:avLst/>
          </a:prstGeom>
          <a:solidFill>
            <a:srgbClr val="FFFFFF">
              <a:alpha val="89804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8780813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Muli" pitchFamily="2" charset="77"/>
              </a:defRPr>
            </a:lvl1pPr>
          </a:lstStyle>
          <a:p>
            <a:r>
              <a:rPr lang="en-GB"/>
              <a:t>Sample Slides</a:t>
            </a: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>
                <a:latin typeface="Muli" pitchFamily="2" charset="77"/>
              </a:defRPr>
            </a:lvl1pPr>
          </a:lstStyle>
          <a:p>
            <a:fld id="{29D7F810-DEEF-074C-B140-2A2C318EAFDC}" type="slidenum">
              <a:rPr lang="en-GB" smtClean="0"/>
              <a:pPr/>
              <a:t>‹#›</a:t>
            </a:fld>
            <a:endParaRPr lang="en-GB"/>
          </a:p>
        </p:txBody>
      </p:sp>
      <p:pic>
        <p:nvPicPr>
          <p:cNvPr id="13" name="Picture 12"/>
          <p:cNvPicPr/>
          <p:nvPr userDrawn="1"/>
        </p:nvPicPr>
        <p:blipFill>
          <a:blip r:embed="rId2"/>
          <a:stretch>
            <a:fillRect/>
          </a:stretch>
        </p:blipFill>
        <p:spPr>
          <a:xfrm>
            <a:off x="9720000" y="360000"/>
            <a:ext cx="2159635" cy="1007110"/>
          </a:xfrm>
          <a:prstGeom prst="rect">
            <a:avLst/>
          </a:prstGeom>
          <a:noFill/>
          <a:ln>
            <a:noFill/>
            <a:prstDash/>
          </a:ln>
        </p:spPr>
      </p:pic>
    </p:spTree>
    <p:extLst>
      <p:ext uri="{BB962C8B-B14F-4D97-AF65-F5344CB8AC3E}">
        <p14:creationId xmlns:p14="http://schemas.microsoft.com/office/powerpoint/2010/main" val="27014002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Question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403F0EC-BACB-B74E-A7F5-23CAB3DFDA3B}"/>
              </a:ext>
            </a:extLst>
          </p:cNvPr>
          <p:cNvSpPr/>
          <p:nvPr userDrawn="1"/>
        </p:nvSpPr>
        <p:spPr>
          <a:xfrm>
            <a:off x="152400" y="137160"/>
            <a:ext cx="11887200" cy="6604834"/>
          </a:xfrm>
          <a:prstGeom prst="rect">
            <a:avLst/>
          </a:prstGeom>
          <a:solidFill>
            <a:srgbClr val="FFFFFF">
              <a:alpha val="89804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431925"/>
            <a:ext cx="10515600" cy="1325563"/>
          </a:xfrm>
        </p:spPr>
        <p:txBody>
          <a:bodyPr/>
          <a:lstStyle>
            <a:lvl1pPr algn="ctr">
              <a:defRPr>
                <a:latin typeface="OpenDyslexicAlta" pitchFamily="2" charset="77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838200" y="3520441"/>
            <a:ext cx="10515600" cy="2656522"/>
          </a:xfrm>
        </p:spPr>
        <p:txBody>
          <a:bodyPr>
            <a:normAutofit/>
          </a:bodyPr>
          <a:lstStyle>
            <a:lvl1pPr marL="0" indent="0">
              <a:buNone/>
              <a:defRPr sz="4200">
                <a:solidFill>
                  <a:srgbClr val="0070C0"/>
                </a:solidFill>
              </a:defRPr>
            </a:lvl1pPr>
            <a:lvl2pPr>
              <a:defRPr>
                <a:solidFill>
                  <a:srgbClr val="0070C0"/>
                </a:solidFill>
              </a:defRPr>
            </a:lvl2pPr>
            <a:lvl3pPr>
              <a:defRPr>
                <a:solidFill>
                  <a:srgbClr val="0070C0"/>
                </a:solidFill>
              </a:defRPr>
            </a:lvl3pPr>
            <a:lvl4pPr>
              <a:defRPr>
                <a:solidFill>
                  <a:srgbClr val="0070C0"/>
                </a:solidFill>
              </a:defRPr>
            </a:lvl4pPr>
            <a:lvl5pPr>
              <a:defRPr>
                <a:solidFill>
                  <a:srgbClr val="0070C0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pic>
        <p:nvPicPr>
          <p:cNvPr id="11" name="Picture 10"/>
          <p:cNvPicPr/>
          <p:nvPr userDrawn="1"/>
        </p:nvPicPr>
        <p:blipFill>
          <a:blip r:embed="rId2"/>
          <a:stretch>
            <a:fillRect/>
          </a:stretch>
        </p:blipFill>
        <p:spPr>
          <a:xfrm>
            <a:off x="9720000" y="360000"/>
            <a:ext cx="2159635" cy="1007110"/>
          </a:xfrm>
          <a:prstGeom prst="rect">
            <a:avLst/>
          </a:prstGeom>
          <a:noFill/>
          <a:ln>
            <a:noFill/>
            <a:prstDash/>
          </a:ln>
        </p:spPr>
      </p:pic>
    </p:spTree>
    <p:extLst>
      <p:ext uri="{BB962C8B-B14F-4D97-AF65-F5344CB8AC3E}">
        <p14:creationId xmlns:p14="http://schemas.microsoft.com/office/powerpoint/2010/main" val="27397449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10/07/2019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Sample Slides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29D7F810-DEEF-074C-B140-2A2C318EAFDC}" type="slidenum">
              <a:rPr lang="en-GB" smtClean="0"/>
              <a:t>‹#›</a:t>
            </a:fld>
            <a:endParaRPr lang="en-GB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4A8255E2-8D62-EF46-8A29-C45CCF03D89D}"/>
              </a:ext>
            </a:extLst>
          </p:cNvPr>
          <p:cNvSpPr txBox="1">
            <a:spLocks/>
          </p:cNvSpPr>
          <p:nvPr userDrawn="1"/>
        </p:nvSpPr>
        <p:spPr>
          <a:xfrm>
            <a:off x="838200" y="128546"/>
            <a:ext cx="2743200" cy="365125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Muli" pitchFamily="2" charset="77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1E6FE96F-DDC5-F246-8640-2EF68EEC1D75}" type="datetime1">
              <a:rPr lang="en-GB" smtClean="0"/>
              <a:pPr/>
              <a:t>07/02/2021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263278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Sample Slides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29D7F810-DEEF-074C-B140-2A2C318EAF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35371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Sample Slides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29D7F810-DEEF-074C-B140-2A2C318EAF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23350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Sample Slides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29D7F810-DEEF-074C-B140-2A2C318EAF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27646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Sample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29D7F810-DEEF-074C-B140-2A2C318EAF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980964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Sample Slides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29D7F810-DEEF-074C-B140-2A2C318EAF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404423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Sample Slides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29D7F810-DEEF-074C-B140-2A2C318EAF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775795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Sample Slides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29D7F810-DEEF-074C-B140-2A2C318EAF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444260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Sample Slides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29D7F810-DEEF-074C-B140-2A2C318EAF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79260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615976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3" r:id="rId3"/>
    <p:sldLayoutId id="2147483660" r:id="rId4"/>
    <p:sldLayoutId id="2147483664" r:id="rId5"/>
    <p:sldLayoutId id="2147483662" r:id="rId6"/>
    <p:sldLayoutId id="2147483651" r:id="rId7"/>
    <p:sldLayoutId id="2147483652" r:id="rId8"/>
    <p:sldLayoutId id="2147483653" r:id="rId9"/>
    <p:sldLayoutId id="2147483654" r:id="rId10"/>
    <p:sldLayoutId id="2147483655" r:id="rId11"/>
    <p:sldLayoutId id="2147483656" r:id="rId12"/>
    <p:sldLayoutId id="2147483657" r:id="rId13"/>
    <p:sldLayoutId id="2147483658" r:id="rId14"/>
    <p:sldLayoutId id="2147483659" r:id="rId15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0" i="0" kern="1200">
          <a:solidFill>
            <a:schemeClr val="tx1"/>
          </a:solidFill>
          <a:latin typeface="Lato Light" panose="020F0302020204030203" pitchFamily="34" charset="77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OpenDyslexicAlta" pitchFamily="2" charset="77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OpenDyslexicAlta" pitchFamily="2" charset="77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OpenDyslexicAlta" pitchFamily="2" charset="77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OpenDyslexicAlta" pitchFamily="2" charset="77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OpenDyslexicAlta" pitchFamily="2" charset="77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9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9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9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tiff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tiff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3.tif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3BF3FE4-F6EA-5C4D-8ABC-31EA6D2AF9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8915400" cy="1325563"/>
          </a:xfrm>
        </p:spPr>
        <p:txBody>
          <a:bodyPr>
            <a:normAutofit fontScale="90000"/>
          </a:bodyPr>
          <a:lstStyle/>
          <a:p>
            <a:pPr algn="ctr"/>
            <a:r>
              <a:rPr lang="en-GB" sz="4000" u="sng" dirty="0">
                <a:latin typeface="Letter-join Plus 40" panose="02000505000000020003" pitchFamily="50" charset="0"/>
              </a:rPr>
              <a:t>10.02.21</a:t>
            </a:r>
            <a:br>
              <a:rPr lang="en-GB" sz="4000" dirty="0">
                <a:latin typeface="Letter-join Plus 40" panose="02000505000000020003" pitchFamily="50" charset="0"/>
              </a:rPr>
            </a:br>
            <a:br>
              <a:rPr lang="en-GB" sz="4000" dirty="0">
                <a:latin typeface="Letter-join Plus 40" panose="02000505000000020003" pitchFamily="50" charset="0"/>
              </a:rPr>
            </a:br>
            <a:r>
              <a:rPr lang="en-GB" sz="4000" dirty="0">
                <a:latin typeface="Letter-join Plus 40" panose="02000505000000020003" pitchFamily="50" charset="0"/>
              </a:rPr>
              <a:t>LO: To be able to divide by 2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F491D1F-0097-3F4A-B04E-14B5096ADCA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4000" dirty="0">
                <a:latin typeface="Letter-join Plus 40" panose="02000505000000020003" pitchFamily="50" charset="0"/>
              </a:rPr>
              <a:t>Steps to Success:</a:t>
            </a:r>
          </a:p>
          <a:p>
            <a:pPr>
              <a:buClr>
                <a:srgbClr val="23D160"/>
              </a:buClr>
              <a:buSzPct val="85000"/>
              <a:buFont typeface="Wingdings" pitchFamily="2" charset="2"/>
              <a:buChar char="ü"/>
            </a:pPr>
            <a:r>
              <a:rPr lang="en-GB" sz="3200" dirty="0">
                <a:latin typeface="Letter-join Plus 40" panose="02000505000000020003" pitchFamily="50" charset="0"/>
              </a:rPr>
              <a:t>I can divide by 2 using grouping and sharing.</a:t>
            </a:r>
          </a:p>
          <a:p>
            <a:pPr>
              <a:buClr>
                <a:srgbClr val="23D160"/>
              </a:buClr>
              <a:buSzPct val="85000"/>
              <a:buFont typeface="Wingdings" pitchFamily="2" charset="2"/>
              <a:buChar char="ü"/>
            </a:pPr>
            <a:r>
              <a:rPr lang="en-GB" sz="3200" dirty="0">
                <a:latin typeface="Letter-join Plus 40" panose="02000505000000020003" pitchFamily="50" charset="0"/>
              </a:rPr>
              <a:t>I can find half of a number.</a:t>
            </a:r>
          </a:p>
          <a:p>
            <a:pPr>
              <a:buClr>
                <a:srgbClr val="23D160"/>
              </a:buClr>
              <a:buSzPct val="85000"/>
              <a:buFont typeface="Wingdings" pitchFamily="2" charset="2"/>
              <a:buChar char="ü"/>
            </a:pPr>
            <a:r>
              <a:rPr lang="en-GB" sz="3200" dirty="0">
                <a:latin typeface="Letter-join Plus 40" panose="02000505000000020003" pitchFamily="50" charset="0"/>
              </a:rPr>
              <a:t>I can explain my reasoning when dividing by 2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49F46F5-B8A3-5848-8248-C9D6349332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38198" y="6298060"/>
            <a:ext cx="11473071" cy="365125"/>
          </a:xfrm>
        </p:spPr>
        <p:txBody>
          <a:bodyPr/>
          <a:lstStyle/>
          <a:p>
            <a:r>
              <a:rPr lang="en-GB" sz="1400" dirty="0"/>
              <a:t>Stage 2 - Spring Block 1 – Multiplication and Division - Lesson 3 – To be able to divide by 2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4E44AA34-4005-4F45-B627-24C889E4510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2735" y="4752914"/>
            <a:ext cx="1689100" cy="124460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34475888-3653-4CDC-B08E-8324AA473DE3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041507" y="4674058"/>
            <a:ext cx="1777758" cy="16378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46887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3BF3FE4-F6EA-5C4D-8ABC-31EA6D2AF9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9058697" cy="1325563"/>
          </a:xfrm>
        </p:spPr>
        <p:txBody>
          <a:bodyPr>
            <a:normAutofit/>
          </a:bodyPr>
          <a:lstStyle/>
          <a:p>
            <a:r>
              <a:rPr lang="en-GB" sz="2800" dirty="0"/>
              <a:t>To be able to divide by 2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F491D1F-0097-3F4A-B04E-14B5096ADCA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</p:spPr>
        <p:txBody>
          <a:bodyPr/>
          <a:lstStyle/>
          <a:p>
            <a:pPr marL="0" indent="0">
              <a:buNone/>
            </a:pPr>
            <a:r>
              <a:rPr lang="en-GB" dirty="0"/>
              <a:t>Starter:</a:t>
            </a:r>
          </a:p>
          <a:p>
            <a:pPr marL="0" indent="0">
              <a:buClr>
                <a:srgbClr val="23D160"/>
              </a:buClr>
              <a:buSzPct val="85000"/>
              <a:buNone/>
            </a:pPr>
            <a:r>
              <a:rPr lang="en-GB" sz="2200" dirty="0"/>
              <a:t>What’s the same? What’s different?</a:t>
            </a:r>
          </a:p>
          <a:p>
            <a:pPr marL="0" indent="0">
              <a:buClr>
                <a:srgbClr val="23D160"/>
              </a:buClr>
              <a:buSzPct val="85000"/>
              <a:buNone/>
            </a:pPr>
            <a:endParaRPr lang="en-GB" sz="2200" dirty="0"/>
          </a:p>
          <a:p>
            <a:pPr marL="0" indent="0">
              <a:buClr>
                <a:srgbClr val="23D160"/>
              </a:buClr>
              <a:buSzPct val="85000"/>
              <a:buNone/>
            </a:pPr>
            <a:endParaRPr lang="en-GB" sz="2200" dirty="0"/>
          </a:p>
          <a:p>
            <a:pPr marL="0" indent="0">
              <a:buClr>
                <a:srgbClr val="23D160"/>
              </a:buClr>
              <a:buSzPct val="85000"/>
              <a:buNone/>
            </a:pPr>
            <a:endParaRPr lang="en-GB" sz="2200" dirty="0"/>
          </a:p>
          <a:p>
            <a:pPr marL="0" indent="0">
              <a:buClr>
                <a:srgbClr val="23D160"/>
              </a:buClr>
              <a:buSzPct val="85000"/>
              <a:buNone/>
            </a:pPr>
            <a:endParaRPr lang="en-GB" sz="2200" dirty="0"/>
          </a:p>
          <a:p>
            <a:pPr marL="0" indent="0">
              <a:buClr>
                <a:srgbClr val="23D160"/>
              </a:buClr>
              <a:buSzPct val="85000"/>
              <a:buNone/>
            </a:pPr>
            <a:endParaRPr lang="en-GB" sz="2200" dirty="0"/>
          </a:p>
          <a:p>
            <a:pPr marL="0" indent="0">
              <a:buClr>
                <a:srgbClr val="23D160"/>
              </a:buClr>
              <a:buSzPct val="85000"/>
              <a:buNone/>
            </a:pPr>
            <a:endParaRPr lang="en-GB" sz="2200" dirty="0"/>
          </a:p>
          <a:p>
            <a:pPr marL="0" indent="0">
              <a:buClr>
                <a:srgbClr val="23D160"/>
              </a:buClr>
              <a:buSzPct val="85000"/>
              <a:buNone/>
            </a:pPr>
            <a:endParaRPr lang="en-GB" sz="2200" dirty="0"/>
          </a:p>
          <a:p>
            <a:pPr marL="0" indent="0">
              <a:buClr>
                <a:srgbClr val="23D160"/>
              </a:buClr>
              <a:buSzPct val="85000"/>
              <a:buNone/>
            </a:pPr>
            <a:r>
              <a:rPr lang="en-GB" sz="2200" dirty="0"/>
              <a:t>Explain your answer. </a:t>
            </a:r>
          </a:p>
          <a:p>
            <a:pPr marL="0" indent="0">
              <a:buClr>
                <a:srgbClr val="23D160"/>
              </a:buClr>
              <a:buSzPct val="85000"/>
              <a:buNone/>
            </a:pPr>
            <a:endParaRPr lang="en-GB" sz="2200" dirty="0"/>
          </a:p>
          <a:p>
            <a:pPr marL="0" indent="0">
              <a:buClr>
                <a:srgbClr val="23D160"/>
              </a:buClr>
              <a:buSzPct val="85000"/>
              <a:buNone/>
            </a:pPr>
            <a:endParaRPr lang="en-GB" sz="2200" dirty="0"/>
          </a:p>
          <a:p>
            <a:pPr marL="0" indent="0">
              <a:buClr>
                <a:srgbClr val="23D160"/>
              </a:buClr>
              <a:buSzPct val="85000"/>
              <a:buNone/>
            </a:pPr>
            <a:endParaRPr lang="en-GB" sz="2200" dirty="0"/>
          </a:p>
          <a:p>
            <a:pPr marL="0" indent="0">
              <a:buClr>
                <a:srgbClr val="23D160"/>
              </a:buClr>
              <a:buSzPct val="85000"/>
              <a:buNone/>
            </a:pPr>
            <a:endParaRPr lang="en-GB" sz="2200" dirty="0"/>
          </a:p>
          <a:p>
            <a:pPr marL="0" indent="0">
              <a:buClr>
                <a:srgbClr val="23D160"/>
              </a:buClr>
              <a:buSzPct val="85000"/>
              <a:buNone/>
            </a:pPr>
            <a:endParaRPr lang="en-GB" sz="2200" dirty="0"/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6240A92C-1CBE-BF44-8A1E-0756B5E7D9DB}"/>
              </a:ext>
            </a:extLst>
          </p:cNvPr>
          <p:cNvSpPr/>
          <p:nvPr/>
        </p:nvSpPr>
        <p:spPr>
          <a:xfrm>
            <a:off x="838199" y="2766847"/>
            <a:ext cx="2720059" cy="2720059"/>
          </a:xfrm>
          <a:prstGeom prst="ellipse">
            <a:avLst/>
          </a:prstGeom>
          <a:solidFill>
            <a:schemeClr val="bg1"/>
          </a:solidFill>
          <a:ln w="28575">
            <a:solidFill>
              <a:srgbClr val="23D1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46459160-1045-9347-818E-20DF0E3B166D}"/>
              </a:ext>
            </a:extLst>
          </p:cNvPr>
          <p:cNvSpPr/>
          <p:nvPr/>
        </p:nvSpPr>
        <p:spPr>
          <a:xfrm>
            <a:off x="7980410" y="2766846"/>
            <a:ext cx="2720059" cy="2720059"/>
          </a:xfrm>
          <a:prstGeom prst="ellipse">
            <a:avLst/>
          </a:prstGeom>
          <a:solidFill>
            <a:schemeClr val="bg1"/>
          </a:solidFill>
          <a:ln w="28575">
            <a:solidFill>
              <a:srgbClr val="7957D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B2BAB37F-3444-1E4E-9E53-53AD7FB3A977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>
            <a:off x="8017827" y="2243777"/>
            <a:ext cx="2249353" cy="1080000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B41963B4-AE77-2D44-93BA-DE08C838E056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>
            <a:off x="7653195" y="3260280"/>
            <a:ext cx="2249353" cy="1080000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3A664856-8BCC-4C4F-8434-C2F2318C6251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>
            <a:off x="8884494" y="2988581"/>
            <a:ext cx="2249353" cy="1080000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C9DDB90C-1EED-374F-967D-BA9F73B54438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>
            <a:off x="561349" y="2479131"/>
            <a:ext cx="2249353" cy="1080000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B1ECFFEE-4A83-4A4A-9C13-ED00E605C055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>
            <a:off x="1534684" y="3260280"/>
            <a:ext cx="2249353" cy="108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39087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F491D1F-0097-3F4A-B04E-14B5096ADCA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Talking Time:</a:t>
            </a:r>
          </a:p>
          <a:p>
            <a:pPr marL="0" indent="0">
              <a:buClr>
                <a:srgbClr val="23D160"/>
              </a:buClr>
              <a:buSzPct val="85000"/>
              <a:buNone/>
            </a:pPr>
            <a:r>
              <a:rPr lang="en-GB" sz="2200" dirty="0"/>
              <a:t>Use a counting stick to practice the two times table as a class…</a:t>
            </a:r>
          </a:p>
          <a:p>
            <a:pPr marL="0" indent="0">
              <a:buClr>
                <a:srgbClr val="23D160"/>
              </a:buClr>
              <a:buSzPct val="85000"/>
              <a:buNone/>
            </a:pPr>
            <a:endParaRPr lang="en-GB" sz="2200" dirty="0"/>
          </a:p>
          <a:p>
            <a:pPr marL="0" indent="0">
              <a:buClr>
                <a:srgbClr val="23D160"/>
              </a:buClr>
              <a:buSzPct val="85000"/>
              <a:buNone/>
            </a:pPr>
            <a:endParaRPr lang="en-GB" sz="2200" dirty="0"/>
          </a:p>
          <a:p>
            <a:pPr marL="0" indent="0">
              <a:buClr>
                <a:srgbClr val="23D160"/>
              </a:buClr>
              <a:buSzPct val="85000"/>
              <a:buNone/>
            </a:pPr>
            <a:endParaRPr lang="en-GB" sz="2200" dirty="0"/>
          </a:p>
        </p:txBody>
      </p:sp>
      <p:sp>
        <p:nvSpPr>
          <p:cNvPr id="31" name="Title 1">
            <a:extLst>
              <a:ext uri="{FF2B5EF4-FFF2-40B4-BE49-F238E27FC236}">
                <a16:creationId xmlns:a16="http://schemas.microsoft.com/office/drawing/2014/main" id="{9540A78B-5E69-3E4D-B38D-0AB9FD4CF9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9021417" cy="1325563"/>
          </a:xfrm>
        </p:spPr>
        <p:txBody>
          <a:bodyPr>
            <a:normAutofit/>
          </a:bodyPr>
          <a:lstStyle/>
          <a:p>
            <a:r>
              <a:rPr lang="en-GB" sz="2800" dirty="0"/>
              <a:t>To be able to divide by 2</a:t>
            </a:r>
            <a:endParaRPr lang="en-GB" sz="3600" dirty="0"/>
          </a:p>
        </p:txBody>
      </p:sp>
      <p:sp>
        <p:nvSpPr>
          <p:cNvPr id="54" name="Rounded Rectangle 53">
            <a:extLst>
              <a:ext uri="{FF2B5EF4-FFF2-40B4-BE49-F238E27FC236}">
                <a16:creationId xmlns:a16="http://schemas.microsoft.com/office/drawing/2014/main" id="{DCA6DCEE-5B1A-1549-9491-2C414F2F7413}"/>
              </a:ext>
            </a:extLst>
          </p:cNvPr>
          <p:cNvSpPr/>
          <p:nvPr/>
        </p:nvSpPr>
        <p:spPr>
          <a:xfrm>
            <a:off x="774373" y="3820624"/>
            <a:ext cx="834821" cy="492863"/>
          </a:xfrm>
          <a:prstGeom prst="roundRect">
            <a:avLst/>
          </a:prstGeom>
          <a:noFill/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sz="2400" dirty="0">
                <a:solidFill>
                  <a:schemeClr val="tx1"/>
                </a:solidFill>
                <a:latin typeface="OpenDyslexicAlta" pitchFamily="2" charset="77"/>
              </a:rPr>
              <a:t>0</a:t>
            </a:r>
          </a:p>
        </p:txBody>
      </p:sp>
      <p:sp>
        <p:nvSpPr>
          <p:cNvPr id="55" name="Rounded Rectangle 54">
            <a:extLst>
              <a:ext uri="{FF2B5EF4-FFF2-40B4-BE49-F238E27FC236}">
                <a16:creationId xmlns:a16="http://schemas.microsoft.com/office/drawing/2014/main" id="{676DE194-55DE-AF49-9583-D04ABA25F724}"/>
              </a:ext>
            </a:extLst>
          </p:cNvPr>
          <p:cNvSpPr/>
          <p:nvPr/>
        </p:nvSpPr>
        <p:spPr>
          <a:xfrm>
            <a:off x="1563708" y="3820624"/>
            <a:ext cx="834821" cy="492863"/>
          </a:xfrm>
          <a:prstGeom prst="roundRect">
            <a:avLst/>
          </a:prstGeom>
          <a:noFill/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sz="2400" dirty="0">
                <a:solidFill>
                  <a:schemeClr val="tx1"/>
                </a:solidFill>
                <a:latin typeface="OpenDyslexicAlta" pitchFamily="2" charset="77"/>
              </a:rPr>
              <a:t>1</a:t>
            </a:r>
          </a:p>
        </p:txBody>
      </p:sp>
      <p:sp>
        <p:nvSpPr>
          <p:cNvPr id="56" name="Rounded Rectangle 55">
            <a:extLst>
              <a:ext uri="{FF2B5EF4-FFF2-40B4-BE49-F238E27FC236}">
                <a16:creationId xmlns:a16="http://schemas.microsoft.com/office/drawing/2014/main" id="{592AC31B-3A95-844A-B806-DC07648B3AA4}"/>
              </a:ext>
            </a:extLst>
          </p:cNvPr>
          <p:cNvSpPr/>
          <p:nvPr/>
        </p:nvSpPr>
        <p:spPr>
          <a:xfrm>
            <a:off x="2364202" y="3820624"/>
            <a:ext cx="834821" cy="492863"/>
          </a:xfrm>
          <a:prstGeom prst="roundRect">
            <a:avLst/>
          </a:prstGeom>
          <a:noFill/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sz="2400" dirty="0">
                <a:solidFill>
                  <a:schemeClr val="tx1"/>
                </a:solidFill>
                <a:latin typeface="OpenDyslexicAlta" pitchFamily="2" charset="77"/>
              </a:rPr>
              <a:t>2</a:t>
            </a:r>
          </a:p>
        </p:txBody>
      </p:sp>
      <p:sp>
        <p:nvSpPr>
          <p:cNvPr id="57" name="Rounded Rectangle 56">
            <a:extLst>
              <a:ext uri="{FF2B5EF4-FFF2-40B4-BE49-F238E27FC236}">
                <a16:creationId xmlns:a16="http://schemas.microsoft.com/office/drawing/2014/main" id="{D9802B56-5A0F-9B48-89F4-B0EEA899B5B4}"/>
              </a:ext>
            </a:extLst>
          </p:cNvPr>
          <p:cNvSpPr/>
          <p:nvPr/>
        </p:nvSpPr>
        <p:spPr>
          <a:xfrm>
            <a:off x="3153537" y="3820624"/>
            <a:ext cx="834821" cy="492863"/>
          </a:xfrm>
          <a:prstGeom prst="roundRect">
            <a:avLst/>
          </a:prstGeom>
          <a:noFill/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sz="2400" dirty="0">
                <a:solidFill>
                  <a:schemeClr val="tx1"/>
                </a:solidFill>
                <a:latin typeface="OpenDyslexicAlta" pitchFamily="2" charset="77"/>
              </a:rPr>
              <a:t>3</a:t>
            </a:r>
          </a:p>
        </p:txBody>
      </p:sp>
      <p:sp>
        <p:nvSpPr>
          <p:cNvPr id="58" name="Rounded Rectangle 57">
            <a:extLst>
              <a:ext uri="{FF2B5EF4-FFF2-40B4-BE49-F238E27FC236}">
                <a16:creationId xmlns:a16="http://schemas.microsoft.com/office/drawing/2014/main" id="{26A714EA-21AE-1E40-AA07-9F86F7C5C654}"/>
              </a:ext>
            </a:extLst>
          </p:cNvPr>
          <p:cNvSpPr/>
          <p:nvPr/>
        </p:nvSpPr>
        <p:spPr>
          <a:xfrm>
            <a:off x="3979407" y="3820624"/>
            <a:ext cx="834821" cy="492863"/>
          </a:xfrm>
          <a:prstGeom prst="roundRect">
            <a:avLst/>
          </a:prstGeom>
          <a:noFill/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sz="2400" dirty="0">
                <a:solidFill>
                  <a:schemeClr val="tx1"/>
                </a:solidFill>
                <a:latin typeface="OpenDyslexicAlta" pitchFamily="2" charset="77"/>
              </a:rPr>
              <a:t>4</a:t>
            </a:r>
          </a:p>
        </p:txBody>
      </p:sp>
      <p:sp>
        <p:nvSpPr>
          <p:cNvPr id="59" name="Rounded Rectangle 58">
            <a:extLst>
              <a:ext uri="{FF2B5EF4-FFF2-40B4-BE49-F238E27FC236}">
                <a16:creationId xmlns:a16="http://schemas.microsoft.com/office/drawing/2014/main" id="{CBFD6186-8F14-F643-9EB0-BB2A28D7C297}"/>
              </a:ext>
            </a:extLst>
          </p:cNvPr>
          <p:cNvSpPr/>
          <p:nvPr/>
        </p:nvSpPr>
        <p:spPr>
          <a:xfrm>
            <a:off x="4768742" y="3820624"/>
            <a:ext cx="834821" cy="492863"/>
          </a:xfrm>
          <a:prstGeom prst="roundRect">
            <a:avLst/>
          </a:prstGeom>
          <a:noFill/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sz="2400" dirty="0">
                <a:solidFill>
                  <a:schemeClr val="tx1"/>
                </a:solidFill>
                <a:latin typeface="OpenDyslexicAlta" pitchFamily="2" charset="77"/>
              </a:rPr>
              <a:t>5</a:t>
            </a:r>
          </a:p>
        </p:txBody>
      </p:sp>
      <p:sp>
        <p:nvSpPr>
          <p:cNvPr id="60" name="Rounded Rectangle 59">
            <a:extLst>
              <a:ext uri="{FF2B5EF4-FFF2-40B4-BE49-F238E27FC236}">
                <a16:creationId xmlns:a16="http://schemas.microsoft.com/office/drawing/2014/main" id="{254E35B6-5B61-B940-ABE8-BF97B04A70D0}"/>
              </a:ext>
            </a:extLst>
          </p:cNvPr>
          <p:cNvSpPr/>
          <p:nvPr/>
        </p:nvSpPr>
        <p:spPr>
          <a:xfrm>
            <a:off x="5569236" y="3820624"/>
            <a:ext cx="834821" cy="492863"/>
          </a:xfrm>
          <a:prstGeom prst="roundRect">
            <a:avLst/>
          </a:prstGeom>
          <a:noFill/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sz="2400" dirty="0">
                <a:solidFill>
                  <a:schemeClr val="tx1"/>
                </a:solidFill>
                <a:latin typeface="OpenDyslexicAlta" pitchFamily="2" charset="77"/>
              </a:rPr>
              <a:t>6</a:t>
            </a:r>
          </a:p>
        </p:txBody>
      </p:sp>
      <p:sp>
        <p:nvSpPr>
          <p:cNvPr id="61" name="Rounded Rectangle 60">
            <a:extLst>
              <a:ext uri="{FF2B5EF4-FFF2-40B4-BE49-F238E27FC236}">
                <a16:creationId xmlns:a16="http://schemas.microsoft.com/office/drawing/2014/main" id="{EF5889C4-7344-8F4A-BD5F-9107C2D48FCD}"/>
              </a:ext>
            </a:extLst>
          </p:cNvPr>
          <p:cNvSpPr/>
          <p:nvPr/>
        </p:nvSpPr>
        <p:spPr>
          <a:xfrm>
            <a:off x="6358571" y="3820624"/>
            <a:ext cx="834821" cy="492863"/>
          </a:xfrm>
          <a:prstGeom prst="roundRect">
            <a:avLst/>
          </a:prstGeom>
          <a:noFill/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sz="2400" dirty="0">
                <a:solidFill>
                  <a:schemeClr val="tx1"/>
                </a:solidFill>
                <a:latin typeface="OpenDyslexicAlta" pitchFamily="2" charset="77"/>
              </a:rPr>
              <a:t>7</a:t>
            </a:r>
          </a:p>
        </p:txBody>
      </p:sp>
      <p:sp>
        <p:nvSpPr>
          <p:cNvPr id="62" name="Rounded Rectangle 61">
            <a:extLst>
              <a:ext uri="{FF2B5EF4-FFF2-40B4-BE49-F238E27FC236}">
                <a16:creationId xmlns:a16="http://schemas.microsoft.com/office/drawing/2014/main" id="{E5967508-E48E-B54F-ADFA-38194A097063}"/>
              </a:ext>
            </a:extLst>
          </p:cNvPr>
          <p:cNvSpPr/>
          <p:nvPr/>
        </p:nvSpPr>
        <p:spPr>
          <a:xfrm>
            <a:off x="7264515" y="3826730"/>
            <a:ext cx="834821" cy="492863"/>
          </a:xfrm>
          <a:prstGeom prst="roundRect">
            <a:avLst/>
          </a:prstGeom>
          <a:noFill/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sz="2400" dirty="0">
                <a:solidFill>
                  <a:schemeClr val="tx1"/>
                </a:solidFill>
                <a:latin typeface="OpenDyslexicAlta" pitchFamily="2" charset="77"/>
              </a:rPr>
              <a:t>8</a:t>
            </a:r>
          </a:p>
        </p:txBody>
      </p:sp>
      <p:sp>
        <p:nvSpPr>
          <p:cNvPr id="63" name="Rounded Rectangle 62">
            <a:extLst>
              <a:ext uri="{FF2B5EF4-FFF2-40B4-BE49-F238E27FC236}">
                <a16:creationId xmlns:a16="http://schemas.microsoft.com/office/drawing/2014/main" id="{34EFBDB6-DD2D-9744-B6A5-A693CF43069F}"/>
              </a:ext>
            </a:extLst>
          </p:cNvPr>
          <p:cNvSpPr/>
          <p:nvPr/>
        </p:nvSpPr>
        <p:spPr>
          <a:xfrm>
            <a:off x="8090385" y="3826730"/>
            <a:ext cx="834821" cy="492863"/>
          </a:xfrm>
          <a:prstGeom prst="roundRect">
            <a:avLst/>
          </a:prstGeom>
          <a:noFill/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sz="2400" dirty="0">
                <a:solidFill>
                  <a:schemeClr val="tx1"/>
                </a:solidFill>
                <a:latin typeface="OpenDyslexicAlta" pitchFamily="2" charset="77"/>
              </a:rPr>
              <a:t>9</a:t>
            </a:r>
          </a:p>
        </p:txBody>
      </p:sp>
      <p:sp>
        <p:nvSpPr>
          <p:cNvPr id="64" name="Rounded Rectangle 63">
            <a:extLst>
              <a:ext uri="{FF2B5EF4-FFF2-40B4-BE49-F238E27FC236}">
                <a16:creationId xmlns:a16="http://schemas.microsoft.com/office/drawing/2014/main" id="{A3EE1678-8672-534F-BDB2-3725AD955826}"/>
              </a:ext>
            </a:extLst>
          </p:cNvPr>
          <p:cNvSpPr/>
          <p:nvPr/>
        </p:nvSpPr>
        <p:spPr>
          <a:xfrm>
            <a:off x="8879720" y="3826730"/>
            <a:ext cx="834821" cy="492863"/>
          </a:xfrm>
          <a:prstGeom prst="roundRect">
            <a:avLst/>
          </a:prstGeom>
          <a:noFill/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sz="2400" dirty="0">
                <a:solidFill>
                  <a:schemeClr val="tx1"/>
                </a:solidFill>
                <a:latin typeface="OpenDyslexicAlta" pitchFamily="2" charset="77"/>
              </a:rPr>
              <a:t>10</a:t>
            </a:r>
          </a:p>
        </p:txBody>
      </p:sp>
      <p:sp>
        <p:nvSpPr>
          <p:cNvPr id="80" name="Rounded Rectangle 79">
            <a:extLst>
              <a:ext uri="{FF2B5EF4-FFF2-40B4-BE49-F238E27FC236}">
                <a16:creationId xmlns:a16="http://schemas.microsoft.com/office/drawing/2014/main" id="{AF7D94C7-AE98-FC41-91AA-9082D74EEF7B}"/>
              </a:ext>
            </a:extLst>
          </p:cNvPr>
          <p:cNvSpPr/>
          <p:nvPr/>
        </p:nvSpPr>
        <p:spPr>
          <a:xfrm>
            <a:off x="2928735" y="5017480"/>
            <a:ext cx="6158049" cy="492863"/>
          </a:xfrm>
          <a:prstGeom prst="roundRect">
            <a:avLst/>
          </a:prstGeom>
          <a:noFill/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sz="2400" dirty="0">
                <a:solidFill>
                  <a:schemeClr val="tx1"/>
                </a:solidFill>
                <a:latin typeface="OpenDyslexicAlta" pitchFamily="2" charset="77"/>
              </a:rPr>
              <a:t>What are 0 x 2 and 10 x 2?</a:t>
            </a:r>
          </a:p>
        </p:txBody>
      </p:sp>
      <p:sp>
        <p:nvSpPr>
          <p:cNvPr id="81" name="Cube 80">
            <a:extLst>
              <a:ext uri="{FF2B5EF4-FFF2-40B4-BE49-F238E27FC236}">
                <a16:creationId xmlns:a16="http://schemas.microsoft.com/office/drawing/2014/main" id="{21C9BC5E-FD97-2840-AD7A-F59A0A27DD92}"/>
              </a:ext>
            </a:extLst>
          </p:cNvPr>
          <p:cNvSpPr/>
          <p:nvPr/>
        </p:nvSpPr>
        <p:spPr>
          <a:xfrm>
            <a:off x="1176239" y="3465513"/>
            <a:ext cx="900546" cy="357170"/>
          </a:xfrm>
          <a:prstGeom prst="cube">
            <a:avLst/>
          </a:prstGeom>
          <a:solidFill>
            <a:srgbClr val="FFDD57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OpenDyslexicAlta" pitchFamily="2" charset="77"/>
            </a:endParaRPr>
          </a:p>
        </p:txBody>
      </p:sp>
      <p:sp>
        <p:nvSpPr>
          <p:cNvPr id="82" name="Cube 81">
            <a:extLst>
              <a:ext uri="{FF2B5EF4-FFF2-40B4-BE49-F238E27FC236}">
                <a16:creationId xmlns:a16="http://schemas.microsoft.com/office/drawing/2014/main" id="{CAAB44C2-5D00-E64E-AB53-81B7D9C6A1A4}"/>
              </a:ext>
            </a:extLst>
          </p:cNvPr>
          <p:cNvSpPr/>
          <p:nvPr/>
        </p:nvSpPr>
        <p:spPr>
          <a:xfrm>
            <a:off x="1979803" y="3465513"/>
            <a:ext cx="900546" cy="357170"/>
          </a:xfrm>
          <a:prstGeom prst="cube">
            <a:avLst/>
          </a:prstGeom>
          <a:solidFill>
            <a:srgbClr val="FF386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OpenDyslexicAlta" pitchFamily="2" charset="77"/>
            </a:endParaRPr>
          </a:p>
        </p:txBody>
      </p:sp>
      <p:sp>
        <p:nvSpPr>
          <p:cNvPr id="83" name="Cube 82">
            <a:extLst>
              <a:ext uri="{FF2B5EF4-FFF2-40B4-BE49-F238E27FC236}">
                <a16:creationId xmlns:a16="http://schemas.microsoft.com/office/drawing/2014/main" id="{FA19AA69-60C2-724B-B36D-27637C664487}"/>
              </a:ext>
            </a:extLst>
          </p:cNvPr>
          <p:cNvSpPr/>
          <p:nvPr/>
        </p:nvSpPr>
        <p:spPr>
          <a:xfrm>
            <a:off x="2786746" y="3465513"/>
            <a:ext cx="900546" cy="357170"/>
          </a:xfrm>
          <a:prstGeom prst="cube">
            <a:avLst/>
          </a:prstGeom>
          <a:solidFill>
            <a:srgbClr val="FFDD57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OpenDyslexicAlta" pitchFamily="2" charset="77"/>
            </a:endParaRPr>
          </a:p>
        </p:txBody>
      </p:sp>
      <p:sp>
        <p:nvSpPr>
          <p:cNvPr id="84" name="Cube 83">
            <a:extLst>
              <a:ext uri="{FF2B5EF4-FFF2-40B4-BE49-F238E27FC236}">
                <a16:creationId xmlns:a16="http://schemas.microsoft.com/office/drawing/2014/main" id="{AE11D3EC-D8A2-8349-AF2E-8534892AD94B}"/>
              </a:ext>
            </a:extLst>
          </p:cNvPr>
          <p:cNvSpPr/>
          <p:nvPr/>
        </p:nvSpPr>
        <p:spPr>
          <a:xfrm>
            <a:off x="3590310" y="3465513"/>
            <a:ext cx="900546" cy="357170"/>
          </a:xfrm>
          <a:prstGeom prst="cube">
            <a:avLst/>
          </a:prstGeom>
          <a:solidFill>
            <a:srgbClr val="FF386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OpenDyslexicAlta" pitchFamily="2" charset="77"/>
            </a:endParaRPr>
          </a:p>
        </p:txBody>
      </p:sp>
      <p:sp>
        <p:nvSpPr>
          <p:cNvPr id="85" name="Cube 84">
            <a:extLst>
              <a:ext uri="{FF2B5EF4-FFF2-40B4-BE49-F238E27FC236}">
                <a16:creationId xmlns:a16="http://schemas.microsoft.com/office/drawing/2014/main" id="{28B1FD80-02BE-D54C-9270-46FBF5928C31}"/>
              </a:ext>
            </a:extLst>
          </p:cNvPr>
          <p:cNvSpPr/>
          <p:nvPr/>
        </p:nvSpPr>
        <p:spPr>
          <a:xfrm>
            <a:off x="4397253" y="3465513"/>
            <a:ext cx="900546" cy="357170"/>
          </a:xfrm>
          <a:prstGeom prst="cube">
            <a:avLst/>
          </a:prstGeom>
          <a:solidFill>
            <a:srgbClr val="FFDD57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OpenDyslexicAlta" pitchFamily="2" charset="77"/>
            </a:endParaRPr>
          </a:p>
        </p:txBody>
      </p:sp>
      <p:sp>
        <p:nvSpPr>
          <p:cNvPr id="86" name="Cube 85">
            <a:extLst>
              <a:ext uri="{FF2B5EF4-FFF2-40B4-BE49-F238E27FC236}">
                <a16:creationId xmlns:a16="http://schemas.microsoft.com/office/drawing/2014/main" id="{630EBA08-678C-A147-84FB-41E99B750DAE}"/>
              </a:ext>
            </a:extLst>
          </p:cNvPr>
          <p:cNvSpPr/>
          <p:nvPr/>
        </p:nvSpPr>
        <p:spPr>
          <a:xfrm>
            <a:off x="5200817" y="3465513"/>
            <a:ext cx="900546" cy="357170"/>
          </a:xfrm>
          <a:prstGeom prst="cube">
            <a:avLst/>
          </a:prstGeom>
          <a:solidFill>
            <a:srgbClr val="FF386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OpenDyslexicAlta" pitchFamily="2" charset="77"/>
            </a:endParaRPr>
          </a:p>
        </p:txBody>
      </p:sp>
      <p:sp>
        <p:nvSpPr>
          <p:cNvPr id="87" name="Cube 86">
            <a:extLst>
              <a:ext uri="{FF2B5EF4-FFF2-40B4-BE49-F238E27FC236}">
                <a16:creationId xmlns:a16="http://schemas.microsoft.com/office/drawing/2014/main" id="{DE3B1820-ED1A-514C-B4B0-0869B44EF66E}"/>
              </a:ext>
            </a:extLst>
          </p:cNvPr>
          <p:cNvSpPr/>
          <p:nvPr/>
        </p:nvSpPr>
        <p:spPr>
          <a:xfrm>
            <a:off x="6007760" y="3465513"/>
            <a:ext cx="900546" cy="357170"/>
          </a:xfrm>
          <a:prstGeom prst="cube">
            <a:avLst/>
          </a:prstGeom>
          <a:solidFill>
            <a:srgbClr val="FFDD57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OpenDyslexicAlta" pitchFamily="2" charset="77"/>
            </a:endParaRPr>
          </a:p>
        </p:txBody>
      </p:sp>
      <p:sp>
        <p:nvSpPr>
          <p:cNvPr id="88" name="Cube 87">
            <a:extLst>
              <a:ext uri="{FF2B5EF4-FFF2-40B4-BE49-F238E27FC236}">
                <a16:creationId xmlns:a16="http://schemas.microsoft.com/office/drawing/2014/main" id="{B51C1B43-0B0B-434B-8B87-45278EB43300}"/>
              </a:ext>
            </a:extLst>
          </p:cNvPr>
          <p:cNvSpPr/>
          <p:nvPr/>
        </p:nvSpPr>
        <p:spPr>
          <a:xfrm>
            <a:off x="6811324" y="3465513"/>
            <a:ext cx="900546" cy="357170"/>
          </a:xfrm>
          <a:prstGeom prst="cube">
            <a:avLst/>
          </a:prstGeom>
          <a:solidFill>
            <a:srgbClr val="FF386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OpenDyslexicAlta" pitchFamily="2" charset="77"/>
            </a:endParaRPr>
          </a:p>
        </p:txBody>
      </p:sp>
      <p:sp>
        <p:nvSpPr>
          <p:cNvPr id="89" name="Cube 88">
            <a:extLst>
              <a:ext uri="{FF2B5EF4-FFF2-40B4-BE49-F238E27FC236}">
                <a16:creationId xmlns:a16="http://schemas.microsoft.com/office/drawing/2014/main" id="{449B5FD7-2E7A-9646-83B9-7AB446656022}"/>
              </a:ext>
            </a:extLst>
          </p:cNvPr>
          <p:cNvSpPr/>
          <p:nvPr/>
        </p:nvSpPr>
        <p:spPr>
          <a:xfrm>
            <a:off x="7618267" y="3463454"/>
            <a:ext cx="900546" cy="357170"/>
          </a:xfrm>
          <a:prstGeom prst="cube">
            <a:avLst/>
          </a:prstGeom>
          <a:solidFill>
            <a:srgbClr val="FFDD57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OpenDyslexicAlta" pitchFamily="2" charset="77"/>
            </a:endParaRPr>
          </a:p>
        </p:txBody>
      </p:sp>
      <p:sp>
        <p:nvSpPr>
          <p:cNvPr id="90" name="Cube 89">
            <a:extLst>
              <a:ext uri="{FF2B5EF4-FFF2-40B4-BE49-F238E27FC236}">
                <a16:creationId xmlns:a16="http://schemas.microsoft.com/office/drawing/2014/main" id="{9786C5D9-CEB7-D245-8402-8EFB6354B409}"/>
              </a:ext>
            </a:extLst>
          </p:cNvPr>
          <p:cNvSpPr/>
          <p:nvPr/>
        </p:nvSpPr>
        <p:spPr>
          <a:xfrm>
            <a:off x="8421831" y="3463454"/>
            <a:ext cx="900546" cy="357170"/>
          </a:xfrm>
          <a:prstGeom prst="cube">
            <a:avLst/>
          </a:prstGeom>
          <a:solidFill>
            <a:srgbClr val="FF386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OpenDyslexicAlta" pitchFamily="2" charset="77"/>
            </a:endParaRPr>
          </a:p>
        </p:txBody>
      </p:sp>
    </p:spTree>
    <p:extLst>
      <p:ext uri="{BB962C8B-B14F-4D97-AF65-F5344CB8AC3E}">
        <p14:creationId xmlns:p14="http://schemas.microsoft.com/office/powerpoint/2010/main" val="200631744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F491D1F-0097-3F4A-B04E-14B5096ADCA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Talking Time:</a:t>
            </a:r>
          </a:p>
          <a:p>
            <a:pPr marL="0" indent="0">
              <a:buClr>
                <a:srgbClr val="23D160"/>
              </a:buClr>
              <a:buSzPct val="85000"/>
              <a:buNone/>
            </a:pPr>
            <a:r>
              <a:rPr lang="en-GB" sz="2200" dirty="0"/>
              <a:t>Use a counting stick to practice the two times table as a class…</a:t>
            </a:r>
          </a:p>
          <a:p>
            <a:pPr marL="0" indent="0">
              <a:buClr>
                <a:srgbClr val="23D160"/>
              </a:buClr>
              <a:buSzPct val="85000"/>
              <a:buNone/>
            </a:pPr>
            <a:endParaRPr lang="en-GB" sz="2200" dirty="0"/>
          </a:p>
          <a:p>
            <a:pPr marL="0" indent="0">
              <a:buClr>
                <a:srgbClr val="23D160"/>
              </a:buClr>
              <a:buSzPct val="85000"/>
              <a:buNone/>
            </a:pPr>
            <a:endParaRPr lang="en-GB" sz="2200" dirty="0"/>
          </a:p>
          <a:p>
            <a:pPr marL="0" indent="0">
              <a:buClr>
                <a:srgbClr val="23D160"/>
              </a:buClr>
              <a:buSzPct val="85000"/>
              <a:buNone/>
            </a:pPr>
            <a:endParaRPr lang="en-GB" sz="2200" dirty="0"/>
          </a:p>
        </p:txBody>
      </p:sp>
      <p:sp>
        <p:nvSpPr>
          <p:cNvPr id="31" name="Title 1">
            <a:extLst>
              <a:ext uri="{FF2B5EF4-FFF2-40B4-BE49-F238E27FC236}">
                <a16:creationId xmlns:a16="http://schemas.microsoft.com/office/drawing/2014/main" id="{9540A78B-5E69-3E4D-B38D-0AB9FD4CF9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8925771" cy="1325563"/>
          </a:xfrm>
        </p:spPr>
        <p:txBody>
          <a:bodyPr>
            <a:normAutofit/>
          </a:bodyPr>
          <a:lstStyle/>
          <a:p>
            <a:r>
              <a:rPr lang="en-GB" sz="2800" dirty="0"/>
              <a:t>To be able to divide by 2</a:t>
            </a:r>
            <a:endParaRPr lang="en-GB" sz="3600" dirty="0"/>
          </a:p>
        </p:txBody>
      </p:sp>
      <p:sp>
        <p:nvSpPr>
          <p:cNvPr id="28" name="Rounded Rectangle 27">
            <a:extLst>
              <a:ext uri="{FF2B5EF4-FFF2-40B4-BE49-F238E27FC236}">
                <a16:creationId xmlns:a16="http://schemas.microsoft.com/office/drawing/2014/main" id="{792E02A8-CE48-6845-BBED-DDD47F87D2C0}"/>
              </a:ext>
            </a:extLst>
          </p:cNvPr>
          <p:cNvSpPr/>
          <p:nvPr/>
        </p:nvSpPr>
        <p:spPr>
          <a:xfrm>
            <a:off x="774373" y="3820624"/>
            <a:ext cx="834821" cy="492863"/>
          </a:xfrm>
          <a:prstGeom prst="roundRect">
            <a:avLst/>
          </a:prstGeom>
          <a:noFill/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sz="2400" dirty="0">
                <a:solidFill>
                  <a:schemeClr val="tx1"/>
                </a:solidFill>
                <a:latin typeface="OpenDyslexicAlta" pitchFamily="2" charset="77"/>
              </a:rPr>
              <a:t>0</a:t>
            </a:r>
          </a:p>
        </p:txBody>
      </p:sp>
      <p:sp>
        <p:nvSpPr>
          <p:cNvPr id="29" name="Rounded Rectangle 28">
            <a:extLst>
              <a:ext uri="{FF2B5EF4-FFF2-40B4-BE49-F238E27FC236}">
                <a16:creationId xmlns:a16="http://schemas.microsoft.com/office/drawing/2014/main" id="{5C7800EF-650C-2C4F-A501-3D6F0E1D01A2}"/>
              </a:ext>
            </a:extLst>
          </p:cNvPr>
          <p:cNvSpPr/>
          <p:nvPr/>
        </p:nvSpPr>
        <p:spPr>
          <a:xfrm>
            <a:off x="1563708" y="3820624"/>
            <a:ext cx="834821" cy="492863"/>
          </a:xfrm>
          <a:prstGeom prst="roundRect">
            <a:avLst/>
          </a:prstGeom>
          <a:noFill/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sz="2400" dirty="0">
                <a:solidFill>
                  <a:schemeClr val="tx1"/>
                </a:solidFill>
                <a:latin typeface="OpenDyslexicAlta" pitchFamily="2" charset="77"/>
              </a:rPr>
              <a:t>1</a:t>
            </a:r>
          </a:p>
        </p:txBody>
      </p:sp>
      <p:sp>
        <p:nvSpPr>
          <p:cNvPr id="30" name="Rounded Rectangle 29">
            <a:extLst>
              <a:ext uri="{FF2B5EF4-FFF2-40B4-BE49-F238E27FC236}">
                <a16:creationId xmlns:a16="http://schemas.microsoft.com/office/drawing/2014/main" id="{965FCA0D-ECC9-2146-881C-680E173E4611}"/>
              </a:ext>
            </a:extLst>
          </p:cNvPr>
          <p:cNvSpPr/>
          <p:nvPr/>
        </p:nvSpPr>
        <p:spPr>
          <a:xfrm>
            <a:off x="2364202" y="3820624"/>
            <a:ext cx="834821" cy="492863"/>
          </a:xfrm>
          <a:prstGeom prst="roundRect">
            <a:avLst/>
          </a:prstGeom>
          <a:noFill/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sz="2400" dirty="0">
                <a:solidFill>
                  <a:schemeClr val="tx1"/>
                </a:solidFill>
                <a:latin typeface="OpenDyslexicAlta" pitchFamily="2" charset="77"/>
              </a:rPr>
              <a:t>2</a:t>
            </a:r>
          </a:p>
        </p:txBody>
      </p:sp>
      <p:sp>
        <p:nvSpPr>
          <p:cNvPr id="32" name="Rounded Rectangle 31">
            <a:extLst>
              <a:ext uri="{FF2B5EF4-FFF2-40B4-BE49-F238E27FC236}">
                <a16:creationId xmlns:a16="http://schemas.microsoft.com/office/drawing/2014/main" id="{7BABD779-3F2D-F641-B389-8D42B8507CA9}"/>
              </a:ext>
            </a:extLst>
          </p:cNvPr>
          <p:cNvSpPr/>
          <p:nvPr/>
        </p:nvSpPr>
        <p:spPr>
          <a:xfrm>
            <a:off x="3153537" y="3820624"/>
            <a:ext cx="834821" cy="492863"/>
          </a:xfrm>
          <a:prstGeom prst="roundRect">
            <a:avLst/>
          </a:prstGeom>
          <a:noFill/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sz="2400" dirty="0">
                <a:solidFill>
                  <a:schemeClr val="tx1"/>
                </a:solidFill>
                <a:latin typeface="OpenDyslexicAlta" pitchFamily="2" charset="77"/>
              </a:rPr>
              <a:t>3</a:t>
            </a:r>
          </a:p>
        </p:txBody>
      </p:sp>
      <p:sp>
        <p:nvSpPr>
          <p:cNvPr id="33" name="Rounded Rectangle 32">
            <a:extLst>
              <a:ext uri="{FF2B5EF4-FFF2-40B4-BE49-F238E27FC236}">
                <a16:creationId xmlns:a16="http://schemas.microsoft.com/office/drawing/2014/main" id="{E1F628AF-1714-0345-8E89-77C7F00AC06C}"/>
              </a:ext>
            </a:extLst>
          </p:cNvPr>
          <p:cNvSpPr/>
          <p:nvPr/>
        </p:nvSpPr>
        <p:spPr>
          <a:xfrm>
            <a:off x="3979407" y="3820624"/>
            <a:ext cx="834821" cy="492863"/>
          </a:xfrm>
          <a:prstGeom prst="roundRect">
            <a:avLst/>
          </a:prstGeom>
          <a:noFill/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sz="2400" dirty="0">
                <a:solidFill>
                  <a:schemeClr val="tx1"/>
                </a:solidFill>
                <a:latin typeface="OpenDyslexicAlta" pitchFamily="2" charset="77"/>
              </a:rPr>
              <a:t>4</a:t>
            </a:r>
          </a:p>
        </p:txBody>
      </p:sp>
      <p:sp>
        <p:nvSpPr>
          <p:cNvPr id="34" name="Rounded Rectangle 33">
            <a:extLst>
              <a:ext uri="{FF2B5EF4-FFF2-40B4-BE49-F238E27FC236}">
                <a16:creationId xmlns:a16="http://schemas.microsoft.com/office/drawing/2014/main" id="{1E895CD2-1891-4544-BE5C-27751DF6A920}"/>
              </a:ext>
            </a:extLst>
          </p:cNvPr>
          <p:cNvSpPr/>
          <p:nvPr/>
        </p:nvSpPr>
        <p:spPr>
          <a:xfrm>
            <a:off x="4768742" y="3820624"/>
            <a:ext cx="834821" cy="492863"/>
          </a:xfrm>
          <a:prstGeom prst="roundRect">
            <a:avLst/>
          </a:prstGeom>
          <a:noFill/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sz="2400" dirty="0">
                <a:solidFill>
                  <a:schemeClr val="tx1"/>
                </a:solidFill>
                <a:latin typeface="OpenDyslexicAlta" pitchFamily="2" charset="77"/>
              </a:rPr>
              <a:t>5</a:t>
            </a:r>
          </a:p>
        </p:txBody>
      </p:sp>
      <p:sp>
        <p:nvSpPr>
          <p:cNvPr id="35" name="Rounded Rectangle 34">
            <a:extLst>
              <a:ext uri="{FF2B5EF4-FFF2-40B4-BE49-F238E27FC236}">
                <a16:creationId xmlns:a16="http://schemas.microsoft.com/office/drawing/2014/main" id="{17569C6C-5C78-B840-A6D6-9E91DE8C1EEF}"/>
              </a:ext>
            </a:extLst>
          </p:cNvPr>
          <p:cNvSpPr/>
          <p:nvPr/>
        </p:nvSpPr>
        <p:spPr>
          <a:xfrm>
            <a:off x="5569236" y="3820624"/>
            <a:ext cx="834821" cy="492863"/>
          </a:xfrm>
          <a:prstGeom prst="roundRect">
            <a:avLst/>
          </a:prstGeom>
          <a:noFill/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sz="2400" dirty="0">
                <a:solidFill>
                  <a:schemeClr val="tx1"/>
                </a:solidFill>
                <a:latin typeface="OpenDyslexicAlta" pitchFamily="2" charset="77"/>
              </a:rPr>
              <a:t>6</a:t>
            </a:r>
          </a:p>
        </p:txBody>
      </p:sp>
      <p:sp>
        <p:nvSpPr>
          <p:cNvPr id="36" name="Rounded Rectangle 35">
            <a:extLst>
              <a:ext uri="{FF2B5EF4-FFF2-40B4-BE49-F238E27FC236}">
                <a16:creationId xmlns:a16="http://schemas.microsoft.com/office/drawing/2014/main" id="{18BC6D7B-0FBB-C04A-AC8F-0551E2DB9BEA}"/>
              </a:ext>
            </a:extLst>
          </p:cNvPr>
          <p:cNvSpPr/>
          <p:nvPr/>
        </p:nvSpPr>
        <p:spPr>
          <a:xfrm>
            <a:off x="6358571" y="3820624"/>
            <a:ext cx="834821" cy="492863"/>
          </a:xfrm>
          <a:prstGeom prst="roundRect">
            <a:avLst/>
          </a:prstGeom>
          <a:noFill/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sz="2400" dirty="0">
                <a:solidFill>
                  <a:schemeClr val="tx1"/>
                </a:solidFill>
                <a:latin typeface="OpenDyslexicAlta" pitchFamily="2" charset="77"/>
              </a:rPr>
              <a:t>7</a:t>
            </a:r>
          </a:p>
        </p:txBody>
      </p:sp>
      <p:sp>
        <p:nvSpPr>
          <p:cNvPr id="37" name="Rounded Rectangle 36">
            <a:extLst>
              <a:ext uri="{FF2B5EF4-FFF2-40B4-BE49-F238E27FC236}">
                <a16:creationId xmlns:a16="http://schemas.microsoft.com/office/drawing/2014/main" id="{FAB4B214-D041-454A-93FA-28C3D154AF13}"/>
              </a:ext>
            </a:extLst>
          </p:cNvPr>
          <p:cNvSpPr/>
          <p:nvPr/>
        </p:nvSpPr>
        <p:spPr>
          <a:xfrm>
            <a:off x="7264515" y="3826730"/>
            <a:ext cx="834821" cy="492863"/>
          </a:xfrm>
          <a:prstGeom prst="roundRect">
            <a:avLst/>
          </a:prstGeom>
          <a:noFill/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sz="2400" dirty="0">
                <a:solidFill>
                  <a:schemeClr val="tx1"/>
                </a:solidFill>
                <a:latin typeface="OpenDyslexicAlta" pitchFamily="2" charset="77"/>
              </a:rPr>
              <a:t>8</a:t>
            </a:r>
          </a:p>
        </p:txBody>
      </p:sp>
      <p:sp>
        <p:nvSpPr>
          <p:cNvPr id="38" name="Rounded Rectangle 37">
            <a:extLst>
              <a:ext uri="{FF2B5EF4-FFF2-40B4-BE49-F238E27FC236}">
                <a16:creationId xmlns:a16="http://schemas.microsoft.com/office/drawing/2014/main" id="{7844AE62-499F-1A4D-BE9F-ADB83799C76B}"/>
              </a:ext>
            </a:extLst>
          </p:cNvPr>
          <p:cNvSpPr/>
          <p:nvPr/>
        </p:nvSpPr>
        <p:spPr>
          <a:xfrm>
            <a:off x="8090385" y="3826730"/>
            <a:ext cx="834821" cy="492863"/>
          </a:xfrm>
          <a:prstGeom prst="roundRect">
            <a:avLst/>
          </a:prstGeom>
          <a:noFill/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sz="2400" dirty="0">
                <a:solidFill>
                  <a:schemeClr val="tx1"/>
                </a:solidFill>
                <a:latin typeface="OpenDyslexicAlta" pitchFamily="2" charset="77"/>
              </a:rPr>
              <a:t>9</a:t>
            </a:r>
          </a:p>
        </p:txBody>
      </p:sp>
      <p:sp>
        <p:nvSpPr>
          <p:cNvPr id="39" name="Rounded Rectangle 38">
            <a:extLst>
              <a:ext uri="{FF2B5EF4-FFF2-40B4-BE49-F238E27FC236}">
                <a16:creationId xmlns:a16="http://schemas.microsoft.com/office/drawing/2014/main" id="{A9E05BCC-4628-ED47-A199-DCEAF0B0E7BC}"/>
              </a:ext>
            </a:extLst>
          </p:cNvPr>
          <p:cNvSpPr/>
          <p:nvPr/>
        </p:nvSpPr>
        <p:spPr>
          <a:xfrm>
            <a:off x="8879720" y="3826730"/>
            <a:ext cx="834821" cy="492863"/>
          </a:xfrm>
          <a:prstGeom prst="roundRect">
            <a:avLst/>
          </a:prstGeom>
          <a:noFill/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sz="2400" dirty="0">
                <a:solidFill>
                  <a:schemeClr val="tx1"/>
                </a:solidFill>
                <a:latin typeface="OpenDyslexicAlta" pitchFamily="2" charset="77"/>
              </a:rPr>
              <a:t>10</a:t>
            </a:r>
          </a:p>
        </p:txBody>
      </p:sp>
      <p:sp>
        <p:nvSpPr>
          <p:cNvPr id="40" name="Rounded Rectangle 39">
            <a:extLst>
              <a:ext uri="{FF2B5EF4-FFF2-40B4-BE49-F238E27FC236}">
                <a16:creationId xmlns:a16="http://schemas.microsoft.com/office/drawing/2014/main" id="{73AF9026-2A60-7148-A2BC-1D2DDB74F9CC}"/>
              </a:ext>
            </a:extLst>
          </p:cNvPr>
          <p:cNvSpPr/>
          <p:nvPr/>
        </p:nvSpPr>
        <p:spPr>
          <a:xfrm>
            <a:off x="2928735" y="5017480"/>
            <a:ext cx="6158049" cy="492863"/>
          </a:xfrm>
          <a:prstGeom prst="roundRect">
            <a:avLst/>
          </a:prstGeom>
          <a:noFill/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sz="2400" dirty="0">
                <a:solidFill>
                  <a:schemeClr val="tx1"/>
                </a:solidFill>
                <a:latin typeface="OpenDyslexicAlta" pitchFamily="2" charset="77"/>
              </a:rPr>
              <a:t>What is double 2?</a:t>
            </a:r>
          </a:p>
        </p:txBody>
      </p:sp>
      <p:sp>
        <p:nvSpPr>
          <p:cNvPr id="41" name="Cube 40">
            <a:extLst>
              <a:ext uri="{FF2B5EF4-FFF2-40B4-BE49-F238E27FC236}">
                <a16:creationId xmlns:a16="http://schemas.microsoft.com/office/drawing/2014/main" id="{107DD4BD-0453-4549-8BF5-B5390561EB93}"/>
              </a:ext>
            </a:extLst>
          </p:cNvPr>
          <p:cNvSpPr/>
          <p:nvPr/>
        </p:nvSpPr>
        <p:spPr>
          <a:xfrm>
            <a:off x="1176239" y="3465513"/>
            <a:ext cx="900546" cy="357170"/>
          </a:xfrm>
          <a:prstGeom prst="cube">
            <a:avLst/>
          </a:prstGeom>
          <a:solidFill>
            <a:srgbClr val="FFDD57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OpenDyslexicAlta" pitchFamily="2" charset="77"/>
            </a:endParaRPr>
          </a:p>
        </p:txBody>
      </p:sp>
      <p:sp>
        <p:nvSpPr>
          <p:cNvPr id="43" name="Cube 42">
            <a:extLst>
              <a:ext uri="{FF2B5EF4-FFF2-40B4-BE49-F238E27FC236}">
                <a16:creationId xmlns:a16="http://schemas.microsoft.com/office/drawing/2014/main" id="{7A561286-502A-D44F-9349-1EF0FAFB174E}"/>
              </a:ext>
            </a:extLst>
          </p:cNvPr>
          <p:cNvSpPr/>
          <p:nvPr/>
        </p:nvSpPr>
        <p:spPr>
          <a:xfrm>
            <a:off x="1979803" y="3465513"/>
            <a:ext cx="900546" cy="357170"/>
          </a:xfrm>
          <a:prstGeom prst="cube">
            <a:avLst/>
          </a:prstGeom>
          <a:solidFill>
            <a:srgbClr val="FF386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OpenDyslexicAlta" pitchFamily="2" charset="77"/>
            </a:endParaRPr>
          </a:p>
        </p:txBody>
      </p:sp>
      <p:sp>
        <p:nvSpPr>
          <p:cNvPr id="44" name="Cube 43">
            <a:extLst>
              <a:ext uri="{FF2B5EF4-FFF2-40B4-BE49-F238E27FC236}">
                <a16:creationId xmlns:a16="http://schemas.microsoft.com/office/drawing/2014/main" id="{1FA74D61-756D-9047-8935-EDBD71ABA49C}"/>
              </a:ext>
            </a:extLst>
          </p:cNvPr>
          <p:cNvSpPr/>
          <p:nvPr/>
        </p:nvSpPr>
        <p:spPr>
          <a:xfrm>
            <a:off x="2786746" y="3465513"/>
            <a:ext cx="900546" cy="357170"/>
          </a:xfrm>
          <a:prstGeom prst="cube">
            <a:avLst/>
          </a:prstGeom>
          <a:solidFill>
            <a:srgbClr val="FFDD57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OpenDyslexicAlta" pitchFamily="2" charset="77"/>
            </a:endParaRPr>
          </a:p>
        </p:txBody>
      </p:sp>
      <p:sp>
        <p:nvSpPr>
          <p:cNvPr id="45" name="Cube 44">
            <a:extLst>
              <a:ext uri="{FF2B5EF4-FFF2-40B4-BE49-F238E27FC236}">
                <a16:creationId xmlns:a16="http://schemas.microsoft.com/office/drawing/2014/main" id="{AC88C5BA-789E-A84F-BBF0-9AD510BD7FCA}"/>
              </a:ext>
            </a:extLst>
          </p:cNvPr>
          <p:cNvSpPr/>
          <p:nvPr/>
        </p:nvSpPr>
        <p:spPr>
          <a:xfrm>
            <a:off x="3590310" y="3465513"/>
            <a:ext cx="900546" cy="357170"/>
          </a:xfrm>
          <a:prstGeom prst="cube">
            <a:avLst/>
          </a:prstGeom>
          <a:solidFill>
            <a:srgbClr val="FF386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OpenDyslexicAlta" pitchFamily="2" charset="77"/>
            </a:endParaRPr>
          </a:p>
        </p:txBody>
      </p:sp>
      <p:sp>
        <p:nvSpPr>
          <p:cNvPr id="46" name="Cube 45">
            <a:extLst>
              <a:ext uri="{FF2B5EF4-FFF2-40B4-BE49-F238E27FC236}">
                <a16:creationId xmlns:a16="http://schemas.microsoft.com/office/drawing/2014/main" id="{5E86030D-3214-7A41-8C1C-1B83D85918C9}"/>
              </a:ext>
            </a:extLst>
          </p:cNvPr>
          <p:cNvSpPr/>
          <p:nvPr/>
        </p:nvSpPr>
        <p:spPr>
          <a:xfrm>
            <a:off x="4397253" y="3465513"/>
            <a:ext cx="900546" cy="357170"/>
          </a:xfrm>
          <a:prstGeom prst="cube">
            <a:avLst/>
          </a:prstGeom>
          <a:solidFill>
            <a:srgbClr val="FFDD57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OpenDyslexicAlta" pitchFamily="2" charset="77"/>
            </a:endParaRPr>
          </a:p>
        </p:txBody>
      </p:sp>
      <p:sp>
        <p:nvSpPr>
          <p:cNvPr id="47" name="Cube 46">
            <a:extLst>
              <a:ext uri="{FF2B5EF4-FFF2-40B4-BE49-F238E27FC236}">
                <a16:creationId xmlns:a16="http://schemas.microsoft.com/office/drawing/2014/main" id="{3205D8BF-801E-C549-953D-4B1B1991208E}"/>
              </a:ext>
            </a:extLst>
          </p:cNvPr>
          <p:cNvSpPr/>
          <p:nvPr/>
        </p:nvSpPr>
        <p:spPr>
          <a:xfrm>
            <a:off x="5200817" y="3465513"/>
            <a:ext cx="900546" cy="357170"/>
          </a:xfrm>
          <a:prstGeom prst="cube">
            <a:avLst/>
          </a:prstGeom>
          <a:solidFill>
            <a:srgbClr val="FF386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OpenDyslexicAlta" pitchFamily="2" charset="77"/>
            </a:endParaRPr>
          </a:p>
        </p:txBody>
      </p:sp>
      <p:sp>
        <p:nvSpPr>
          <p:cNvPr id="48" name="Cube 47">
            <a:extLst>
              <a:ext uri="{FF2B5EF4-FFF2-40B4-BE49-F238E27FC236}">
                <a16:creationId xmlns:a16="http://schemas.microsoft.com/office/drawing/2014/main" id="{8ED24413-3CF3-0344-8386-5FF685FF49A9}"/>
              </a:ext>
            </a:extLst>
          </p:cNvPr>
          <p:cNvSpPr/>
          <p:nvPr/>
        </p:nvSpPr>
        <p:spPr>
          <a:xfrm>
            <a:off x="6007760" y="3465513"/>
            <a:ext cx="900546" cy="357170"/>
          </a:xfrm>
          <a:prstGeom prst="cube">
            <a:avLst/>
          </a:prstGeom>
          <a:solidFill>
            <a:srgbClr val="FFDD57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OpenDyslexicAlta" pitchFamily="2" charset="77"/>
            </a:endParaRPr>
          </a:p>
        </p:txBody>
      </p:sp>
      <p:sp>
        <p:nvSpPr>
          <p:cNvPr id="49" name="Cube 48">
            <a:extLst>
              <a:ext uri="{FF2B5EF4-FFF2-40B4-BE49-F238E27FC236}">
                <a16:creationId xmlns:a16="http://schemas.microsoft.com/office/drawing/2014/main" id="{85CE1894-339C-8C43-BB0D-1FD36F6DC9C2}"/>
              </a:ext>
            </a:extLst>
          </p:cNvPr>
          <p:cNvSpPr/>
          <p:nvPr/>
        </p:nvSpPr>
        <p:spPr>
          <a:xfrm>
            <a:off x="6811324" y="3465513"/>
            <a:ext cx="900546" cy="357170"/>
          </a:xfrm>
          <a:prstGeom prst="cube">
            <a:avLst/>
          </a:prstGeom>
          <a:solidFill>
            <a:srgbClr val="FF386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OpenDyslexicAlta" pitchFamily="2" charset="77"/>
            </a:endParaRPr>
          </a:p>
        </p:txBody>
      </p:sp>
      <p:sp>
        <p:nvSpPr>
          <p:cNvPr id="50" name="Cube 49">
            <a:extLst>
              <a:ext uri="{FF2B5EF4-FFF2-40B4-BE49-F238E27FC236}">
                <a16:creationId xmlns:a16="http://schemas.microsoft.com/office/drawing/2014/main" id="{3C844D30-1F43-5B47-86EC-88BB2D1C501D}"/>
              </a:ext>
            </a:extLst>
          </p:cNvPr>
          <p:cNvSpPr/>
          <p:nvPr/>
        </p:nvSpPr>
        <p:spPr>
          <a:xfrm>
            <a:off x="7618267" y="3463454"/>
            <a:ext cx="900546" cy="357170"/>
          </a:xfrm>
          <a:prstGeom prst="cube">
            <a:avLst/>
          </a:prstGeom>
          <a:solidFill>
            <a:srgbClr val="FFDD57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OpenDyslexicAlta" pitchFamily="2" charset="77"/>
            </a:endParaRPr>
          </a:p>
        </p:txBody>
      </p:sp>
      <p:sp>
        <p:nvSpPr>
          <p:cNvPr id="51" name="Cube 50">
            <a:extLst>
              <a:ext uri="{FF2B5EF4-FFF2-40B4-BE49-F238E27FC236}">
                <a16:creationId xmlns:a16="http://schemas.microsoft.com/office/drawing/2014/main" id="{5BB78483-B93E-5149-8454-F0E469214A95}"/>
              </a:ext>
            </a:extLst>
          </p:cNvPr>
          <p:cNvSpPr/>
          <p:nvPr/>
        </p:nvSpPr>
        <p:spPr>
          <a:xfrm>
            <a:off x="8421831" y="3463454"/>
            <a:ext cx="900546" cy="357170"/>
          </a:xfrm>
          <a:prstGeom prst="cube">
            <a:avLst/>
          </a:prstGeom>
          <a:solidFill>
            <a:srgbClr val="FF386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OpenDyslexicAlta" pitchFamily="2" charset="77"/>
            </a:endParaRPr>
          </a:p>
        </p:txBody>
      </p:sp>
      <p:sp>
        <p:nvSpPr>
          <p:cNvPr id="53" name="Rounded Rectangle 52">
            <a:extLst>
              <a:ext uri="{FF2B5EF4-FFF2-40B4-BE49-F238E27FC236}">
                <a16:creationId xmlns:a16="http://schemas.microsoft.com/office/drawing/2014/main" id="{C6483308-39FF-FD4F-A481-CDD34A8BBC03}"/>
              </a:ext>
            </a:extLst>
          </p:cNvPr>
          <p:cNvSpPr/>
          <p:nvPr/>
        </p:nvSpPr>
        <p:spPr>
          <a:xfrm>
            <a:off x="8929150" y="3044072"/>
            <a:ext cx="834821" cy="492863"/>
          </a:xfrm>
          <a:prstGeom prst="roundRect">
            <a:avLst/>
          </a:prstGeom>
          <a:noFill/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sz="2400" dirty="0">
                <a:solidFill>
                  <a:srgbClr val="7957D5"/>
                </a:solidFill>
                <a:latin typeface="OpenDyslexicAlta" pitchFamily="2" charset="77"/>
              </a:rPr>
              <a:t>20</a:t>
            </a:r>
          </a:p>
        </p:txBody>
      </p:sp>
      <p:sp>
        <p:nvSpPr>
          <p:cNvPr id="54" name="Rounded Rectangle 53">
            <a:extLst>
              <a:ext uri="{FF2B5EF4-FFF2-40B4-BE49-F238E27FC236}">
                <a16:creationId xmlns:a16="http://schemas.microsoft.com/office/drawing/2014/main" id="{8967AAF2-5B1E-9147-80F3-89542A2B7979}"/>
              </a:ext>
            </a:extLst>
          </p:cNvPr>
          <p:cNvSpPr/>
          <p:nvPr/>
        </p:nvSpPr>
        <p:spPr>
          <a:xfrm>
            <a:off x="823803" y="3037966"/>
            <a:ext cx="834821" cy="492863"/>
          </a:xfrm>
          <a:prstGeom prst="roundRect">
            <a:avLst/>
          </a:prstGeom>
          <a:noFill/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sz="2400" dirty="0">
                <a:solidFill>
                  <a:srgbClr val="7957D5"/>
                </a:solidFill>
                <a:latin typeface="OpenDyslexicAlta" pitchFamily="2" charset="77"/>
              </a:rPr>
              <a:t>0</a:t>
            </a:r>
          </a:p>
        </p:txBody>
      </p:sp>
      <p:sp>
        <p:nvSpPr>
          <p:cNvPr id="55" name="Rounded Rectangle 54">
            <a:extLst>
              <a:ext uri="{FF2B5EF4-FFF2-40B4-BE49-F238E27FC236}">
                <a16:creationId xmlns:a16="http://schemas.microsoft.com/office/drawing/2014/main" id="{5FBE0691-BC7A-5E42-A26D-F4D957DA50CD}"/>
              </a:ext>
            </a:extLst>
          </p:cNvPr>
          <p:cNvSpPr/>
          <p:nvPr/>
        </p:nvSpPr>
        <p:spPr>
          <a:xfrm>
            <a:off x="1613138" y="3037966"/>
            <a:ext cx="834821" cy="492863"/>
          </a:xfrm>
          <a:prstGeom prst="roundRect">
            <a:avLst/>
          </a:prstGeom>
          <a:noFill/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sz="2400" dirty="0">
                <a:solidFill>
                  <a:srgbClr val="7957D5"/>
                </a:solidFill>
                <a:latin typeface="OpenDyslexicAlta" pitchFamily="2" charset="77"/>
              </a:rPr>
              <a:t>2</a:t>
            </a:r>
          </a:p>
        </p:txBody>
      </p:sp>
      <p:sp>
        <p:nvSpPr>
          <p:cNvPr id="56" name="Rounded Rectangle 55">
            <a:extLst>
              <a:ext uri="{FF2B5EF4-FFF2-40B4-BE49-F238E27FC236}">
                <a16:creationId xmlns:a16="http://schemas.microsoft.com/office/drawing/2014/main" id="{CC85A3F1-0687-5840-A49D-E54E0D2671F4}"/>
              </a:ext>
            </a:extLst>
          </p:cNvPr>
          <p:cNvSpPr/>
          <p:nvPr/>
        </p:nvSpPr>
        <p:spPr>
          <a:xfrm>
            <a:off x="2413632" y="3037966"/>
            <a:ext cx="834821" cy="492863"/>
          </a:xfrm>
          <a:prstGeom prst="roundRect">
            <a:avLst/>
          </a:prstGeom>
          <a:noFill/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endParaRPr lang="en-US" sz="2400" dirty="0">
              <a:solidFill>
                <a:srgbClr val="7957D5"/>
              </a:solidFill>
              <a:latin typeface="OpenDyslexicAlta" pitchFamily="2" charset="77"/>
            </a:endParaRPr>
          </a:p>
        </p:txBody>
      </p:sp>
      <p:sp>
        <p:nvSpPr>
          <p:cNvPr id="57" name="Rounded Rectangle 56">
            <a:extLst>
              <a:ext uri="{FF2B5EF4-FFF2-40B4-BE49-F238E27FC236}">
                <a16:creationId xmlns:a16="http://schemas.microsoft.com/office/drawing/2014/main" id="{EA00F4E1-B134-9046-9855-24DB2270628B}"/>
              </a:ext>
            </a:extLst>
          </p:cNvPr>
          <p:cNvSpPr/>
          <p:nvPr/>
        </p:nvSpPr>
        <p:spPr>
          <a:xfrm>
            <a:off x="4028837" y="3037966"/>
            <a:ext cx="834821" cy="492863"/>
          </a:xfrm>
          <a:prstGeom prst="roundRect">
            <a:avLst/>
          </a:prstGeom>
          <a:noFill/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endParaRPr lang="en-US" sz="2400" dirty="0">
              <a:solidFill>
                <a:srgbClr val="7957D5"/>
              </a:solidFill>
              <a:latin typeface="OpenDyslexicAlta" pitchFamily="2" charset="77"/>
            </a:endParaRPr>
          </a:p>
        </p:txBody>
      </p:sp>
      <p:sp>
        <p:nvSpPr>
          <p:cNvPr id="58" name="Rounded Rectangle 57">
            <a:extLst>
              <a:ext uri="{FF2B5EF4-FFF2-40B4-BE49-F238E27FC236}">
                <a16:creationId xmlns:a16="http://schemas.microsoft.com/office/drawing/2014/main" id="{28299390-6441-934A-AAE2-3FFA0C5D9A35}"/>
              </a:ext>
            </a:extLst>
          </p:cNvPr>
          <p:cNvSpPr/>
          <p:nvPr/>
        </p:nvSpPr>
        <p:spPr>
          <a:xfrm>
            <a:off x="7313945" y="3044072"/>
            <a:ext cx="834821" cy="492863"/>
          </a:xfrm>
          <a:prstGeom prst="roundRect">
            <a:avLst/>
          </a:prstGeom>
          <a:noFill/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endParaRPr lang="en-US" sz="2400" dirty="0">
              <a:solidFill>
                <a:srgbClr val="7957D5"/>
              </a:solidFill>
              <a:latin typeface="OpenDyslexicAlta" pitchFamily="2" charset="77"/>
            </a:endParaRPr>
          </a:p>
        </p:txBody>
      </p:sp>
      <p:sp>
        <p:nvSpPr>
          <p:cNvPr id="59" name="Rounded Rectangle 58">
            <a:extLst>
              <a:ext uri="{FF2B5EF4-FFF2-40B4-BE49-F238E27FC236}">
                <a16:creationId xmlns:a16="http://schemas.microsoft.com/office/drawing/2014/main" id="{5CB72653-908E-C942-9817-27C85CEF9D12}"/>
              </a:ext>
            </a:extLst>
          </p:cNvPr>
          <p:cNvSpPr/>
          <p:nvPr/>
        </p:nvSpPr>
        <p:spPr>
          <a:xfrm>
            <a:off x="3202967" y="3037966"/>
            <a:ext cx="834821" cy="492863"/>
          </a:xfrm>
          <a:prstGeom prst="roundRect">
            <a:avLst/>
          </a:prstGeom>
          <a:noFill/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endParaRPr lang="en-US" sz="2400" dirty="0">
              <a:solidFill>
                <a:srgbClr val="7957D5"/>
              </a:solidFill>
              <a:latin typeface="OpenDyslexicAlta" pitchFamily="2" charset="77"/>
            </a:endParaRPr>
          </a:p>
        </p:txBody>
      </p:sp>
      <p:sp>
        <p:nvSpPr>
          <p:cNvPr id="60" name="Rounded Rectangle 59">
            <a:extLst>
              <a:ext uri="{FF2B5EF4-FFF2-40B4-BE49-F238E27FC236}">
                <a16:creationId xmlns:a16="http://schemas.microsoft.com/office/drawing/2014/main" id="{E772D9C0-ED03-6949-B7EF-238B5D1D32F8}"/>
              </a:ext>
            </a:extLst>
          </p:cNvPr>
          <p:cNvSpPr/>
          <p:nvPr/>
        </p:nvSpPr>
        <p:spPr>
          <a:xfrm>
            <a:off x="5618666" y="3037966"/>
            <a:ext cx="834821" cy="492863"/>
          </a:xfrm>
          <a:prstGeom prst="roundRect">
            <a:avLst/>
          </a:prstGeom>
          <a:noFill/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endParaRPr lang="en-US" sz="2400" dirty="0">
              <a:solidFill>
                <a:srgbClr val="7957D5"/>
              </a:solidFill>
              <a:latin typeface="OpenDyslexicAlta" pitchFamily="2" charset="77"/>
            </a:endParaRPr>
          </a:p>
        </p:txBody>
      </p:sp>
      <p:sp>
        <p:nvSpPr>
          <p:cNvPr id="61" name="Rounded Rectangle 60">
            <a:extLst>
              <a:ext uri="{FF2B5EF4-FFF2-40B4-BE49-F238E27FC236}">
                <a16:creationId xmlns:a16="http://schemas.microsoft.com/office/drawing/2014/main" id="{EFD04627-A2DB-F840-A086-4467038F2256}"/>
              </a:ext>
            </a:extLst>
          </p:cNvPr>
          <p:cNvSpPr/>
          <p:nvPr/>
        </p:nvSpPr>
        <p:spPr>
          <a:xfrm>
            <a:off x="6476602" y="3037966"/>
            <a:ext cx="834821" cy="492863"/>
          </a:xfrm>
          <a:prstGeom prst="roundRect">
            <a:avLst/>
          </a:prstGeom>
          <a:noFill/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endParaRPr lang="en-US" sz="2400" dirty="0">
              <a:solidFill>
                <a:srgbClr val="7957D5"/>
              </a:solidFill>
              <a:latin typeface="OpenDyslexicAlta" pitchFamily="2" charset="77"/>
            </a:endParaRPr>
          </a:p>
        </p:txBody>
      </p:sp>
    </p:spTree>
    <p:extLst>
      <p:ext uri="{BB962C8B-B14F-4D97-AF65-F5344CB8AC3E}">
        <p14:creationId xmlns:p14="http://schemas.microsoft.com/office/powerpoint/2010/main" val="20737602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F491D1F-0097-3F4A-B04E-14B5096ADCA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Talking Time:</a:t>
            </a:r>
          </a:p>
          <a:p>
            <a:pPr marL="0" indent="0">
              <a:buClr>
                <a:srgbClr val="23D160"/>
              </a:buClr>
              <a:buSzPct val="85000"/>
              <a:buNone/>
            </a:pPr>
            <a:r>
              <a:rPr lang="en-GB" sz="2200" dirty="0"/>
              <a:t>Use a counting stick to practice the two times table as a class…</a:t>
            </a:r>
          </a:p>
          <a:p>
            <a:pPr marL="0" indent="0">
              <a:buClr>
                <a:srgbClr val="23D160"/>
              </a:buClr>
              <a:buSzPct val="85000"/>
              <a:buNone/>
            </a:pPr>
            <a:endParaRPr lang="en-GB" sz="2200" dirty="0"/>
          </a:p>
          <a:p>
            <a:pPr marL="0" indent="0">
              <a:buClr>
                <a:srgbClr val="23D160"/>
              </a:buClr>
              <a:buSzPct val="85000"/>
              <a:buNone/>
            </a:pPr>
            <a:endParaRPr lang="en-GB" sz="2200" dirty="0"/>
          </a:p>
          <a:p>
            <a:pPr marL="0" indent="0">
              <a:buClr>
                <a:srgbClr val="23D160"/>
              </a:buClr>
              <a:buSzPct val="85000"/>
              <a:buNone/>
            </a:pPr>
            <a:endParaRPr lang="en-GB" sz="2200" dirty="0"/>
          </a:p>
        </p:txBody>
      </p:sp>
      <p:sp>
        <p:nvSpPr>
          <p:cNvPr id="31" name="Title 1">
            <a:extLst>
              <a:ext uri="{FF2B5EF4-FFF2-40B4-BE49-F238E27FC236}">
                <a16:creationId xmlns:a16="http://schemas.microsoft.com/office/drawing/2014/main" id="{9540A78B-5E69-3E4D-B38D-0AB9FD4CF9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8925771" cy="1325563"/>
          </a:xfrm>
        </p:spPr>
        <p:txBody>
          <a:bodyPr>
            <a:normAutofit/>
          </a:bodyPr>
          <a:lstStyle/>
          <a:p>
            <a:r>
              <a:rPr lang="en-GB" sz="2800" dirty="0"/>
              <a:t>To be able to divide by 2</a:t>
            </a:r>
            <a:endParaRPr lang="en-GB" sz="3600" dirty="0"/>
          </a:p>
        </p:txBody>
      </p:sp>
      <p:sp>
        <p:nvSpPr>
          <p:cNvPr id="28" name="Rounded Rectangle 27">
            <a:extLst>
              <a:ext uri="{FF2B5EF4-FFF2-40B4-BE49-F238E27FC236}">
                <a16:creationId xmlns:a16="http://schemas.microsoft.com/office/drawing/2014/main" id="{792E02A8-CE48-6845-BBED-DDD47F87D2C0}"/>
              </a:ext>
            </a:extLst>
          </p:cNvPr>
          <p:cNvSpPr/>
          <p:nvPr/>
        </p:nvSpPr>
        <p:spPr>
          <a:xfrm>
            <a:off x="774373" y="3820624"/>
            <a:ext cx="834821" cy="492863"/>
          </a:xfrm>
          <a:prstGeom prst="roundRect">
            <a:avLst/>
          </a:prstGeom>
          <a:noFill/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sz="2400" dirty="0">
                <a:solidFill>
                  <a:schemeClr val="tx1"/>
                </a:solidFill>
                <a:latin typeface="OpenDyslexicAlta" pitchFamily="2" charset="77"/>
              </a:rPr>
              <a:t>0</a:t>
            </a:r>
          </a:p>
        </p:txBody>
      </p:sp>
      <p:sp>
        <p:nvSpPr>
          <p:cNvPr id="29" name="Rounded Rectangle 28">
            <a:extLst>
              <a:ext uri="{FF2B5EF4-FFF2-40B4-BE49-F238E27FC236}">
                <a16:creationId xmlns:a16="http://schemas.microsoft.com/office/drawing/2014/main" id="{5C7800EF-650C-2C4F-A501-3D6F0E1D01A2}"/>
              </a:ext>
            </a:extLst>
          </p:cNvPr>
          <p:cNvSpPr/>
          <p:nvPr/>
        </p:nvSpPr>
        <p:spPr>
          <a:xfrm>
            <a:off x="1563708" y="3820624"/>
            <a:ext cx="834821" cy="492863"/>
          </a:xfrm>
          <a:prstGeom prst="roundRect">
            <a:avLst/>
          </a:prstGeom>
          <a:noFill/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sz="2400" dirty="0">
                <a:solidFill>
                  <a:schemeClr val="tx1"/>
                </a:solidFill>
                <a:latin typeface="OpenDyslexicAlta" pitchFamily="2" charset="77"/>
              </a:rPr>
              <a:t>1</a:t>
            </a:r>
          </a:p>
        </p:txBody>
      </p:sp>
      <p:sp>
        <p:nvSpPr>
          <p:cNvPr id="30" name="Rounded Rectangle 29">
            <a:extLst>
              <a:ext uri="{FF2B5EF4-FFF2-40B4-BE49-F238E27FC236}">
                <a16:creationId xmlns:a16="http://schemas.microsoft.com/office/drawing/2014/main" id="{965FCA0D-ECC9-2146-881C-680E173E4611}"/>
              </a:ext>
            </a:extLst>
          </p:cNvPr>
          <p:cNvSpPr/>
          <p:nvPr/>
        </p:nvSpPr>
        <p:spPr>
          <a:xfrm>
            <a:off x="2364202" y="3820624"/>
            <a:ext cx="834821" cy="492863"/>
          </a:xfrm>
          <a:prstGeom prst="roundRect">
            <a:avLst/>
          </a:prstGeom>
          <a:noFill/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sz="2400" dirty="0">
                <a:solidFill>
                  <a:schemeClr val="tx1"/>
                </a:solidFill>
                <a:latin typeface="OpenDyslexicAlta" pitchFamily="2" charset="77"/>
              </a:rPr>
              <a:t>2</a:t>
            </a:r>
          </a:p>
        </p:txBody>
      </p:sp>
      <p:sp>
        <p:nvSpPr>
          <p:cNvPr id="32" name="Rounded Rectangle 31">
            <a:extLst>
              <a:ext uri="{FF2B5EF4-FFF2-40B4-BE49-F238E27FC236}">
                <a16:creationId xmlns:a16="http://schemas.microsoft.com/office/drawing/2014/main" id="{7BABD779-3F2D-F641-B389-8D42B8507CA9}"/>
              </a:ext>
            </a:extLst>
          </p:cNvPr>
          <p:cNvSpPr/>
          <p:nvPr/>
        </p:nvSpPr>
        <p:spPr>
          <a:xfrm>
            <a:off x="3153537" y="3820624"/>
            <a:ext cx="834821" cy="492863"/>
          </a:xfrm>
          <a:prstGeom prst="roundRect">
            <a:avLst/>
          </a:prstGeom>
          <a:noFill/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sz="2400" dirty="0">
                <a:solidFill>
                  <a:schemeClr val="tx1"/>
                </a:solidFill>
                <a:latin typeface="OpenDyslexicAlta" pitchFamily="2" charset="77"/>
              </a:rPr>
              <a:t>3</a:t>
            </a:r>
          </a:p>
        </p:txBody>
      </p:sp>
      <p:sp>
        <p:nvSpPr>
          <p:cNvPr id="33" name="Rounded Rectangle 32">
            <a:extLst>
              <a:ext uri="{FF2B5EF4-FFF2-40B4-BE49-F238E27FC236}">
                <a16:creationId xmlns:a16="http://schemas.microsoft.com/office/drawing/2014/main" id="{E1F628AF-1714-0345-8E89-77C7F00AC06C}"/>
              </a:ext>
            </a:extLst>
          </p:cNvPr>
          <p:cNvSpPr/>
          <p:nvPr/>
        </p:nvSpPr>
        <p:spPr>
          <a:xfrm>
            <a:off x="3979407" y="3820624"/>
            <a:ext cx="834821" cy="492863"/>
          </a:xfrm>
          <a:prstGeom prst="roundRect">
            <a:avLst/>
          </a:prstGeom>
          <a:noFill/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sz="2400" dirty="0">
                <a:solidFill>
                  <a:schemeClr val="tx1"/>
                </a:solidFill>
                <a:latin typeface="OpenDyslexicAlta" pitchFamily="2" charset="77"/>
              </a:rPr>
              <a:t>4</a:t>
            </a:r>
          </a:p>
        </p:txBody>
      </p:sp>
      <p:sp>
        <p:nvSpPr>
          <p:cNvPr id="34" name="Rounded Rectangle 33">
            <a:extLst>
              <a:ext uri="{FF2B5EF4-FFF2-40B4-BE49-F238E27FC236}">
                <a16:creationId xmlns:a16="http://schemas.microsoft.com/office/drawing/2014/main" id="{1E895CD2-1891-4544-BE5C-27751DF6A920}"/>
              </a:ext>
            </a:extLst>
          </p:cNvPr>
          <p:cNvSpPr/>
          <p:nvPr/>
        </p:nvSpPr>
        <p:spPr>
          <a:xfrm>
            <a:off x="4768742" y="3820624"/>
            <a:ext cx="834821" cy="492863"/>
          </a:xfrm>
          <a:prstGeom prst="roundRect">
            <a:avLst/>
          </a:prstGeom>
          <a:noFill/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sz="2400" dirty="0">
                <a:solidFill>
                  <a:schemeClr val="tx1"/>
                </a:solidFill>
                <a:latin typeface="OpenDyslexicAlta" pitchFamily="2" charset="77"/>
              </a:rPr>
              <a:t>5</a:t>
            </a:r>
          </a:p>
        </p:txBody>
      </p:sp>
      <p:sp>
        <p:nvSpPr>
          <p:cNvPr id="35" name="Rounded Rectangle 34">
            <a:extLst>
              <a:ext uri="{FF2B5EF4-FFF2-40B4-BE49-F238E27FC236}">
                <a16:creationId xmlns:a16="http://schemas.microsoft.com/office/drawing/2014/main" id="{17569C6C-5C78-B840-A6D6-9E91DE8C1EEF}"/>
              </a:ext>
            </a:extLst>
          </p:cNvPr>
          <p:cNvSpPr/>
          <p:nvPr/>
        </p:nvSpPr>
        <p:spPr>
          <a:xfrm>
            <a:off x="5569236" y="3820624"/>
            <a:ext cx="834821" cy="492863"/>
          </a:xfrm>
          <a:prstGeom prst="roundRect">
            <a:avLst/>
          </a:prstGeom>
          <a:noFill/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sz="2400" dirty="0">
                <a:solidFill>
                  <a:schemeClr val="tx1"/>
                </a:solidFill>
                <a:latin typeface="OpenDyslexicAlta" pitchFamily="2" charset="77"/>
              </a:rPr>
              <a:t>6</a:t>
            </a:r>
          </a:p>
        </p:txBody>
      </p:sp>
      <p:sp>
        <p:nvSpPr>
          <p:cNvPr id="36" name="Rounded Rectangle 35">
            <a:extLst>
              <a:ext uri="{FF2B5EF4-FFF2-40B4-BE49-F238E27FC236}">
                <a16:creationId xmlns:a16="http://schemas.microsoft.com/office/drawing/2014/main" id="{18BC6D7B-0FBB-C04A-AC8F-0551E2DB9BEA}"/>
              </a:ext>
            </a:extLst>
          </p:cNvPr>
          <p:cNvSpPr/>
          <p:nvPr/>
        </p:nvSpPr>
        <p:spPr>
          <a:xfrm>
            <a:off x="6358571" y="3820624"/>
            <a:ext cx="834821" cy="492863"/>
          </a:xfrm>
          <a:prstGeom prst="roundRect">
            <a:avLst/>
          </a:prstGeom>
          <a:noFill/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sz="2400" dirty="0">
                <a:solidFill>
                  <a:schemeClr val="tx1"/>
                </a:solidFill>
                <a:latin typeface="OpenDyslexicAlta" pitchFamily="2" charset="77"/>
              </a:rPr>
              <a:t>7</a:t>
            </a:r>
          </a:p>
        </p:txBody>
      </p:sp>
      <p:sp>
        <p:nvSpPr>
          <p:cNvPr id="37" name="Rounded Rectangle 36">
            <a:extLst>
              <a:ext uri="{FF2B5EF4-FFF2-40B4-BE49-F238E27FC236}">
                <a16:creationId xmlns:a16="http://schemas.microsoft.com/office/drawing/2014/main" id="{FAB4B214-D041-454A-93FA-28C3D154AF13}"/>
              </a:ext>
            </a:extLst>
          </p:cNvPr>
          <p:cNvSpPr/>
          <p:nvPr/>
        </p:nvSpPr>
        <p:spPr>
          <a:xfrm>
            <a:off x="7264515" y="3826730"/>
            <a:ext cx="834821" cy="492863"/>
          </a:xfrm>
          <a:prstGeom prst="roundRect">
            <a:avLst/>
          </a:prstGeom>
          <a:noFill/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sz="2400" dirty="0">
                <a:solidFill>
                  <a:schemeClr val="tx1"/>
                </a:solidFill>
                <a:latin typeface="OpenDyslexicAlta" pitchFamily="2" charset="77"/>
              </a:rPr>
              <a:t>8</a:t>
            </a:r>
          </a:p>
        </p:txBody>
      </p:sp>
      <p:sp>
        <p:nvSpPr>
          <p:cNvPr id="38" name="Rounded Rectangle 37">
            <a:extLst>
              <a:ext uri="{FF2B5EF4-FFF2-40B4-BE49-F238E27FC236}">
                <a16:creationId xmlns:a16="http://schemas.microsoft.com/office/drawing/2014/main" id="{7844AE62-499F-1A4D-BE9F-ADB83799C76B}"/>
              </a:ext>
            </a:extLst>
          </p:cNvPr>
          <p:cNvSpPr/>
          <p:nvPr/>
        </p:nvSpPr>
        <p:spPr>
          <a:xfrm>
            <a:off x="8090385" y="3826730"/>
            <a:ext cx="834821" cy="492863"/>
          </a:xfrm>
          <a:prstGeom prst="roundRect">
            <a:avLst/>
          </a:prstGeom>
          <a:noFill/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sz="2400" dirty="0">
                <a:solidFill>
                  <a:schemeClr val="tx1"/>
                </a:solidFill>
                <a:latin typeface="OpenDyslexicAlta" pitchFamily="2" charset="77"/>
              </a:rPr>
              <a:t>9</a:t>
            </a:r>
          </a:p>
        </p:txBody>
      </p:sp>
      <p:sp>
        <p:nvSpPr>
          <p:cNvPr id="39" name="Rounded Rectangle 38">
            <a:extLst>
              <a:ext uri="{FF2B5EF4-FFF2-40B4-BE49-F238E27FC236}">
                <a16:creationId xmlns:a16="http://schemas.microsoft.com/office/drawing/2014/main" id="{A9E05BCC-4628-ED47-A199-DCEAF0B0E7BC}"/>
              </a:ext>
            </a:extLst>
          </p:cNvPr>
          <p:cNvSpPr/>
          <p:nvPr/>
        </p:nvSpPr>
        <p:spPr>
          <a:xfrm>
            <a:off x="8879720" y="3826730"/>
            <a:ext cx="834821" cy="492863"/>
          </a:xfrm>
          <a:prstGeom prst="roundRect">
            <a:avLst/>
          </a:prstGeom>
          <a:noFill/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sz="2400" dirty="0">
                <a:solidFill>
                  <a:schemeClr val="tx1"/>
                </a:solidFill>
                <a:latin typeface="OpenDyslexicAlta" pitchFamily="2" charset="77"/>
              </a:rPr>
              <a:t>10</a:t>
            </a:r>
          </a:p>
        </p:txBody>
      </p:sp>
      <p:sp>
        <p:nvSpPr>
          <p:cNvPr id="41" name="Rounded Rectangle 40">
            <a:extLst>
              <a:ext uri="{FF2B5EF4-FFF2-40B4-BE49-F238E27FC236}">
                <a16:creationId xmlns:a16="http://schemas.microsoft.com/office/drawing/2014/main" id="{10402C08-4D5E-1144-9E82-FDEF5A4DE14A}"/>
              </a:ext>
            </a:extLst>
          </p:cNvPr>
          <p:cNvSpPr/>
          <p:nvPr/>
        </p:nvSpPr>
        <p:spPr>
          <a:xfrm>
            <a:off x="2786747" y="5017480"/>
            <a:ext cx="6535630" cy="492863"/>
          </a:xfrm>
          <a:prstGeom prst="roundRect">
            <a:avLst/>
          </a:prstGeom>
          <a:noFill/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sz="2400" dirty="0">
                <a:solidFill>
                  <a:schemeClr val="tx1"/>
                </a:solidFill>
                <a:latin typeface="OpenDyslexicAlta" pitchFamily="2" charset="77"/>
              </a:rPr>
              <a:t>Should I put 10 in the 4 x 2 place?</a:t>
            </a:r>
          </a:p>
        </p:txBody>
      </p:sp>
      <p:sp>
        <p:nvSpPr>
          <p:cNvPr id="43" name="Cube 42">
            <a:extLst>
              <a:ext uri="{FF2B5EF4-FFF2-40B4-BE49-F238E27FC236}">
                <a16:creationId xmlns:a16="http://schemas.microsoft.com/office/drawing/2014/main" id="{FB632B05-A04D-0142-B2BB-F52659619534}"/>
              </a:ext>
            </a:extLst>
          </p:cNvPr>
          <p:cNvSpPr/>
          <p:nvPr/>
        </p:nvSpPr>
        <p:spPr>
          <a:xfrm>
            <a:off x="1176239" y="3465513"/>
            <a:ext cx="900546" cy="357170"/>
          </a:xfrm>
          <a:prstGeom prst="cube">
            <a:avLst/>
          </a:prstGeom>
          <a:solidFill>
            <a:srgbClr val="FFDD57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OpenDyslexicAlta" pitchFamily="2" charset="77"/>
            </a:endParaRPr>
          </a:p>
        </p:txBody>
      </p:sp>
      <p:sp>
        <p:nvSpPr>
          <p:cNvPr id="44" name="Cube 43">
            <a:extLst>
              <a:ext uri="{FF2B5EF4-FFF2-40B4-BE49-F238E27FC236}">
                <a16:creationId xmlns:a16="http://schemas.microsoft.com/office/drawing/2014/main" id="{6C60FF74-9337-A549-B9F9-68CE4908D76D}"/>
              </a:ext>
            </a:extLst>
          </p:cNvPr>
          <p:cNvSpPr/>
          <p:nvPr/>
        </p:nvSpPr>
        <p:spPr>
          <a:xfrm>
            <a:off x="1979803" y="3465513"/>
            <a:ext cx="900546" cy="357170"/>
          </a:xfrm>
          <a:prstGeom prst="cube">
            <a:avLst/>
          </a:prstGeom>
          <a:solidFill>
            <a:srgbClr val="FF386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OpenDyslexicAlta" pitchFamily="2" charset="77"/>
            </a:endParaRPr>
          </a:p>
        </p:txBody>
      </p:sp>
      <p:sp>
        <p:nvSpPr>
          <p:cNvPr id="45" name="Cube 44">
            <a:extLst>
              <a:ext uri="{FF2B5EF4-FFF2-40B4-BE49-F238E27FC236}">
                <a16:creationId xmlns:a16="http://schemas.microsoft.com/office/drawing/2014/main" id="{6F3FD2BD-9884-DF41-B085-ED8DAD99A341}"/>
              </a:ext>
            </a:extLst>
          </p:cNvPr>
          <p:cNvSpPr/>
          <p:nvPr/>
        </p:nvSpPr>
        <p:spPr>
          <a:xfrm>
            <a:off x="2786746" y="3465513"/>
            <a:ext cx="900546" cy="357170"/>
          </a:xfrm>
          <a:prstGeom prst="cube">
            <a:avLst/>
          </a:prstGeom>
          <a:solidFill>
            <a:srgbClr val="FFDD57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OpenDyslexicAlta" pitchFamily="2" charset="77"/>
            </a:endParaRPr>
          </a:p>
        </p:txBody>
      </p:sp>
      <p:sp>
        <p:nvSpPr>
          <p:cNvPr id="46" name="Cube 45">
            <a:extLst>
              <a:ext uri="{FF2B5EF4-FFF2-40B4-BE49-F238E27FC236}">
                <a16:creationId xmlns:a16="http://schemas.microsoft.com/office/drawing/2014/main" id="{5B2AD2F3-5D17-2F46-ABA5-535DD4B62490}"/>
              </a:ext>
            </a:extLst>
          </p:cNvPr>
          <p:cNvSpPr/>
          <p:nvPr/>
        </p:nvSpPr>
        <p:spPr>
          <a:xfrm>
            <a:off x="3590310" y="3465513"/>
            <a:ext cx="900546" cy="357170"/>
          </a:xfrm>
          <a:prstGeom prst="cube">
            <a:avLst/>
          </a:prstGeom>
          <a:solidFill>
            <a:srgbClr val="FF386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OpenDyslexicAlta" pitchFamily="2" charset="77"/>
            </a:endParaRPr>
          </a:p>
        </p:txBody>
      </p:sp>
      <p:sp>
        <p:nvSpPr>
          <p:cNvPr id="47" name="Cube 46">
            <a:extLst>
              <a:ext uri="{FF2B5EF4-FFF2-40B4-BE49-F238E27FC236}">
                <a16:creationId xmlns:a16="http://schemas.microsoft.com/office/drawing/2014/main" id="{968F430F-0AFA-7140-93D6-87D0E3DFC142}"/>
              </a:ext>
            </a:extLst>
          </p:cNvPr>
          <p:cNvSpPr/>
          <p:nvPr/>
        </p:nvSpPr>
        <p:spPr>
          <a:xfrm>
            <a:off x="4397253" y="3465513"/>
            <a:ext cx="900546" cy="357170"/>
          </a:xfrm>
          <a:prstGeom prst="cube">
            <a:avLst/>
          </a:prstGeom>
          <a:solidFill>
            <a:srgbClr val="FFDD57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OpenDyslexicAlta" pitchFamily="2" charset="77"/>
            </a:endParaRPr>
          </a:p>
        </p:txBody>
      </p:sp>
      <p:sp>
        <p:nvSpPr>
          <p:cNvPr id="48" name="Cube 47">
            <a:extLst>
              <a:ext uri="{FF2B5EF4-FFF2-40B4-BE49-F238E27FC236}">
                <a16:creationId xmlns:a16="http://schemas.microsoft.com/office/drawing/2014/main" id="{7C0BA6A5-83EF-9740-940B-9312E267C5D0}"/>
              </a:ext>
            </a:extLst>
          </p:cNvPr>
          <p:cNvSpPr/>
          <p:nvPr/>
        </p:nvSpPr>
        <p:spPr>
          <a:xfrm>
            <a:off x="5200817" y="3465513"/>
            <a:ext cx="900546" cy="357170"/>
          </a:xfrm>
          <a:prstGeom prst="cube">
            <a:avLst/>
          </a:prstGeom>
          <a:solidFill>
            <a:srgbClr val="FF386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OpenDyslexicAlta" pitchFamily="2" charset="77"/>
            </a:endParaRPr>
          </a:p>
        </p:txBody>
      </p:sp>
      <p:sp>
        <p:nvSpPr>
          <p:cNvPr id="49" name="Cube 48">
            <a:extLst>
              <a:ext uri="{FF2B5EF4-FFF2-40B4-BE49-F238E27FC236}">
                <a16:creationId xmlns:a16="http://schemas.microsoft.com/office/drawing/2014/main" id="{39B8C4BA-8BE4-9544-8E6C-A21200996B29}"/>
              </a:ext>
            </a:extLst>
          </p:cNvPr>
          <p:cNvSpPr/>
          <p:nvPr/>
        </p:nvSpPr>
        <p:spPr>
          <a:xfrm>
            <a:off x="6007760" y="3465513"/>
            <a:ext cx="900546" cy="357170"/>
          </a:xfrm>
          <a:prstGeom prst="cube">
            <a:avLst/>
          </a:prstGeom>
          <a:solidFill>
            <a:srgbClr val="FFDD57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OpenDyslexicAlta" pitchFamily="2" charset="77"/>
            </a:endParaRPr>
          </a:p>
        </p:txBody>
      </p:sp>
      <p:sp>
        <p:nvSpPr>
          <p:cNvPr id="50" name="Cube 49">
            <a:extLst>
              <a:ext uri="{FF2B5EF4-FFF2-40B4-BE49-F238E27FC236}">
                <a16:creationId xmlns:a16="http://schemas.microsoft.com/office/drawing/2014/main" id="{DE56BB3D-5850-CE4A-A819-08869CD10AC6}"/>
              </a:ext>
            </a:extLst>
          </p:cNvPr>
          <p:cNvSpPr/>
          <p:nvPr/>
        </p:nvSpPr>
        <p:spPr>
          <a:xfrm>
            <a:off x="6811324" y="3465513"/>
            <a:ext cx="900546" cy="357170"/>
          </a:xfrm>
          <a:prstGeom prst="cube">
            <a:avLst/>
          </a:prstGeom>
          <a:solidFill>
            <a:srgbClr val="FF386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OpenDyslexicAlta" pitchFamily="2" charset="77"/>
            </a:endParaRPr>
          </a:p>
        </p:txBody>
      </p:sp>
      <p:sp>
        <p:nvSpPr>
          <p:cNvPr id="51" name="Cube 50">
            <a:extLst>
              <a:ext uri="{FF2B5EF4-FFF2-40B4-BE49-F238E27FC236}">
                <a16:creationId xmlns:a16="http://schemas.microsoft.com/office/drawing/2014/main" id="{E3A84E46-0FB7-A143-B71F-D3B0246D6AB4}"/>
              </a:ext>
            </a:extLst>
          </p:cNvPr>
          <p:cNvSpPr/>
          <p:nvPr/>
        </p:nvSpPr>
        <p:spPr>
          <a:xfrm>
            <a:off x="7618267" y="3463454"/>
            <a:ext cx="900546" cy="357170"/>
          </a:xfrm>
          <a:prstGeom prst="cube">
            <a:avLst/>
          </a:prstGeom>
          <a:solidFill>
            <a:srgbClr val="FFDD57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OpenDyslexicAlta" pitchFamily="2" charset="77"/>
            </a:endParaRPr>
          </a:p>
        </p:txBody>
      </p:sp>
      <p:sp>
        <p:nvSpPr>
          <p:cNvPr id="53" name="Cube 52">
            <a:extLst>
              <a:ext uri="{FF2B5EF4-FFF2-40B4-BE49-F238E27FC236}">
                <a16:creationId xmlns:a16="http://schemas.microsoft.com/office/drawing/2014/main" id="{DEF717A3-8292-9441-8604-F9A80AC0109D}"/>
              </a:ext>
            </a:extLst>
          </p:cNvPr>
          <p:cNvSpPr/>
          <p:nvPr/>
        </p:nvSpPr>
        <p:spPr>
          <a:xfrm>
            <a:off x="8421831" y="3463454"/>
            <a:ext cx="900546" cy="357170"/>
          </a:xfrm>
          <a:prstGeom prst="cube">
            <a:avLst/>
          </a:prstGeom>
          <a:solidFill>
            <a:srgbClr val="FF386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OpenDyslexicAlta" pitchFamily="2" charset="77"/>
            </a:endParaRPr>
          </a:p>
        </p:txBody>
      </p:sp>
      <p:sp>
        <p:nvSpPr>
          <p:cNvPr id="54" name="Rounded Rectangle 53">
            <a:extLst>
              <a:ext uri="{FF2B5EF4-FFF2-40B4-BE49-F238E27FC236}">
                <a16:creationId xmlns:a16="http://schemas.microsoft.com/office/drawing/2014/main" id="{5977E2DC-5C0E-7149-B54A-03D1B765807A}"/>
              </a:ext>
            </a:extLst>
          </p:cNvPr>
          <p:cNvSpPr/>
          <p:nvPr/>
        </p:nvSpPr>
        <p:spPr>
          <a:xfrm>
            <a:off x="8929150" y="3044072"/>
            <a:ext cx="834821" cy="492863"/>
          </a:xfrm>
          <a:prstGeom prst="roundRect">
            <a:avLst/>
          </a:prstGeom>
          <a:noFill/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sz="2400" dirty="0">
                <a:solidFill>
                  <a:srgbClr val="7957D5"/>
                </a:solidFill>
                <a:latin typeface="OpenDyslexicAlta" pitchFamily="2" charset="77"/>
              </a:rPr>
              <a:t>20</a:t>
            </a:r>
          </a:p>
        </p:txBody>
      </p:sp>
      <p:sp>
        <p:nvSpPr>
          <p:cNvPr id="55" name="Rounded Rectangle 54">
            <a:extLst>
              <a:ext uri="{FF2B5EF4-FFF2-40B4-BE49-F238E27FC236}">
                <a16:creationId xmlns:a16="http://schemas.microsoft.com/office/drawing/2014/main" id="{7B99B070-C208-A646-8AC7-DB6797270E1F}"/>
              </a:ext>
            </a:extLst>
          </p:cNvPr>
          <p:cNvSpPr/>
          <p:nvPr/>
        </p:nvSpPr>
        <p:spPr>
          <a:xfrm>
            <a:off x="823803" y="3037966"/>
            <a:ext cx="834821" cy="492863"/>
          </a:xfrm>
          <a:prstGeom prst="roundRect">
            <a:avLst/>
          </a:prstGeom>
          <a:noFill/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sz="2400" dirty="0">
                <a:solidFill>
                  <a:srgbClr val="7957D5"/>
                </a:solidFill>
                <a:latin typeface="OpenDyslexicAlta" pitchFamily="2" charset="77"/>
              </a:rPr>
              <a:t>0</a:t>
            </a:r>
          </a:p>
        </p:txBody>
      </p:sp>
      <p:sp>
        <p:nvSpPr>
          <p:cNvPr id="56" name="Rounded Rectangle 55">
            <a:extLst>
              <a:ext uri="{FF2B5EF4-FFF2-40B4-BE49-F238E27FC236}">
                <a16:creationId xmlns:a16="http://schemas.microsoft.com/office/drawing/2014/main" id="{FBB6026B-61C9-C44A-9966-EF16C73CE9B8}"/>
              </a:ext>
            </a:extLst>
          </p:cNvPr>
          <p:cNvSpPr/>
          <p:nvPr/>
        </p:nvSpPr>
        <p:spPr>
          <a:xfrm>
            <a:off x="1613138" y="3037966"/>
            <a:ext cx="834821" cy="492863"/>
          </a:xfrm>
          <a:prstGeom prst="roundRect">
            <a:avLst/>
          </a:prstGeom>
          <a:noFill/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sz="2400" dirty="0">
                <a:solidFill>
                  <a:srgbClr val="7957D5"/>
                </a:solidFill>
                <a:latin typeface="OpenDyslexicAlta" pitchFamily="2" charset="77"/>
              </a:rPr>
              <a:t>2</a:t>
            </a:r>
          </a:p>
        </p:txBody>
      </p:sp>
      <p:sp>
        <p:nvSpPr>
          <p:cNvPr id="57" name="Rounded Rectangle 56">
            <a:extLst>
              <a:ext uri="{FF2B5EF4-FFF2-40B4-BE49-F238E27FC236}">
                <a16:creationId xmlns:a16="http://schemas.microsoft.com/office/drawing/2014/main" id="{8CB611FC-F386-9244-A6B6-8F9414AAA4AF}"/>
              </a:ext>
            </a:extLst>
          </p:cNvPr>
          <p:cNvSpPr/>
          <p:nvPr/>
        </p:nvSpPr>
        <p:spPr>
          <a:xfrm>
            <a:off x="2413632" y="3037966"/>
            <a:ext cx="834821" cy="492863"/>
          </a:xfrm>
          <a:prstGeom prst="roundRect">
            <a:avLst/>
          </a:prstGeom>
          <a:noFill/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sz="2400" dirty="0">
                <a:solidFill>
                  <a:srgbClr val="7957D5"/>
                </a:solidFill>
                <a:latin typeface="OpenDyslexicAlta" pitchFamily="2" charset="77"/>
              </a:rPr>
              <a:t>4</a:t>
            </a:r>
          </a:p>
        </p:txBody>
      </p:sp>
      <p:sp>
        <p:nvSpPr>
          <p:cNvPr id="58" name="Rounded Rectangle 57">
            <a:extLst>
              <a:ext uri="{FF2B5EF4-FFF2-40B4-BE49-F238E27FC236}">
                <a16:creationId xmlns:a16="http://schemas.microsoft.com/office/drawing/2014/main" id="{D4ECDFD5-FE65-474F-A1A8-7058801AE329}"/>
              </a:ext>
            </a:extLst>
          </p:cNvPr>
          <p:cNvSpPr/>
          <p:nvPr/>
        </p:nvSpPr>
        <p:spPr>
          <a:xfrm>
            <a:off x="4028837" y="3037966"/>
            <a:ext cx="834821" cy="492863"/>
          </a:xfrm>
          <a:prstGeom prst="roundRect">
            <a:avLst/>
          </a:prstGeom>
          <a:noFill/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endParaRPr lang="en-US" sz="2400" dirty="0">
              <a:solidFill>
                <a:srgbClr val="7957D5"/>
              </a:solidFill>
              <a:latin typeface="OpenDyslexicAlta" pitchFamily="2" charset="77"/>
            </a:endParaRPr>
          </a:p>
        </p:txBody>
      </p:sp>
      <p:sp>
        <p:nvSpPr>
          <p:cNvPr id="59" name="Rounded Rectangle 58">
            <a:extLst>
              <a:ext uri="{FF2B5EF4-FFF2-40B4-BE49-F238E27FC236}">
                <a16:creationId xmlns:a16="http://schemas.microsoft.com/office/drawing/2014/main" id="{C6E91C81-EFE2-5C49-A33D-C76F550AF720}"/>
              </a:ext>
            </a:extLst>
          </p:cNvPr>
          <p:cNvSpPr/>
          <p:nvPr/>
        </p:nvSpPr>
        <p:spPr>
          <a:xfrm>
            <a:off x="7313945" y="3044072"/>
            <a:ext cx="834821" cy="492863"/>
          </a:xfrm>
          <a:prstGeom prst="roundRect">
            <a:avLst/>
          </a:prstGeom>
          <a:noFill/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endParaRPr lang="en-US" sz="2400" dirty="0">
              <a:solidFill>
                <a:srgbClr val="7957D5"/>
              </a:solidFill>
              <a:latin typeface="OpenDyslexicAlta" pitchFamily="2" charset="77"/>
            </a:endParaRPr>
          </a:p>
        </p:txBody>
      </p:sp>
      <p:sp>
        <p:nvSpPr>
          <p:cNvPr id="60" name="Rounded Rectangle 59">
            <a:extLst>
              <a:ext uri="{FF2B5EF4-FFF2-40B4-BE49-F238E27FC236}">
                <a16:creationId xmlns:a16="http://schemas.microsoft.com/office/drawing/2014/main" id="{157F2A14-6B1C-BB47-9BA1-FE8321FC6550}"/>
              </a:ext>
            </a:extLst>
          </p:cNvPr>
          <p:cNvSpPr/>
          <p:nvPr/>
        </p:nvSpPr>
        <p:spPr>
          <a:xfrm>
            <a:off x="3202967" y="3037966"/>
            <a:ext cx="834821" cy="492863"/>
          </a:xfrm>
          <a:prstGeom prst="roundRect">
            <a:avLst/>
          </a:prstGeom>
          <a:noFill/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endParaRPr lang="en-US" sz="2400" dirty="0">
              <a:solidFill>
                <a:srgbClr val="7957D5"/>
              </a:solidFill>
              <a:latin typeface="OpenDyslexicAlta" pitchFamily="2" charset="77"/>
            </a:endParaRPr>
          </a:p>
        </p:txBody>
      </p:sp>
      <p:sp>
        <p:nvSpPr>
          <p:cNvPr id="61" name="Rounded Rectangle 60">
            <a:extLst>
              <a:ext uri="{FF2B5EF4-FFF2-40B4-BE49-F238E27FC236}">
                <a16:creationId xmlns:a16="http://schemas.microsoft.com/office/drawing/2014/main" id="{A11B634F-A8CC-AD4F-8004-8FA5995899A8}"/>
              </a:ext>
            </a:extLst>
          </p:cNvPr>
          <p:cNvSpPr/>
          <p:nvPr/>
        </p:nvSpPr>
        <p:spPr>
          <a:xfrm>
            <a:off x="5618666" y="3037966"/>
            <a:ext cx="834821" cy="492863"/>
          </a:xfrm>
          <a:prstGeom prst="roundRect">
            <a:avLst/>
          </a:prstGeom>
          <a:noFill/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endParaRPr lang="en-US" sz="2400" dirty="0">
              <a:solidFill>
                <a:srgbClr val="7957D5"/>
              </a:solidFill>
              <a:latin typeface="OpenDyslexicAlta" pitchFamily="2" charset="77"/>
            </a:endParaRPr>
          </a:p>
        </p:txBody>
      </p:sp>
      <p:sp>
        <p:nvSpPr>
          <p:cNvPr id="62" name="Rounded Rectangle 61">
            <a:extLst>
              <a:ext uri="{FF2B5EF4-FFF2-40B4-BE49-F238E27FC236}">
                <a16:creationId xmlns:a16="http://schemas.microsoft.com/office/drawing/2014/main" id="{E955ADD3-4B0D-F54F-8A91-B011A7030D7D}"/>
              </a:ext>
            </a:extLst>
          </p:cNvPr>
          <p:cNvSpPr/>
          <p:nvPr/>
        </p:nvSpPr>
        <p:spPr>
          <a:xfrm>
            <a:off x="6476602" y="3037966"/>
            <a:ext cx="834821" cy="492863"/>
          </a:xfrm>
          <a:prstGeom prst="roundRect">
            <a:avLst/>
          </a:prstGeom>
          <a:noFill/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endParaRPr lang="en-US" sz="2400" dirty="0">
              <a:solidFill>
                <a:srgbClr val="7957D5"/>
              </a:solidFill>
              <a:latin typeface="OpenDyslexicAlta" pitchFamily="2" charset="77"/>
            </a:endParaRPr>
          </a:p>
        </p:txBody>
      </p:sp>
    </p:spTree>
    <p:extLst>
      <p:ext uri="{BB962C8B-B14F-4D97-AF65-F5344CB8AC3E}">
        <p14:creationId xmlns:p14="http://schemas.microsoft.com/office/powerpoint/2010/main" val="83118183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F491D1F-0097-3F4A-B04E-14B5096ADCA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Talking Time:</a:t>
            </a:r>
          </a:p>
          <a:p>
            <a:pPr marL="0" indent="0">
              <a:buClr>
                <a:srgbClr val="23D160"/>
              </a:buClr>
              <a:buSzPct val="85000"/>
              <a:buNone/>
            </a:pPr>
            <a:r>
              <a:rPr lang="en-GB" sz="2200" dirty="0"/>
              <a:t>Use a counting stick to practice the two times table as a class…</a:t>
            </a:r>
          </a:p>
          <a:p>
            <a:pPr marL="0" indent="0">
              <a:buClr>
                <a:srgbClr val="23D160"/>
              </a:buClr>
              <a:buSzPct val="85000"/>
              <a:buNone/>
            </a:pPr>
            <a:endParaRPr lang="en-GB" sz="2200" dirty="0"/>
          </a:p>
          <a:p>
            <a:pPr marL="0" indent="0">
              <a:buClr>
                <a:srgbClr val="23D160"/>
              </a:buClr>
              <a:buSzPct val="85000"/>
              <a:buNone/>
            </a:pPr>
            <a:endParaRPr lang="en-GB" sz="2200" dirty="0"/>
          </a:p>
          <a:p>
            <a:pPr marL="0" indent="0">
              <a:buClr>
                <a:srgbClr val="23D160"/>
              </a:buClr>
              <a:buSzPct val="85000"/>
              <a:buNone/>
            </a:pPr>
            <a:endParaRPr lang="en-GB" sz="2200" dirty="0"/>
          </a:p>
        </p:txBody>
      </p:sp>
      <p:sp>
        <p:nvSpPr>
          <p:cNvPr id="31" name="Title 1">
            <a:extLst>
              <a:ext uri="{FF2B5EF4-FFF2-40B4-BE49-F238E27FC236}">
                <a16:creationId xmlns:a16="http://schemas.microsoft.com/office/drawing/2014/main" id="{9540A78B-5E69-3E4D-B38D-0AB9FD4CF9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8925771" cy="1325563"/>
          </a:xfrm>
        </p:spPr>
        <p:txBody>
          <a:bodyPr>
            <a:normAutofit/>
          </a:bodyPr>
          <a:lstStyle/>
          <a:p>
            <a:r>
              <a:rPr lang="en-GB" sz="2800" dirty="0"/>
              <a:t>To be able to divide by 2</a:t>
            </a:r>
            <a:endParaRPr lang="en-GB" sz="3600" dirty="0"/>
          </a:p>
        </p:txBody>
      </p:sp>
      <p:sp>
        <p:nvSpPr>
          <p:cNvPr id="28" name="Rounded Rectangle 27">
            <a:extLst>
              <a:ext uri="{FF2B5EF4-FFF2-40B4-BE49-F238E27FC236}">
                <a16:creationId xmlns:a16="http://schemas.microsoft.com/office/drawing/2014/main" id="{792E02A8-CE48-6845-BBED-DDD47F87D2C0}"/>
              </a:ext>
            </a:extLst>
          </p:cNvPr>
          <p:cNvSpPr/>
          <p:nvPr/>
        </p:nvSpPr>
        <p:spPr>
          <a:xfrm>
            <a:off x="774373" y="3820624"/>
            <a:ext cx="834821" cy="492863"/>
          </a:xfrm>
          <a:prstGeom prst="roundRect">
            <a:avLst/>
          </a:prstGeom>
          <a:noFill/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sz="2400" dirty="0">
                <a:solidFill>
                  <a:schemeClr val="tx1"/>
                </a:solidFill>
                <a:latin typeface="OpenDyslexicAlta" pitchFamily="2" charset="77"/>
              </a:rPr>
              <a:t>0</a:t>
            </a:r>
          </a:p>
        </p:txBody>
      </p:sp>
      <p:sp>
        <p:nvSpPr>
          <p:cNvPr id="29" name="Rounded Rectangle 28">
            <a:extLst>
              <a:ext uri="{FF2B5EF4-FFF2-40B4-BE49-F238E27FC236}">
                <a16:creationId xmlns:a16="http://schemas.microsoft.com/office/drawing/2014/main" id="{5C7800EF-650C-2C4F-A501-3D6F0E1D01A2}"/>
              </a:ext>
            </a:extLst>
          </p:cNvPr>
          <p:cNvSpPr/>
          <p:nvPr/>
        </p:nvSpPr>
        <p:spPr>
          <a:xfrm>
            <a:off x="1563708" y="3820624"/>
            <a:ext cx="834821" cy="492863"/>
          </a:xfrm>
          <a:prstGeom prst="roundRect">
            <a:avLst/>
          </a:prstGeom>
          <a:noFill/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sz="2400" dirty="0">
                <a:solidFill>
                  <a:schemeClr val="tx1"/>
                </a:solidFill>
                <a:latin typeface="OpenDyslexicAlta" pitchFamily="2" charset="77"/>
              </a:rPr>
              <a:t>1</a:t>
            </a:r>
          </a:p>
        </p:txBody>
      </p:sp>
      <p:sp>
        <p:nvSpPr>
          <p:cNvPr id="30" name="Rounded Rectangle 29">
            <a:extLst>
              <a:ext uri="{FF2B5EF4-FFF2-40B4-BE49-F238E27FC236}">
                <a16:creationId xmlns:a16="http://schemas.microsoft.com/office/drawing/2014/main" id="{965FCA0D-ECC9-2146-881C-680E173E4611}"/>
              </a:ext>
            </a:extLst>
          </p:cNvPr>
          <p:cNvSpPr/>
          <p:nvPr/>
        </p:nvSpPr>
        <p:spPr>
          <a:xfrm>
            <a:off x="2364202" y="3820624"/>
            <a:ext cx="834821" cy="492863"/>
          </a:xfrm>
          <a:prstGeom prst="roundRect">
            <a:avLst/>
          </a:prstGeom>
          <a:noFill/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sz="2400" dirty="0">
                <a:solidFill>
                  <a:schemeClr val="tx1"/>
                </a:solidFill>
                <a:latin typeface="OpenDyslexicAlta" pitchFamily="2" charset="77"/>
              </a:rPr>
              <a:t>2</a:t>
            </a:r>
          </a:p>
        </p:txBody>
      </p:sp>
      <p:sp>
        <p:nvSpPr>
          <p:cNvPr id="32" name="Rounded Rectangle 31">
            <a:extLst>
              <a:ext uri="{FF2B5EF4-FFF2-40B4-BE49-F238E27FC236}">
                <a16:creationId xmlns:a16="http://schemas.microsoft.com/office/drawing/2014/main" id="{7BABD779-3F2D-F641-B389-8D42B8507CA9}"/>
              </a:ext>
            </a:extLst>
          </p:cNvPr>
          <p:cNvSpPr/>
          <p:nvPr/>
        </p:nvSpPr>
        <p:spPr>
          <a:xfrm>
            <a:off x="3153537" y="3820624"/>
            <a:ext cx="834821" cy="492863"/>
          </a:xfrm>
          <a:prstGeom prst="roundRect">
            <a:avLst/>
          </a:prstGeom>
          <a:noFill/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sz="2400" dirty="0">
                <a:solidFill>
                  <a:schemeClr val="tx1"/>
                </a:solidFill>
                <a:latin typeface="OpenDyslexicAlta" pitchFamily="2" charset="77"/>
              </a:rPr>
              <a:t>3</a:t>
            </a:r>
          </a:p>
        </p:txBody>
      </p:sp>
      <p:sp>
        <p:nvSpPr>
          <p:cNvPr id="33" name="Rounded Rectangle 32">
            <a:extLst>
              <a:ext uri="{FF2B5EF4-FFF2-40B4-BE49-F238E27FC236}">
                <a16:creationId xmlns:a16="http://schemas.microsoft.com/office/drawing/2014/main" id="{E1F628AF-1714-0345-8E89-77C7F00AC06C}"/>
              </a:ext>
            </a:extLst>
          </p:cNvPr>
          <p:cNvSpPr/>
          <p:nvPr/>
        </p:nvSpPr>
        <p:spPr>
          <a:xfrm>
            <a:off x="3979407" y="3820624"/>
            <a:ext cx="834821" cy="492863"/>
          </a:xfrm>
          <a:prstGeom prst="roundRect">
            <a:avLst/>
          </a:prstGeom>
          <a:noFill/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sz="2400" dirty="0">
                <a:solidFill>
                  <a:schemeClr val="tx1"/>
                </a:solidFill>
                <a:latin typeface="OpenDyslexicAlta" pitchFamily="2" charset="77"/>
              </a:rPr>
              <a:t>4</a:t>
            </a:r>
          </a:p>
        </p:txBody>
      </p:sp>
      <p:sp>
        <p:nvSpPr>
          <p:cNvPr id="34" name="Rounded Rectangle 33">
            <a:extLst>
              <a:ext uri="{FF2B5EF4-FFF2-40B4-BE49-F238E27FC236}">
                <a16:creationId xmlns:a16="http://schemas.microsoft.com/office/drawing/2014/main" id="{1E895CD2-1891-4544-BE5C-27751DF6A920}"/>
              </a:ext>
            </a:extLst>
          </p:cNvPr>
          <p:cNvSpPr/>
          <p:nvPr/>
        </p:nvSpPr>
        <p:spPr>
          <a:xfrm>
            <a:off x="4768742" y="3820624"/>
            <a:ext cx="834821" cy="492863"/>
          </a:xfrm>
          <a:prstGeom prst="roundRect">
            <a:avLst/>
          </a:prstGeom>
          <a:noFill/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sz="2400" dirty="0">
                <a:solidFill>
                  <a:schemeClr val="tx1"/>
                </a:solidFill>
                <a:latin typeface="OpenDyslexicAlta" pitchFamily="2" charset="77"/>
              </a:rPr>
              <a:t>5</a:t>
            </a:r>
          </a:p>
        </p:txBody>
      </p:sp>
      <p:sp>
        <p:nvSpPr>
          <p:cNvPr id="35" name="Rounded Rectangle 34">
            <a:extLst>
              <a:ext uri="{FF2B5EF4-FFF2-40B4-BE49-F238E27FC236}">
                <a16:creationId xmlns:a16="http://schemas.microsoft.com/office/drawing/2014/main" id="{17569C6C-5C78-B840-A6D6-9E91DE8C1EEF}"/>
              </a:ext>
            </a:extLst>
          </p:cNvPr>
          <p:cNvSpPr/>
          <p:nvPr/>
        </p:nvSpPr>
        <p:spPr>
          <a:xfrm>
            <a:off x="5569236" y="3820624"/>
            <a:ext cx="834821" cy="492863"/>
          </a:xfrm>
          <a:prstGeom prst="roundRect">
            <a:avLst/>
          </a:prstGeom>
          <a:noFill/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sz="2400" dirty="0">
                <a:solidFill>
                  <a:schemeClr val="tx1"/>
                </a:solidFill>
                <a:latin typeface="OpenDyslexicAlta" pitchFamily="2" charset="77"/>
              </a:rPr>
              <a:t>6</a:t>
            </a:r>
          </a:p>
        </p:txBody>
      </p:sp>
      <p:sp>
        <p:nvSpPr>
          <p:cNvPr id="36" name="Rounded Rectangle 35">
            <a:extLst>
              <a:ext uri="{FF2B5EF4-FFF2-40B4-BE49-F238E27FC236}">
                <a16:creationId xmlns:a16="http://schemas.microsoft.com/office/drawing/2014/main" id="{18BC6D7B-0FBB-C04A-AC8F-0551E2DB9BEA}"/>
              </a:ext>
            </a:extLst>
          </p:cNvPr>
          <p:cNvSpPr/>
          <p:nvPr/>
        </p:nvSpPr>
        <p:spPr>
          <a:xfrm>
            <a:off x="6358571" y="3820624"/>
            <a:ext cx="834821" cy="492863"/>
          </a:xfrm>
          <a:prstGeom prst="roundRect">
            <a:avLst/>
          </a:prstGeom>
          <a:noFill/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sz="2400" dirty="0">
                <a:solidFill>
                  <a:schemeClr val="tx1"/>
                </a:solidFill>
                <a:latin typeface="OpenDyslexicAlta" pitchFamily="2" charset="77"/>
              </a:rPr>
              <a:t>7</a:t>
            </a:r>
          </a:p>
        </p:txBody>
      </p:sp>
      <p:sp>
        <p:nvSpPr>
          <p:cNvPr id="37" name="Rounded Rectangle 36">
            <a:extLst>
              <a:ext uri="{FF2B5EF4-FFF2-40B4-BE49-F238E27FC236}">
                <a16:creationId xmlns:a16="http://schemas.microsoft.com/office/drawing/2014/main" id="{FAB4B214-D041-454A-93FA-28C3D154AF13}"/>
              </a:ext>
            </a:extLst>
          </p:cNvPr>
          <p:cNvSpPr/>
          <p:nvPr/>
        </p:nvSpPr>
        <p:spPr>
          <a:xfrm>
            <a:off x="7264515" y="3826730"/>
            <a:ext cx="834821" cy="492863"/>
          </a:xfrm>
          <a:prstGeom prst="roundRect">
            <a:avLst/>
          </a:prstGeom>
          <a:noFill/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sz="2400" dirty="0">
                <a:solidFill>
                  <a:schemeClr val="tx1"/>
                </a:solidFill>
                <a:latin typeface="OpenDyslexicAlta" pitchFamily="2" charset="77"/>
              </a:rPr>
              <a:t>8</a:t>
            </a:r>
          </a:p>
        </p:txBody>
      </p:sp>
      <p:sp>
        <p:nvSpPr>
          <p:cNvPr id="38" name="Rounded Rectangle 37">
            <a:extLst>
              <a:ext uri="{FF2B5EF4-FFF2-40B4-BE49-F238E27FC236}">
                <a16:creationId xmlns:a16="http://schemas.microsoft.com/office/drawing/2014/main" id="{7844AE62-499F-1A4D-BE9F-ADB83799C76B}"/>
              </a:ext>
            </a:extLst>
          </p:cNvPr>
          <p:cNvSpPr/>
          <p:nvPr/>
        </p:nvSpPr>
        <p:spPr>
          <a:xfrm>
            <a:off x="8090385" y="3826730"/>
            <a:ext cx="834821" cy="492863"/>
          </a:xfrm>
          <a:prstGeom prst="roundRect">
            <a:avLst/>
          </a:prstGeom>
          <a:noFill/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sz="2400" dirty="0">
                <a:solidFill>
                  <a:schemeClr val="tx1"/>
                </a:solidFill>
                <a:latin typeface="OpenDyslexicAlta" pitchFamily="2" charset="77"/>
              </a:rPr>
              <a:t>9</a:t>
            </a:r>
          </a:p>
        </p:txBody>
      </p:sp>
      <p:sp>
        <p:nvSpPr>
          <p:cNvPr id="39" name="Rounded Rectangle 38">
            <a:extLst>
              <a:ext uri="{FF2B5EF4-FFF2-40B4-BE49-F238E27FC236}">
                <a16:creationId xmlns:a16="http://schemas.microsoft.com/office/drawing/2014/main" id="{A9E05BCC-4628-ED47-A199-DCEAF0B0E7BC}"/>
              </a:ext>
            </a:extLst>
          </p:cNvPr>
          <p:cNvSpPr/>
          <p:nvPr/>
        </p:nvSpPr>
        <p:spPr>
          <a:xfrm>
            <a:off x="8879720" y="3826730"/>
            <a:ext cx="834821" cy="492863"/>
          </a:xfrm>
          <a:prstGeom prst="roundRect">
            <a:avLst/>
          </a:prstGeom>
          <a:noFill/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sz="2400" dirty="0">
                <a:solidFill>
                  <a:schemeClr val="tx1"/>
                </a:solidFill>
                <a:latin typeface="OpenDyslexicAlta" pitchFamily="2" charset="77"/>
              </a:rPr>
              <a:t>10</a:t>
            </a:r>
          </a:p>
        </p:txBody>
      </p:sp>
      <p:sp>
        <p:nvSpPr>
          <p:cNvPr id="41" name="Rounded Rectangle 40">
            <a:extLst>
              <a:ext uri="{FF2B5EF4-FFF2-40B4-BE49-F238E27FC236}">
                <a16:creationId xmlns:a16="http://schemas.microsoft.com/office/drawing/2014/main" id="{10402C08-4D5E-1144-9E82-FDEF5A4DE14A}"/>
              </a:ext>
            </a:extLst>
          </p:cNvPr>
          <p:cNvSpPr/>
          <p:nvPr/>
        </p:nvSpPr>
        <p:spPr>
          <a:xfrm>
            <a:off x="2481646" y="5016677"/>
            <a:ext cx="7009999" cy="492863"/>
          </a:xfrm>
          <a:prstGeom prst="roundRect">
            <a:avLst/>
          </a:prstGeom>
          <a:noFill/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sz="2400" dirty="0">
                <a:solidFill>
                  <a:schemeClr val="tx1"/>
                </a:solidFill>
                <a:latin typeface="OpenDyslexicAlta" pitchFamily="2" charset="77"/>
              </a:rPr>
              <a:t>If 8 is double 4, how can we use that information to work out what 8 x 2 is?</a:t>
            </a:r>
          </a:p>
        </p:txBody>
      </p:sp>
      <p:sp>
        <p:nvSpPr>
          <p:cNvPr id="44" name="Cube 43">
            <a:extLst>
              <a:ext uri="{FF2B5EF4-FFF2-40B4-BE49-F238E27FC236}">
                <a16:creationId xmlns:a16="http://schemas.microsoft.com/office/drawing/2014/main" id="{80BD0615-08CE-4840-93D1-FF4B5E8DDBB6}"/>
              </a:ext>
            </a:extLst>
          </p:cNvPr>
          <p:cNvSpPr/>
          <p:nvPr/>
        </p:nvSpPr>
        <p:spPr>
          <a:xfrm>
            <a:off x="1176239" y="3465513"/>
            <a:ext cx="900546" cy="357170"/>
          </a:xfrm>
          <a:prstGeom prst="cube">
            <a:avLst/>
          </a:prstGeom>
          <a:solidFill>
            <a:srgbClr val="FFDD57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OpenDyslexicAlta" pitchFamily="2" charset="77"/>
            </a:endParaRPr>
          </a:p>
        </p:txBody>
      </p:sp>
      <p:sp>
        <p:nvSpPr>
          <p:cNvPr id="45" name="Cube 44">
            <a:extLst>
              <a:ext uri="{FF2B5EF4-FFF2-40B4-BE49-F238E27FC236}">
                <a16:creationId xmlns:a16="http://schemas.microsoft.com/office/drawing/2014/main" id="{C3F55F66-0054-3C4C-88F0-9226888A779E}"/>
              </a:ext>
            </a:extLst>
          </p:cNvPr>
          <p:cNvSpPr/>
          <p:nvPr/>
        </p:nvSpPr>
        <p:spPr>
          <a:xfrm>
            <a:off x="1979803" y="3465513"/>
            <a:ext cx="900546" cy="357170"/>
          </a:xfrm>
          <a:prstGeom prst="cube">
            <a:avLst/>
          </a:prstGeom>
          <a:solidFill>
            <a:srgbClr val="FF386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OpenDyslexicAlta" pitchFamily="2" charset="77"/>
            </a:endParaRPr>
          </a:p>
        </p:txBody>
      </p:sp>
      <p:sp>
        <p:nvSpPr>
          <p:cNvPr id="46" name="Cube 45">
            <a:extLst>
              <a:ext uri="{FF2B5EF4-FFF2-40B4-BE49-F238E27FC236}">
                <a16:creationId xmlns:a16="http://schemas.microsoft.com/office/drawing/2014/main" id="{BF4F72F5-5F48-2941-A52D-333D70AB840E}"/>
              </a:ext>
            </a:extLst>
          </p:cNvPr>
          <p:cNvSpPr/>
          <p:nvPr/>
        </p:nvSpPr>
        <p:spPr>
          <a:xfrm>
            <a:off x="2786746" y="3465513"/>
            <a:ext cx="900546" cy="357170"/>
          </a:xfrm>
          <a:prstGeom prst="cube">
            <a:avLst/>
          </a:prstGeom>
          <a:solidFill>
            <a:srgbClr val="FFDD57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OpenDyslexicAlta" pitchFamily="2" charset="77"/>
            </a:endParaRPr>
          </a:p>
        </p:txBody>
      </p:sp>
      <p:sp>
        <p:nvSpPr>
          <p:cNvPr id="47" name="Cube 46">
            <a:extLst>
              <a:ext uri="{FF2B5EF4-FFF2-40B4-BE49-F238E27FC236}">
                <a16:creationId xmlns:a16="http://schemas.microsoft.com/office/drawing/2014/main" id="{15EE25E9-E35F-B94F-9C15-27680DE0E19F}"/>
              </a:ext>
            </a:extLst>
          </p:cNvPr>
          <p:cNvSpPr/>
          <p:nvPr/>
        </p:nvSpPr>
        <p:spPr>
          <a:xfrm>
            <a:off x="3590310" y="3465513"/>
            <a:ext cx="900546" cy="357170"/>
          </a:xfrm>
          <a:prstGeom prst="cube">
            <a:avLst/>
          </a:prstGeom>
          <a:solidFill>
            <a:srgbClr val="FF386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OpenDyslexicAlta" pitchFamily="2" charset="77"/>
            </a:endParaRPr>
          </a:p>
        </p:txBody>
      </p:sp>
      <p:sp>
        <p:nvSpPr>
          <p:cNvPr id="48" name="Cube 47">
            <a:extLst>
              <a:ext uri="{FF2B5EF4-FFF2-40B4-BE49-F238E27FC236}">
                <a16:creationId xmlns:a16="http://schemas.microsoft.com/office/drawing/2014/main" id="{C2FF5F69-7B69-044A-BA5A-4514BD8A1589}"/>
              </a:ext>
            </a:extLst>
          </p:cNvPr>
          <p:cNvSpPr/>
          <p:nvPr/>
        </p:nvSpPr>
        <p:spPr>
          <a:xfrm>
            <a:off x="4397253" y="3465513"/>
            <a:ext cx="900546" cy="357170"/>
          </a:xfrm>
          <a:prstGeom prst="cube">
            <a:avLst/>
          </a:prstGeom>
          <a:solidFill>
            <a:srgbClr val="FFDD57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OpenDyslexicAlta" pitchFamily="2" charset="77"/>
            </a:endParaRPr>
          </a:p>
        </p:txBody>
      </p:sp>
      <p:sp>
        <p:nvSpPr>
          <p:cNvPr id="49" name="Cube 48">
            <a:extLst>
              <a:ext uri="{FF2B5EF4-FFF2-40B4-BE49-F238E27FC236}">
                <a16:creationId xmlns:a16="http://schemas.microsoft.com/office/drawing/2014/main" id="{1A4FE1B7-EF03-1645-9D41-F02E938B10F9}"/>
              </a:ext>
            </a:extLst>
          </p:cNvPr>
          <p:cNvSpPr/>
          <p:nvPr/>
        </p:nvSpPr>
        <p:spPr>
          <a:xfrm>
            <a:off x="5200817" y="3465513"/>
            <a:ext cx="900546" cy="357170"/>
          </a:xfrm>
          <a:prstGeom prst="cube">
            <a:avLst/>
          </a:prstGeom>
          <a:solidFill>
            <a:srgbClr val="FF386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OpenDyslexicAlta" pitchFamily="2" charset="77"/>
            </a:endParaRPr>
          </a:p>
        </p:txBody>
      </p:sp>
      <p:sp>
        <p:nvSpPr>
          <p:cNvPr id="50" name="Cube 49">
            <a:extLst>
              <a:ext uri="{FF2B5EF4-FFF2-40B4-BE49-F238E27FC236}">
                <a16:creationId xmlns:a16="http://schemas.microsoft.com/office/drawing/2014/main" id="{82827F2F-45DD-0A48-8338-C979F3487D36}"/>
              </a:ext>
            </a:extLst>
          </p:cNvPr>
          <p:cNvSpPr/>
          <p:nvPr/>
        </p:nvSpPr>
        <p:spPr>
          <a:xfrm>
            <a:off x="6007760" y="3465513"/>
            <a:ext cx="900546" cy="357170"/>
          </a:xfrm>
          <a:prstGeom prst="cube">
            <a:avLst/>
          </a:prstGeom>
          <a:solidFill>
            <a:srgbClr val="FFDD57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OpenDyslexicAlta" pitchFamily="2" charset="77"/>
            </a:endParaRPr>
          </a:p>
        </p:txBody>
      </p:sp>
      <p:sp>
        <p:nvSpPr>
          <p:cNvPr id="51" name="Cube 50">
            <a:extLst>
              <a:ext uri="{FF2B5EF4-FFF2-40B4-BE49-F238E27FC236}">
                <a16:creationId xmlns:a16="http://schemas.microsoft.com/office/drawing/2014/main" id="{6A6891CB-9E70-1345-9C0C-35E276E9EC01}"/>
              </a:ext>
            </a:extLst>
          </p:cNvPr>
          <p:cNvSpPr/>
          <p:nvPr/>
        </p:nvSpPr>
        <p:spPr>
          <a:xfrm>
            <a:off x="6811324" y="3465513"/>
            <a:ext cx="900546" cy="357170"/>
          </a:xfrm>
          <a:prstGeom prst="cube">
            <a:avLst/>
          </a:prstGeom>
          <a:solidFill>
            <a:srgbClr val="FF386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OpenDyslexicAlta" pitchFamily="2" charset="77"/>
            </a:endParaRPr>
          </a:p>
        </p:txBody>
      </p:sp>
      <p:sp>
        <p:nvSpPr>
          <p:cNvPr id="53" name="Cube 52">
            <a:extLst>
              <a:ext uri="{FF2B5EF4-FFF2-40B4-BE49-F238E27FC236}">
                <a16:creationId xmlns:a16="http://schemas.microsoft.com/office/drawing/2014/main" id="{8F0E75AE-2E1B-1241-8FBE-568B227061D6}"/>
              </a:ext>
            </a:extLst>
          </p:cNvPr>
          <p:cNvSpPr/>
          <p:nvPr/>
        </p:nvSpPr>
        <p:spPr>
          <a:xfrm>
            <a:off x="7618267" y="3463454"/>
            <a:ext cx="900546" cy="357170"/>
          </a:xfrm>
          <a:prstGeom prst="cube">
            <a:avLst/>
          </a:prstGeom>
          <a:solidFill>
            <a:srgbClr val="FFDD57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OpenDyslexicAlta" pitchFamily="2" charset="77"/>
            </a:endParaRPr>
          </a:p>
        </p:txBody>
      </p:sp>
      <p:sp>
        <p:nvSpPr>
          <p:cNvPr id="54" name="Cube 53">
            <a:extLst>
              <a:ext uri="{FF2B5EF4-FFF2-40B4-BE49-F238E27FC236}">
                <a16:creationId xmlns:a16="http://schemas.microsoft.com/office/drawing/2014/main" id="{955ABE30-2329-0E4D-A775-88A1030E3CBD}"/>
              </a:ext>
            </a:extLst>
          </p:cNvPr>
          <p:cNvSpPr/>
          <p:nvPr/>
        </p:nvSpPr>
        <p:spPr>
          <a:xfrm>
            <a:off x="8421831" y="3463454"/>
            <a:ext cx="900546" cy="357170"/>
          </a:xfrm>
          <a:prstGeom prst="cube">
            <a:avLst/>
          </a:prstGeom>
          <a:solidFill>
            <a:srgbClr val="FF386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OpenDyslexicAlta" pitchFamily="2" charset="77"/>
            </a:endParaRPr>
          </a:p>
        </p:txBody>
      </p:sp>
      <p:sp>
        <p:nvSpPr>
          <p:cNvPr id="55" name="Rounded Rectangle 54">
            <a:extLst>
              <a:ext uri="{FF2B5EF4-FFF2-40B4-BE49-F238E27FC236}">
                <a16:creationId xmlns:a16="http://schemas.microsoft.com/office/drawing/2014/main" id="{17C9C386-4A62-9644-B6F3-5CB09B928164}"/>
              </a:ext>
            </a:extLst>
          </p:cNvPr>
          <p:cNvSpPr/>
          <p:nvPr/>
        </p:nvSpPr>
        <p:spPr>
          <a:xfrm>
            <a:off x="8929150" y="3044072"/>
            <a:ext cx="834821" cy="492863"/>
          </a:xfrm>
          <a:prstGeom prst="roundRect">
            <a:avLst/>
          </a:prstGeom>
          <a:noFill/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sz="2400" dirty="0">
                <a:solidFill>
                  <a:srgbClr val="7957D5"/>
                </a:solidFill>
                <a:latin typeface="OpenDyslexicAlta" pitchFamily="2" charset="77"/>
              </a:rPr>
              <a:t>20</a:t>
            </a:r>
          </a:p>
        </p:txBody>
      </p:sp>
      <p:sp>
        <p:nvSpPr>
          <p:cNvPr id="56" name="Rounded Rectangle 55">
            <a:extLst>
              <a:ext uri="{FF2B5EF4-FFF2-40B4-BE49-F238E27FC236}">
                <a16:creationId xmlns:a16="http://schemas.microsoft.com/office/drawing/2014/main" id="{7C386DC3-64AD-7441-ACAB-6152928ACDB6}"/>
              </a:ext>
            </a:extLst>
          </p:cNvPr>
          <p:cNvSpPr/>
          <p:nvPr/>
        </p:nvSpPr>
        <p:spPr>
          <a:xfrm>
            <a:off x="823803" y="3037966"/>
            <a:ext cx="834821" cy="492863"/>
          </a:xfrm>
          <a:prstGeom prst="roundRect">
            <a:avLst/>
          </a:prstGeom>
          <a:noFill/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sz="2400" dirty="0">
                <a:solidFill>
                  <a:srgbClr val="7957D5"/>
                </a:solidFill>
                <a:latin typeface="OpenDyslexicAlta" pitchFamily="2" charset="77"/>
              </a:rPr>
              <a:t>0</a:t>
            </a:r>
          </a:p>
        </p:txBody>
      </p:sp>
      <p:sp>
        <p:nvSpPr>
          <p:cNvPr id="57" name="Rounded Rectangle 56">
            <a:extLst>
              <a:ext uri="{FF2B5EF4-FFF2-40B4-BE49-F238E27FC236}">
                <a16:creationId xmlns:a16="http://schemas.microsoft.com/office/drawing/2014/main" id="{C43AD93C-EB6D-B743-8387-C926FA2EF917}"/>
              </a:ext>
            </a:extLst>
          </p:cNvPr>
          <p:cNvSpPr/>
          <p:nvPr/>
        </p:nvSpPr>
        <p:spPr>
          <a:xfrm>
            <a:off x="1613138" y="3037966"/>
            <a:ext cx="834821" cy="492863"/>
          </a:xfrm>
          <a:prstGeom prst="roundRect">
            <a:avLst/>
          </a:prstGeom>
          <a:noFill/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sz="2400" dirty="0">
                <a:solidFill>
                  <a:srgbClr val="7957D5"/>
                </a:solidFill>
                <a:latin typeface="OpenDyslexicAlta" pitchFamily="2" charset="77"/>
              </a:rPr>
              <a:t>2</a:t>
            </a:r>
          </a:p>
        </p:txBody>
      </p:sp>
      <p:sp>
        <p:nvSpPr>
          <p:cNvPr id="58" name="Rounded Rectangle 57">
            <a:extLst>
              <a:ext uri="{FF2B5EF4-FFF2-40B4-BE49-F238E27FC236}">
                <a16:creationId xmlns:a16="http://schemas.microsoft.com/office/drawing/2014/main" id="{96DB8805-2CEB-4E4C-9D0F-DB0270F36402}"/>
              </a:ext>
            </a:extLst>
          </p:cNvPr>
          <p:cNvSpPr/>
          <p:nvPr/>
        </p:nvSpPr>
        <p:spPr>
          <a:xfrm>
            <a:off x="2413632" y="3037966"/>
            <a:ext cx="834821" cy="492863"/>
          </a:xfrm>
          <a:prstGeom prst="roundRect">
            <a:avLst/>
          </a:prstGeom>
          <a:noFill/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sz="2400" dirty="0">
                <a:solidFill>
                  <a:srgbClr val="7957D5"/>
                </a:solidFill>
                <a:latin typeface="OpenDyslexicAlta" pitchFamily="2" charset="77"/>
              </a:rPr>
              <a:t>4</a:t>
            </a:r>
          </a:p>
        </p:txBody>
      </p:sp>
      <p:sp>
        <p:nvSpPr>
          <p:cNvPr id="59" name="Rounded Rectangle 58">
            <a:extLst>
              <a:ext uri="{FF2B5EF4-FFF2-40B4-BE49-F238E27FC236}">
                <a16:creationId xmlns:a16="http://schemas.microsoft.com/office/drawing/2014/main" id="{640E07D2-9E2C-074A-A4D7-F2C21F3982BF}"/>
              </a:ext>
            </a:extLst>
          </p:cNvPr>
          <p:cNvSpPr/>
          <p:nvPr/>
        </p:nvSpPr>
        <p:spPr>
          <a:xfrm>
            <a:off x="4028837" y="3037966"/>
            <a:ext cx="834821" cy="492863"/>
          </a:xfrm>
          <a:prstGeom prst="roundRect">
            <a:avLst/>
          </a:prstGeom>
          <a:noFill/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sz="2400" dirty="0">
                <a:solidFill>
                  <a:srgbClr val="7957D5"/>
                </a:solidFill>
                <a:latin typeface="OpenDyslexicAlta" pitchFamily="2" charset="77"/>
              </a:rPr>
              <a:t>8</a:t>
            </a:r>
          </a:p>
        </p:txBody>
      </p:sp>
      <p:sp>
        <p:nvSpPr>
          <p:cNvPr id="60" name="Rounded Rectangle 59">
            <a:extLst>
              <a:ext uri="{FF2B5EF4-FFF2-40B4-BE49-F238E27FC236}">
                <a16:creationId xmlns:a16="http://schemas.microsoft.com/office/drawing/2014/main" id="{57BB1289-A878-B844-9AD2-7EECC35E9ABA}"/>
              </a:ext>
            </a:extLst>
          </p:cNvPr>
          <p:cNvSpPr/>
          <p:nvPr/>
        </p:nvSpPr>
        <p:spPr>
          <a:xfrm>
            <a:off x="7313945" y="3044072"/>
            <a:ext cx="834821" cy="492863"/>
          </a:xfrm>
          <a:prstGeom prst="roundRect">
            <a:avLst/>
          </a:prstGeom>
          <a:noFill/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endParaRPr lang="en-US" sz="2400" dirty="0">
              <a:solidFill>
                <a:srgbClr val="7957D5"/>
              </a:solidFill>
              <a:latin typeface="OpenDyslexicAlta" pitchFamily="2" charset="77"/>
            </a:endParaRPr>
          </a:p>
        </p:txBody>
      </p:sp>
      <p:sp>
        <p:nvSpPr>
          <p:cNvPr id="61" name="Rounded Rectangle 60">
            <a:extLst>
              <a:ext uri="{FF2B5EF4-FFF2-40B4-BE49-F238E27FC236}">
                <a16:creationId xmlns:a16="http://schemas.microsoft.com/office/drawing/2014/main" id="{D9F91581-6600-5547-91D4-23C4B74C0C09}"/>
              </a:ext>
            </a:extLst>
          </p:cNvPr>
          <p:cNvSpPr/>
          <p:nvPr/>
        </p:nvSpPr>
        <p:spPr>
          <a:xfrm>
            <a:off x="3202967" y="3037966"/>
            <a:ext cx="834821" cy="492863"/>
          </a:xfrm>
          <a:prstGeom prst="roundRect">
            <a:avLst/>
          </a:prstGeom>
          <a:noFill/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endParaRPr lang="en-US" sz="2400" dirty="0">
              <a:solidFill>
                <a:srgbClr val="7957D5"/>
              </a:solidFill>
              <a:latin typeface="OpenDyslexicAlta" pitchFamily="2" charset="77"/>
            </a:endParaRPr>
          </a:p>
        </p:txBody>
      </p:sp>
      <p:sp>
        <p:nvSpPr>
          <p:cNvPr id="62" name="Rounded Rectangle 61">
            <a:extLst>
              <a:ext uri="{FF2B5EF4-FFF2-40B4-BE49-F238E27FC236}">
                <a16:creationId xmlns:a16="http://schemas.microsoft.com/office/drawing/2014/main" id="{248302B2-CB5C-4142-B8D7-F1FFDE001BAA}"/>
              </a:ext>
            </a:extLst>
          </p:cNvPr>
          <p:cNvSpPr/>
          <p:nvPr/>
        </p:nvSpPr>
        <p:spPr>
          <a:xfrm>
            <a:off x="5618666" y="3037966"/>
            <a:ext cx="834821" cy="492863"/>
          </a:xfrm>
          <a:prstGeom prst="roundRect">
            <a:avLst/>
          </a:prstGeom>
          <a:noFill/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endParaRPr lang="en-US" sz="2400" dirty="0">
              <a:solidFill>
                <a:srgbClr val="7957D5"/>
              </a:solidFill>
              <a:latin typeface="OpenDyslexicAlta" pitchFamily="2" charset="77"/>
            </a:endParaRPr>
          </a:p>
        </p:txBody>
      </p:sp>
      <p:sp>
        <p:nvSpPr>
          <p:cNvPr id="63" name="Rounded Rectangle 62">
            <a:extLst>
              <a:ext uri="{FF2B5EF4-FFF2-40B4-BE49-F238E27FC236}">
                <a16:creationId xmlns:a16="http://schemas.microsoft.com/office/drawing/2014/main" id="{76332B4C-D7A5-5A41-8C27-64506AFFDFDE}"/>
              </a:ext>
            </a:extLst>
          </p:cNvPr>
          <p:cNvSpPr/>
          <p:nvPr/>
        </p:nvSpPr>
        <p:spPr>
          <a:xfrm>
            <a:off x="6476602" y="3037966"/>
            <a:ext cx="834821" cy="492863"/>
          </a:xfrm>
          <a:prstGeom prst="roundRect">
            <a:avLst/>
          </a:prstGeom>
          <a:noFill/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endParaRPr lang="en-US" sz="2400" dirty="0">
              <a:solidFill>
                <a:srgbClr val="7957D5"/>
              </a:solidFill>
              <a:latin typeface="OpenDyslexicAlta" pitchFamily="2" charset="77"/>
            </a:endParaRPr>
          </a:p>
        </p:txBody>
      </p:sp>
    </p:spTree>
    <p:extLst>
      <p:ext uri="{BB962C8B-B14F-4D97-AF65-F5344CB8AC3E}">
        <p14:creationId xmlns:p14="http://schemas.microsoft.com/office/powerpoint/2010/main" val="397369445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F491D1F-0097-3F4A-B04E-14B5096ADCA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Talking Time:</a:t>
            </a:r>
          </a:p>
          <a:p>
            <a:pPr marL="0" indent="0">
              <a:buClr>
                <a:srgbClr val="23D160"/>
              </a:buClr>
              <a:buSzPct val="85000"/>
              <a:buNone/>
            </a:pPr>
            <a:r>
              <a:rPr lang="en-GB" sz="2200" dirty="0"/>
              <a:t>Use a counting stick to practice the two times table as a class…</a:t>
            </a:r>
          </a:p>
          <a:p>
            <a:pPr marL="0" indent="0">
              <a:buClr>
                <a:srgbClr val="23D160"/>
              </a:buClr>
              <a:buSzPct val="85000"/>
              <a:buNone/>
            </a:pPr>
            <a:endParaRPr lang="en-GB" sz="2200" dirty="0"/>
          </a:p>
          <a:p>
            <a:pPr marL="0" indent="0">
              <a:buClr>
                <a:srgbClr val="23D160"/>
              </a:buClr>
              <a:buSzPct val="85000"/>
              <a:buNone/>
            </a:pPr>
            <a:endParaRPr lang="en-GB" sz="2200" dirty="0"/>
          </a:p>
          <a:p>
            <a:pPr marL="0" indent="0">
              <a:buClr>
                <a:srgbClr val="23D160"/>
              </a:buClr>
              <a:buSzPct val="85000"/>
              <a:buNone/>
            </a:pPr>
            <a:endParaRPr lang="en-GB" sz="2200" dirty="0"/>
          </a:p>
        </p:txBody>
      </p:sp>
      <p:sp>
        <p:nvSpPr>
          <p:cNvPr id="31" name="Title 1">
            <a:extLst>
              <a:ext uri="{FF2B5EF4-FFF2-40B4-BE49-F238E27FC236}">
                <a16:creationId xmlns:a16="http://schemas.microsoft.com/office/drawing/2014/main" id="{9540A78B-5E69-3E4D-B38D-0AB9FD4CF9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8940674" cy="1325563"/>
          </a:xfrm>
        </p:spPr>
        <p:txBody>
          <a:bodyPr>
            <a:normAutofit/>
          </a:bodyPr>
          <a:lstStyle/>
          <a:p>
            <a:r>
              <a:rPr lang="en-GB" sz="2800" dirty="0"/>
              <a:t>To be able to divide by 2</a:t>
            </a:r>
            <a:endParaRPr lang="en-GB" sz="3600" dirty="0"/>
          </a:p>
        </p:txBody>
      </p:sp>
      <p:sp>
        <p:nvSpPr>
          <p:cNvPr id="28" name="Rounded Rectangle 27">
            <a:extLst>
              <a:ext uri="{FF2B5EF4-FFF2-40B4-BE49-F238E27FC236}">
                <a16:creationId xmlns:a16="http://schemas.microsoft.com/office/drawing/2014/main" id="{792E02A8-CE48-6845-BBED-DDD47F87D2C0}"/>
              </a:ext>
            </a:extLst>
          </p:cNvPr>
          <p:cNvSpPr/>
          <p:nvPr/>
        </p:nvSpPr>
        <p:spPr>
          <a:xfrm>
            <a:off x="774373" y="3820624"/>
            <a:ext cx="834821" cy="492863"/>
          </a:xfrm>
          <a:prstGeom prst="roundRect">
            <a:avLst/>
          </a:prstGeom>
          <a:noFill/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sz="2400" dirty="0">
                <a:solidFill>
                  <a:schemeClr val="tx1"/>
                </a:solidFill>
                <a:latin typeface="OpenDyslexicAlta" pitchFamily="2" charset="77"/>
              </a:rPr>
              <a:t>0</a:t>
            </a:r>
          </a:p>
        </p:txBody>
      </p:sp>
      <p:sp>
        <p:nvSpPr>
          <p:cNvPr id="29" name="Rounded Rectangle 28">
            <a:extLst>
              <a:ext uri="{FF2B5EF4-FFF2-40B4-BE49-F238E27FC236}">
                <a16:creationId xmlns:a16="http://schemas.microsoft.com/office/drawing/2014/main" id="{5C7800EF-650C-2C4F-A501-3D6F0E1D01A2}"/>
              </a:ext>
            </a:extLst>
          </p:cNvPr>
          <p:cNvSpPr/>
          <p:nvPr/>
        </p:nvSpPr>
        <p:spPr>
          <a:xfrm>
            <a:off x="1563708" y="3820624"/>
            <a:ext cx="834821" cy="492863"/>
          </a:xfrm>
          <a:prstGeom prst="roundRect">
            <a:avLst/>
          </a:prstGeom>
          <a:noFill/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sz="2400" dirty="0">
                <a:solidFill>
                  <a:schemeClr val="tx1"/>
                </a:solidFill>
                <a:latin typeface="OpenDyslexicAlta" pitchFamily="2" charset="77"/>
              </a:rPr>
              <a:t>1</a:t>
            </a:r>
          </a:p>
        </p:txBody>
      </p:sp>
      <p:sp>
        <p:nvSpPr>
          <p:cNvPr id="30" name="Rounded Rectangle 29">
            <a:extLst>
              <a:ext uri="{FF2B5EF4-FFF2-40B4-BE49-F238E27FC236}">
                <a16:creationId xmlns:a16="http://schemas.microsoft.com/office/drawing/2014/main" id="{965FCA0D-ECC9-2146-881C-680E173E4611}"/>
              </a:ext>
            </a:extLst>
          </p:cNvPr>
          <p:cNvSpPr/>
          <p:nvPr/>
        </p:nvSpPr>
        <p:spPr>
          <a:xfrm>
            <a:off x="2364202" y="3820624"/>
            <a:ext cx="834821" cy="492863"/>
          </a:xfrm>
          <a:prstGeom prst="roundRect">
            <a:avLst/>
          </a:prstGeom>
          <a:noFill/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sz="2400" dirty="0">
                <a:solidFill>
                  <a:schemeClr val="tx1"/>
                </a:solidFill>
                <a:latin typeface="OpenDyslexicAlta" pitchFamily="2" charset="77"/>
              </a:rPr>
              <a:t>2</a:t>
            </a:r>
          </a:p>
        </p:txBody>
      </p:sp>
      <p:sp>
        <p:nvSpPr>
          <p:cNvPr id="32" name="Rounded Rectangle 31">
            <a:extLst>
              <a:ext uri="{FF2B5EF4-FFF2-40B4-BE49-F238E27FC236}">
                <a16:creationId xmlns:a16="http://schemas.microsoft.com/office/drawing/2014/main" id="{7BABD779-3F2D-F641-B389-8D42B8507CA9}"/>
              </a:ext>
            </a:extLst>
          </p:cNvPr>
          <p:cNvSpPr/>
          <p:nvPr/>
        </p:nvSpPr>
        <p:spPr>
          <a:xfrm>
            <a:off x="3153537" y="3820624"/>
            <a:ext cx="834821" cy="492863"/>
          </a:xfrm>
          <a:prstGeom prst="roundRect">
            <a:avLst/>
          </a:prstGeom>
          <a:noFill/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sz="2400" dirty="0">
                <a:solidFill>
                  <a:schemeClr val="tx1"/>
                </a:solidFill>
                <a:latin typeface="OpenDyslexicAlta" pitchFamily="2" charset="77"/>
              </a:rPr>
              <a:t>3</a:t>
            </a:r>
          </a:p>
        </p:txBody>
      </p:sp>
      <p:sp>
        <p:nvSpPr>
          <p:cNvPr id="33" name="Rounded Rectangle 32">
            <a:extLst>
              <a:ext uri="{FF2B5EF4-FFF2-40B4-BE49-F238E27FC236}">
                <a16:creationId xmlns:a16="http://schemas.microsoft.com/office/drawing/2014/main" id="{E1F628AF-1714-0345-8E89-77C7F00AC06C}"/>
              </a:ext>
            </a:extLst>
          </p:cNvPr>
          <p:cNvSpPr/>
          <p:nvPr/>
        </p:nvSpPr>
        <p:spPr>
          <a:xfrm>
            <a:off x="3979407" y="3820624"/>
            <a:ext cx="834821" cy="492863"/>
          </a:xfrm>
          <a:prstGeom prst="roundRect">
            <a:avLst/>
          </a:prstGeom>
          <a:noFill/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sz="2400" dirty="0">
                <a:solidFill>
                  <a:schemeClr val="tx1"/>
                </a:solidFill>
                <a:latin typeface="OpenDyslexicAlta" pitchFamily="2" charset="77"/>
              </a:rPr>
              <a:t>4</a:t>
            </a:r>
          </a:p>
        </p:txBody>
      </p:sp>
      <p:sp>
        <p:nvSpPr>
          <p:cNvPr id="34" name="Rounded Rectangle 33">
            <a:extLst>
              <a:ext uri="{FF2B5EF4-FFF2-40B4-BE49-F238E27FC236}">
                <a16:creationId xmlns:a16="http://schemas.microsoft.com/office/drawing/2014/main" id="{1E895CD2-1891-4544-BE5C-27751DF6A920}"/>
              </a:ext>
            </a:extLst>
          </p:cNvPr>
          <p:cNvSpPr/>
          <p:nvPr/>
        </p:nvSpPr>
        <p:spPr>
          <a:xfrm>
            <a:off x="4768742" y="3820624"/>
            <a:ext cx="834821" cy="492863"/>
          </a:xfrm>
          <a:prstGeom prst="roundRect">
            <a:avLst/>
          </a:prstGeom>
          <a:noFill/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sz="2400" dirty="0">
                <a:solidFill>
                  <a:schemeClr val="tx1"/>
                </a:solidFill>
                <a:latin typeface="OpenDyslexicAlta" pitchFamily="2" charset="77"/>
              </a:rPr>
              <a:t>5</a:t>
            </a:r>
          </a:p>
        </p:txBody>
      </p:sp>
      <p:sp>
        <p:nvSpPr>
          <p:cNvPr id="35" name="Rounded Rectangle 34">
            <a:extLst>
              <a:ext uri="{FF2B5EF4-FFF2-40B4-BE49-F238E27FC236}">
                <a16:creationId xmlns:a16="http://schemas.microsoft.com/office/drawing/2014/main" id="{17569C6C-5C78-B840-A6D6-9E91DE8C1EEF}"/>
              </a:ext>
            </a:extLst>
          </p:cNvPr>
          <p:cNvSpPr/>
          <p:nvPr/>
        </p:nvSpPr>
        <p:spPr>
          <a:xfrm>
            <a:off x="5569236" y="3820624"/>
            <a:ext cx="834821" cy="492863"/>
          </a:xfrm>
          <a:prstGeom prst="roundRect">
            <a:avLst/>
          </a:prstGeom>
          <a:noFill/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sz="2400" dirty="0">
                <a:solidFill>
                  <a:schemeClr val="tx1"/>
                </a:solidFill>
                <a:latin typeface="OpenDyslexicAlta" pitchFamily="2" charset="77"/>
              </a:rPr>
              <a:t>6</a:t>
            </a:r>
          </a:p>
        </p:txBody>
      </p:sp>
      <p:sp>
        <p:nvSpPr>
          <p:cNvPr id="36" name="Rounded Rectangle 35">
            <a:extLst>
              <a:ext uri="{FF2B5EF4-FFF2-40B4-BE49-F238E27FC236}">
                <a16:creationId xmlns:a16="http://schemas.microsoft.com/office/drawing/2014/main" id="{18BC6D7B-0FBB-C04A-AC8F-0551E2DB9BEA}"/>
              </a:ext>
            </a:extLst>
          </p:cNvPr>
          <p:cNvSpPr/>
          <p:nvPr/>
        </p:nvSpPr>
        <p:spPr>
          <a:xfrm>
            <a:off x="6358571" y="3820624"/>
            <a:ext cx="834821" cy="492863"/>
          </a:xfrm>
          <a:prstGeom prst="roundRect">
            <a:avLst/>
          </a:prstGeom>
          <a:noFill/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sz="2400" dirty="0">
                <a:solidFill>
                  <a:schemeClr val="tx1"/>
                </a:solidFill>
                <a:latin typeface="OpenDyslexicAlta" pitchFamily="2" charset="77"/>
              </a:rPr>
              <a:t>7</a:t>
            </a:r>
          </a:p>
        </p:txBody>
      </p:sp>
      <p:sp>
        <p:nvSpPr>
          <p:cNvPr id="37" name="Rounded Rectangle 36">
            <a:extLst>
              <a:ext uri="{FF2B5EF4-FFF2-40B4-BE49-F238E27FC236}">
                <a16:creationId xmlns:a16="http://schemas.microsoft.com/office/drawing/2014/main" id="{FAB4B214-D041-454A-93FA-28C3D154AF13}"/>
              </a:ext>
            </a:extLst>
          </p:cNvPr>
          <p:cNvSpPr/>
          <p:nvPr/>
        </p:nvSpPr>
        <p:spPr>
          <a:xfrm>
            <a:off x="7264515" y="3826730"/>
            <a:ext cx="834821" cy="492863"/>
          </a:xfrm>
          <a:prstGeom prst="roundRect">
            <a:avLst/>
          </a:prstGeom>
          <a:noFill/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sz="2400" dirty="0">
                <a:solidFill>
                  <a:schemeClr val="tx1"/>
                </a:solidFill>
                <a:latin typeface="OpenDyslexicAlta" pitchFamily="2" charset="77"/>
              </a:rPr>
              <a:t>8</a:t>
            </a:r>
          </a:p>
        </p:txBody>
      </p:sp>
      <p:sp>
        <p:nvSpPr>
          <p:cNvPr id="38" name="Rounded Rectangle 37">
            <a:extLst>
              <a:ext uri="{FF2B5EF4-FFF2-40B4-BE49-F238E27FC236}">
                <a16:creationId xmlns:a16="http://schemas.microsoft.com/office/drawing/2014/main" id="{7844AE62-499F-1A4D-BE9F-ADB83799C76B}"/>
              </a:ext>
            </a:extLst>
          </p:cNvPr>
          <p:cNvSpPr/>
          <p:nvPr/>
        </p:nvSpPr>
        <p:spPr>
          <a:xfrm>
            <a:off x="8090385" y="3826730"/>
            <a:ext cx="834821" cy="492863"/>
          </a:xfrm>
          <a:prstGeom prst="roundRect">
            <a:avLst/>
          </a:prstGeom>
          <a:noFill/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sz="2400" dirty="0">
                <a:solidFill>
                  <a:schemeClr val="tx1"/>
                </a:solidFill>
                <a:latin typeface="OpenDyslexicAlta" pitchFamily="2" charset="77"/>
              </a:rPr>
              <a:t>9</a:t>
            </a:r>
          </a:p>
        </p:txBody>
      </p:sp>
      <p:sp>
        <p:nvSpPr>
          <p:cNvPr id="39" name="Rounded Rectangle 38">
            <a:extLst>
              <a:ext uri="{FF2B5EF4-FFF2-40B4-BE49-F238E27FC236}">
                <a16:creationId xmlns:a16="http://schemas.microsoft.com/office/drawing/2014/main" id="{A9E05BCC-4628-ED47-A199-DCEAF0B0E7BC}"/>
              </a:ext>
            </a:extLst>
          </p:cNvPr>
          <p:cNvSpPr/>
          <p:nvPr/>
        </p:nvSpPr>
        <p:spPr>
          <a:xfrm>
            <a:off x="8879720" y="3826730"/>
            <a:ext cx="834821" cy="492863"/>
          </a:xfrm>
          <a:prstGeom prst="roundRect">
            <a:avLst/>
          </a:prstGeom>
          <a:noFill/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sz="2400" dirty="0">
                <a:solidFill>
                  <a:schemeClr val="tx1"/>
                </a:solidFill>
                <a:latin typeface="OpenDyslexicAlta" pitchFamily="2" charset="77"/>
              </a:rPr>
              <a:t>10</a:t>
            </a:r>
          </a:p>
        </p:txBody>
      </p:sp>
      <p:sp>
        <p:nvSpPr>
          <p:cNvPr id="41" name="Rounded Rectangle 40">
            <a:extLst>
              <a:ext uri="{FF2B5EF4-FFF2-40B4-BE49-F238E27FC236}">
                <a16:creationId xmlns:a16="http://schemas.microsoft.com/office/drawing/2014/main" id="{10402C08-4D5E-1144-9E82-FDEF5A4DE14A}"/>
              </a:ext>
            </a:extLst>
          </p:cNvPr>
          <p:cNvSpPr/>
          <p:nvPr/>
        </p:nvSpPr>
        <p:spPr>
          <a:xfrm>
            <a:off x="2236646" y="4995740"/>
            <a:ext cx="7542228" cy="492863"/>
          </a:xfrm>
          <a:prstGeom prst="roundRect">
            <a:avLst/>
          </a:prstGeom>
          <a:noFill/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sz="2400" dirty="0">
                <a:solidFill>
                  <a:schemeClr val="tx1"/>
                </a:solidFill>
                <a:latin typeface="OpenDyslexicAlta" pitchFamily="2" charset="77"/>
              </a:rPr>
              <a:t>We know 2 x 2 and 4 x 2, what is 3 x 2?</a:t>
            </a:r>
          </a:p>
        </p:txBody>
      </p:sp>
      <p:sp>
        <p:nvSpPr>
          <p:cNvPr id="45" name="Cube 44">
            <a:extLst>
              <a:ext uri="{FF2B5EF4-FFF2-40B4-BE49-F238E27FC236}">
                <a16:creationId xmlns:a16="http://schemas.microsoft.com/office/drawing/2014/main" id="{911F71A8-1EC8-0548-8A1E-965F8CB84320}"/>
              </a:ext>
            </a:extLst>
          </p:cNvPr>
          <p:cNvSpPr/>
          <p:nvPr/>
        </p:nvSpPr>
        <p:spPr>
          <a:xfrm>
            <a:off x="1176239" y="3465513"/>
            <a:ext cx="900546" cy="357170"/>
          </a:xfrm>
          <a:prstGeom prst="cube">
            <a:avLst/>
          </a:prstGeom>
          <a:solidFill>
            <a:srgbClr val="FFDD57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OpenDyslexicAlta" pitchFamily="2" charset="77"/>
            </a:endParaRPr>
          </a:p>
        </p:txBody>
      </p:sp>
      <p:sp>
        <p:nvSpPr>
          <p:cNvPr id="46" name="Cube 45">
            <a:extLst>
              <a:ext uri="{FF2B5EF4-FFF2-40B4-BE49-F238E27FC236}">
                <a16:creationId xmlns:a16="http://schemas.microsoft.com/office/drawing/2014/main" id="{980104C1-EEE1-3C4A-8363-9559480C7EC5}"/>
              </a:ext>
            </a:extLst>
          </p:cNvPr>
          <p:cNvSpPr/>
          <p:nvPr/>
        </p:nvSpPr>
        <p:spPr>
          <a:xfrm>
            <a:off x="1979803" y="3465513"/>
            <a:ext cx="900546" cy="357170"/>
          </a:xfrm>
          <a:prstGeom prst="cube">
            <a:avLst/>
          </a:prstGeom>
          <a:solidFill>
            <a:srgbClr val="FF386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OpenDyslexicAlta" pitchFamily="2" charset="77"/>
            </a:endParaRPr>
          </a:p>
        </p:txBody>
      </p:sp>
      <p:sp>
        <p:nvSpPr>
          <p:cNvPr id="47" name="Cube 46">
            <a:extLst>
              <a:ext uri="{FF2B5EF4-FFF2-40B4-BE49-F238E27FC236}">
                <a16:creationId xmlns:a16="http://schemas.microsoft.com/office/drawing/2014/main" id="{B06AE7DB-3BB2-F94A-866C-EDFFEDA69C33}"/>
              </a:ext>
            </a:extLst>
          </p:cNvPr>
          <p:cNvSpPr/>
          <p:nvPr/>
        </p:nvSpPr>
        <p:spPr>
          <a:xfrm>
            <a:off x="2786746" y="3465513"/>
            <a:ext cx="900546" cy="357170"/>
          </a:xfrm>
          <a:prstGeom prst="cube">
            <a:avLst/>
          </a:prstGeom>
          <a:solidFill>
            <a:srgbClr val="FFDD57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OpenDyslexicAlta" pitchFamily="2" charset="77"/>
            </a:endParaRPr>
          </a:p>
        </p:txBody>
      </p:sp>
      <p:sp>
        <p:nvSpPr>
          <p:cNvPr id="48" name="Cube 47">
            <a:extLst>
              <a:ext uri="{FF2B5EF4-FFF2-40B4-BE49-F238E27FC236}">
                <a16:creationId xmlns:a16="http://schemas.microsoft.com/office/drawing/2014/main" id="{4D2E1592-B9DA-7B4D-8CEF-A46CCE9937E1}"/>
              </a:ext>
            </a:extLst>
          </p:cNvPr>
          <p:cNvSpPr/>
          <p:nvPr/>
        </p:nvSpPr>
        <p:spPr>
          <a:xfrm>
            <a:off x="3590310" y="3465513"/>
            <a:ext cx="900546" cy="357170"/>
          </a:xfrm>
          <a:prstGeom prst="cube">
            <a:avLst/>
          </a:prstGeom>
          <a:solidFill>
            <a:srgbClr val="FF386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OpenDyslexicAlta" pitchFamily="2" charset="77"/>
            </a:endParaRPr>
          </a:p>
        </p:txBody>
      </p:sp>
      <p:sp>
        <p:nvSpPr>
          <p:cNvPr id="49" name="Cube 48">
            <a:extLst>
              <a:ext uri="{FF2B5EF4-FFF2-40B4-BE49-F238E27FC236}">
                <a16:creationId xmlns:a16="http://schemas.microsoft.com/office/drawing/2014/main" id="{5E2CF01F-3689-0842-B4B8-A1D34CC464E5}"/>
              </a:ext>
            </a:extLst>
          </p:cNvPr>
          <p:cNvSpPr/>
          <p:nvPr/>
        </p:nvSpPr>
        <p:spPr>
          <a:xfrm>
            <a:off x="4397253" y="3465513"/>
            <a:ext cx="900546" cy="357170"/>
          </a:xfrm>
          <a:prstGeom prst="cube">
            <a:avLst/>
          </a:prstGeom>
          <a:solidFill>
            <a:srgbClr val="FFDD57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OpenDyslexicAlta" pitchFamily="2" charset="77"/>
            </a:endParaRPr>
          </a:p>
        </p:txBody>
      </p:sp>
      <p:sp>
        <p:nvSpPr>
          <p:cNvPr id="50" name="Cube 49">
            <a:extLst>
              <a:ext uri="{FF2B5EF4-FFF2-40B4-BE49-F238E27FC236}">
                <a16:creationId xmlns:a16="http://schemas.microsoft.com/office/drawing/2014/main" id="{53DEF691-03A0-D64E-B1A1-E031D8C27689}"/>
              </a:ext>
            </a:extLst>
          </p:cNvPr>
          <p:cNvSpPr/>
          <p:nvPr/>
        </p:nvSpPr>
        <p:spPr>
          <a:xfrm>
            <a:off x="5200817" y="3465513"/>
            <a:ext cx="900546" cy="357170"/>
          </a:xfrm>
          <a:prstGeom prst="cube">
            <a:avLst/>
          </a:prstGeom>
          <a:solidFill>
            <a:srgbClr val="FF386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OpenDyslexicAlta" pitchFamily="2" charset="77"/>
            </a:endParaRPr>
          </a:p>
        </p:txBody>
      </p:sp>
      <p:sp>
        <p:nvSpPr>
          <p:cNvPr id="51" name="Cube 50">
            <a:extLst>
              <a:ext uri="{FF2B5EF4-FFF2-40B4-BE49-F238E27FC236}">
                <a16:creationId xmlns:a16="http://schemas.microsoft.com/office/drawing/2014/main" id="{E0ED61EB-0581-5F4C-8F6D-FA1D7213DCDC}"/>
              </a:ext>
            </a:extLst>
          </p:cNvPr>
          <p:cNvSpPr/>
          <p:nvPr/>
        </p:nvSpPr>
        <p:spPr>
          <a:xfrm>
            <a:off x="6007760" y="3465513"/>
            <a:ext cx="900546" cy="357170"/>
          </a:xfrm>
          <a:prstGeom prst="cube">
            <a:avLst/>
          </a:prstGeom>
          <a:solidFill>
            <a:srgbClr val="FFDD57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OpenDyslexicAlta" pitchFamily="2" charset="77"/>
            </a:endParaRPr>
          </a:p>
        </p:txBody>
      </p:sp>
      <p:sp>
        <p:nvSpPr>
          <p:cNvPr id="53" name="Cube 52">
            <a:extLst>
              <a:ext uri="{FF2B5EF4-FFF2-40B4-BE49-F238E27FC236}">
                <a16:creationId xmlns:a16="http://schemas.microsoft.com/office/drawing/2014/main" id="{0BAC08B1-38AB-064F-BB59-51114B334101}"/>
              </a:ext>
            </a:extLst>
          </p:cNvPr>
          <p:cNvSpPr/>
          <p:nvPr/>
        </p:nvSpPr>
        <p:spPr>
          <a:xfrm>
            <a:off x="6811324" y="3465513"/>
            <a:ext cx="900546" cy="357170"/>
          </a:xfrm>
          <a:prstGeom prst="cube">
            <a:avLst/>
          </a:prstGeom>
          <a:solidFill>
            <a:srgbClr val="FF386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OpenDyslexicAlta" pitchFamily="2" charset="77"/>
            </a:endParaRPr>
          </a:p>
        </p:txBody>
      </p:sp>
      <p:sp>
        <p:nvSpPr>
          <p:cNvPr id="54" name="Cube 53">
            <a:extLst>
              <a:ext uri="{FF2B5EF4-FFF2-40B4-BE49-F238E27FC236}">
                <a16:creationId xmlns:a16="http://schemas.microsoft.com/office/drawing/2014/main" id="{BDB87013-7925-314E-9BCA-CCDAFE8144A2}"/>
              </a:ext>
            </a:extLst>
          </p:cNvPr>
          <p:cNvSpPr/>
          <p:nvPr/>
        </p:nvSpPr>
        <p:spPr>
          <a:xfrm>
            <a:off x="7618267" y="3463454"/>
            <a:ext cx="900546" cy="357170"/>
          </a:xfrm>
          <a:prstGeom prst="cube">
            <a:avLst/>
          </a:prstGeom>
          <a:solidFill>
            <a:srgbClr val="FFDD57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OpenDyslexicAlta" pitchFamily="2" charset="77"/>
            </a:endParaRPr>
          </a:p>
        </p:txBody>
      </p:sp>
      <p:sp>
        <p:nvSpPr>
          <p:cNvPr id="55" name="Cube 54">
            <a:extLst>
              <a:ext uri="{FF2B5EF4-FFF2-40B4-BE49-F238E27FC236}">
                <a16:creationId xmlns:a16="http://schemas.microsoft.com/office/drawing/2014/main" id="{F0A6C70F-148F-2444-BC92-E213E39977CD}"/>
              </a:ext>
            </a:extLst>
          </p:cNvPr>
          <p:cNvSpPr/>
          <p:nvPr/>
        </p:nvSpPr>
        <p:spPr>
          <a:xfrm>
            <a:off x="8421831" y="3463454"/>
            <a:ext cx="900546" cy="357170"/>
          </a:xfrm>
          <a:prstGeom prst="cube">
            <a:avLst/>
          </a:prstGeom>
          <a:solidFill>
            <a:srgbClr val="FF386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OpenDyslexicAlta" pitchFamily="2" charset="77"/>
            </a:endParaRPr>
          </a:p>
        </p:txBody>
      </p:sp>
      <p:sp>
        <p:nvSpPr>
          <p:cNvPr id="56" name="Rounded Rectangle 55">
            <a:extLst>
              <a:ext uri="{FF2B5EF4-FFF2-40B4-BE49-F238E27FC236}">
                <a16:creationId xmlns:a16="http://schemas.microsoft.com/office/drawing/2014/main" id="{2A5E0E8C-363E-4A40-A6EC-B6A15F68039E}"/>
              </a:ext>
            </a:extLst>
          </p:cNvPr>
          <p:cNvSpPr/>
          <p:nvPr/>
        </p:nvSpPr>
        <p:spPr>
          <a:xfrm>
            <a:off x="8929150" y="3044072"/>
            <a:ext cx="834821" cy="492863"/>
          </a:xfrm>
          <a:prstGeom prst="roundRect">
            <a:avLst/>
          </a:prstGeom>
          <a:noFill/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sz="2400" dirty="0">
                <a:solidFill>
                  <a:srgbClr val="7957D5"/>
                </a:solidFill>
                <a:latin typeface="OpenDyslexicAlta" pitchFamily="2" charset="77"/>
              </a:rPr>
              <a:t>20</a:t>
            </a:r>
          </a:p>
        </p:txBody>
      </p:sp>
      <p:sp>
        <p:nvSpPr>
          <p:cNvPr id="57" name="Rounded Rectangle 56">
            <a:extLst>
              <a:ext uri="{FF2B5EF4-FFF2-40B4-BE49-F238E27FC236}">
                <a16:creationId xmlns:a16="http://schemas.microsoft.com/office/drawing/2014/main" id="{49735E57-3F0D-6042-8155-582E94272D66}"/>
              </a:ext>
            </a:extLst>
          </p:cNvPr>
          <p:cNvSpPr/>
          <p:nvPr/>
        </p:nvSpPr>
        <p:spPr>
          <a:xfrm>
            <a:off x="823803" y="3037966"/>
            <a:ext cx="834821" cy="492863"/>
          </a:xfrm>
          <a:prstGeom prst="roundRect">
            <a:avLst/>
          </a:prstGeom>
          <a:noFill/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sz="2400" dirty="0">
                <a:solidFill>
                  <a:srgbClr val="7957D5"/>
                </a:solidFill>
                <a:latin typeface="OpenDyslexicAlta" pitchFamily="2" charset="77"/>
              </a:rPr>
              <a:t>0</a:t>
            </a:r>
          </a:p>
        </p:txBody>
      </p:sp>
      <p:sp>
        <p:nvSpPr>
          <p:cNvPr id="58" name="Rounded Rectangle 57">
            <a:extLst>
              <a:ext uri="{FF2B5EF4-FFF2-40B4-BE49-F238E27FC236}">
                <a16:creationId xmlns:a16="http://schemas.microsoft.com/office/drawing/2014/main" id="{5C7E6401-5F75-2041-BA1D-F2127FB8A662}"/>
              </a:ext>
            </a:extLst>
          </p:cNvPr>
          <p:cNvSpPr/>
          <p:nvPr/>
        </p:nvSpPr>
        <p:spPr>
          <a:xfrm>
            <a:off x="1613138" y="3037966"/>
            <a:ext cx="834821" cy="492863"/>
          </a:xfrm>
          <a:prstGeom prst="roundRect">
            <a:avLst/>
          </a:prstGeom>
          <a:noFill/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sz="2400" dirty="0">
                <a:solidFill>
                  <a:srgbClr val="7957D5"/>
                </a:solidFill>
                <a:latin typeface="OpenDyslexicAlta" pitchFamily="2" charset="77"/>
              </a:rPr>
              <a:t>2</a:t>
            </a:r>
          </a:p>
        </p:txBody>
      </p:sp>
      <p:sp>
        <p:nvSpPr>
          <p:cNvPr id="59" name="Rounded Rectangle 58">
            <a:extLst>
              <a:ext uri="{FF2B5EF4-FFF2-40B4-BE49-F238E27FC236}">
                <a16:creationId xmlns:a16="http://schemas.microsoft.com/office/drawing/2014/main" id="{6172D15F-D4EE-3D44-B18C-9A371A1B2FB2}"/>
              </a:ext>
            </a:extLst>
          </p:cNvPr>
          <p:cNvSpPr/>
          <p:nvPr/>
        </p:nvSpPr>
        <p:spPr>
          <a:xfrm>
            <a:off x="2413632" y="3037966"/>
            <a:ext cx="834821" cy="492863"/>
          </a:xfrm>
          <a:prstGeom prst="roundRect">
            <a:avLst/>
          </a:prstGeom>
          <a:noFill/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sz="2400" dirty="0">
                <a:solidFill>
                  <a:srgbClr val="7957D5"/>
                </a:solidFill>
                <a:latin typeface="OpenDyslexicAlta" pitchFamily="2" charset="77"/>
              </a:rPr>
              <a:t>4</a:t>
            </a:r>
          </a:p>
        </p:txBody>
      </p:sp>
      <p:sp>
        <p:nvSpPr>
          <p:cNvPr id="60" name="Rounded Rectangle 59">
            <a:extLst>
              <a:ext uri="{FF2B5EF4-FFF2-40B4-BE49-F238E27FC236}">
                <a16:creationId xmlns:a16="http://schemas.microsoft.com/office/drawing/2014/main" id="{34708CB4-2519-0545-A3B7-E638A95C3B15}"/>
              </a:ext>
            </a:extLst>
          </p:cNvPr>
          <p:cNvSpPr/>
          <p:nvPr/>
        </p:nvSpPr>
        <p:spPr>
          <a:xfrm>
            <a:off x="4028837" y="3037966"/>
            <a:ext cx="834821" cy="492863"/>
          </a:xfrm>
          <a:prstGeom prst="roundRect">
            <a:avLst/>
          </a:prstGeom>
          <a:noFill/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sz="2400" dirty="0">
                <a:solidFill>
                  <a:srgbClr val="7957D5"/>
                </a:solidFill>
                <a:latin typeface="OpenDyslexicAlta" pitchFamily="2" charset="77"/>
              </a:rPr>
              <a:t>8</a:t>
            </a:r>
          </a:p>
        </p:txBody>
      </p:sp>
      <p:sp>
        <p:nvSpPr>
          <p:cNvPr id="61" name="Rounded Rectangle 60">
            <a:extLst>
              <a:ext uri="{FF2B5EF4-FFF2-40B4-BE49-F238E27FC236}">
                <a16:creationId xmlns:a16="http://schemas.microsoft.com/office/drawing/2014/main" id="{FB5DA4F1-63BC-D745-89E7-FEEB45E344A8}"/>
              </a:ext>
            </a:extLst>
          </p:cNvPr>
          <p:cNvSpPr/>
          <p:nvPr/>
        </p:nvSpPr>
        <p:spPr>
          <a:xfrm>
            <a:off x="7313945" y="3044072"/>
            <a:ext cx="834821" cy="492863"/>
          </a:xfrm>
          <a:prstGeom prst="roundRect">
            <a:avLst/>
          </a:prstGeom>
          <a:noFill/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sz="2400" dirty="0">
                <a:solidFill>
                  <a:srgbClr val="7957D5"/>
                </a:solidFill>
                <a:latin typeface="OpenDyslexicAlta" pitchFamily="2" charset="77"/>
              </a:rPr>
              <a:t>16</a:t>
            </a:r>
          </a:p>
        </p:txBody>
      </p:sp>
      <p:sp>
        <p:nvSpPr>
          <p:cNvPr id="62" name="Rounded Rectangle 61">
            <a:extLst>
              <a:ext uri="{FF2B5EF4-FFF2-40B4-BE49-F238E27FC236}">
                <a16:creationId xmlns:a16="http://schemas.microsoft.com/office/drawing/2014/main" id="{D6351683-2DD5-0440-B3D0-617612B0B143}"/>
              </a:ext>
            </a:extLst>
          </p:cNvPr>
          <p:cNvSpPr/>
          <p:nvPr/>
        </p:nvSpPr>
        <p:spPr>
          <a:xfrm>
            <a:off x="3202967" y="3037966"/>
            <a:ext cx="834821" cy="492863"/>
          </a:xfrm>
          <a:prstGeom prst="roundRect">
            <a:avLst/>
          </a:prstGeom>
          <a:noFill/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endParaRPr lang="en-US" sz="2400" dirty="0">
              <a:solidFill>
                <a:srgbClr val="7957D5"/>
              </a:solidFill>
              <a:latin typeface="OpenDyslexicAlta" pitchFamily="2" charset="77"/>
            </a:endParaRPr>
          </a:p>
        </p:txBody>
      </p:sp>
      <p:sp>
        <p:nvSpPr>
          <p:cNvPr id="63" name="Rounded Rectangle 62">
            <a:extLst>
              <a:ext uri="{FF2B5EF4-FFF2-40B4-BE49-F238E27FC236}">
                <a16:creationId xmlns:a16="http://schemas.microsoft.com/office/drawing/2014/main" id="{B78190A1-A153-694E-A3BC-5438CE69BD94}"/>
              </a:ext>
            </a:extLst>
          </p:cNvPr>
          <p:cNvSpPr/>
          <p:nvPr/>
        </p:nvSpPr>
        <p:spPr>
          <a:xfrm>
            <a:off x="5618666" y="3037966"/>
            <a:ext cx="834821" cy="492863"/>
          </a:xfrm>
          <a:prstGeom prst="roundRect">
            <a:avLst/>
          </a:prstGeom>
          <a:noFill/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endParaRPr lang="en-US" sz="2400" dirty="0">
              <a:solidFill>
                <a:srgbClr val="7957D5"/>
              </a:solidFill>
              <a:latin typeface="OpenDyslexicAlta" pitchFamily="2" charset="77"/>
            </a:endParaRPr>
          </a:p>
        </p:txBody>
      </p:sp>
      <p:sp>
        <p:nvSpPr>
          <p:cNvPr id="64" name="Rounded Rectangle 63">
            <a:extLst>
              <a:ext uri="{FF2B5EF4-FFF2-40B4-BE49-F238E27FC236}">
                <a16:creationId xmlns:a16="http://schemas.microsoft.com/office/drawing/2014/main" id="{229CD32D-4A32-CF4A-84D1-B22E4A27EE9B}"/>
              </a:ext>
            </a:extLst>
          </p:cNvPr>
          <p:cNvSpPr/>
          <p:nvPr/>
        </p:nvSpPr>
        <p:spPr>
          <a:xfrm>
            <a:off x="6476602" y="3037966"/>
            <a:ext cx="834821" cy="492863"/>
          </a:xfrm>
          <a:prstGeom prst="roundRect">
            <a:avLst/>
          </a:prstGeom>
          <a:noFill/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endParaRPr lang="en-US" sz="2400" dirty="0">
              <a:solidFill>
                <a:srgbClr val="7957D5"/>
              </a:solidFill>
              <a:latin typeface="OpenDyslexicAlta" pitchFamily="2" charset="77"/>
            </a:endParaRPr>
          </a:p>
        </p:txBody>
      </p:sp>
    </p:spTree>
    <p:extLst>
      <p:ext uri="{BB962C8B-B14F-4D97-AF65-F5344CB8AC3E}">
        <p14:creationId xmlns:p14="http://schemas.microsoft.com/office/powerpoint/2010/main" val="245912598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F491D1F-0097-3F4A-B04E-14B5096ADCA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Talking Time:</a:t>
            </a:r>
          </a:p>
          <a:p>
            <a:pPr marL="0" indent="0">
              <a:buClr>
                <a:srgbClr val="23D160"/>
              </a:buClr>
              <a:buSzPct val="85000"/>
              <a:buNone/>
            </a:pPr>
            <a:r>
              <a:rPr lang="en-GB" sz="2200" dirty="0"/>
              <a:t>Use a counting stick to practice the two times table as a class…</a:t>
            </a:r>
          </a:p>
          <a:p>
            <a:pPr marL="0" indent="0">
              <a:buClr>
                <a:srgbClr val="23D160"/>
              </a:buClr>
              <a:buSzPct val="85000"/>
              <a:buNone/>
            </a:pPr>
            <a:endParaRPr lang="en-GB" sz="2200" dirty="0"/>
          </a:p>
          <a:p>
            <a:pPr marL="0" indent="0">
              <a:buClr>
                <a:srgbClr val="23D160"/>
              </a:buClr>
              <a:buSzPct val="85000"/>
              <a:buNone/>
            </a:pPr>
            <a:endParaRPr lang="en-GB" sz="2200" dirty="0"/>
          </a:p>
          <a:p>
            <a:pPr marL="0" indent="0">
              <a:buClr>
                <a:srgbClr val="23D160"/>
              </a:buClr>
              <a:buSzPct val="85000"/>
              <a:buNone/>
            </a:pPr>
            <a:endParaRPr lang="en-GB" sz="2200" dirty="0"/>
          </a:p>
        </p:txBody>
      </p:sp>
      <p:sp>
        <p:nvSpPr>
          <p:cNvPr id="31" name="Title 1">
            <a:extLst>
              <a:ext uri="{FF2B5EF4-FFF2-40B4-BE49-F238E27FC236}">
                <a16:creationId xmlns:a16="http://schemas.microsoft.com/office/drawing/2014/main" id="{9540A78B-5E69-3E4D-B38D-0AB9FD4CF9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8925771" cy="1325563"/>
          </a:xfrm>
        </p:spPr>
        <p:txBody>
          <a:bodyPr>
            <a:normAutofit/>
          </a:bodyPr>
          <a:lstStyle/>
          <a:p>
            <a:r>
              <a:rPr lang="en-GB" sz="2800" dirty="0"/>
              <a:t>To be able to divide by 2</a:t>
            </a:r>
            <a:endParaRPr lang="en-GB" sz="3600" dirty="0"/>
          </a:p>
        </p:txBody>
      </p:sp>
      <p:sp>
        <p:nvSpPr>
          <p:cNvPr id="28" name="Rounded Rectangle 27">
            <a:extLst>
              <a:ext uri="{FF2B5EF4-FFF2-40B4-BE49-F238E27FC236}">
                <a16:creationId xmlns:a16="http://schemas.microsoft.com/office/drawing/2014/main" id="{792E02A8-CE48-6845-BBED-DDD47F87D2C0}"/>
              </a:ext>
            </a:extLst>
          </p:cNvPr>
          <p:cNvSpPr/>
          <p:nvPr/>
        </p:nvSpPr>
        <p:spPr>
          <a:xfrm>
            <a:off x="774373" y="3820624"/>
            <a:ext cx="834821" cy="492863"/>
          </a:xfrm>
          <a:prstGeom prst="roundRect">
            <a:avLst/>
          </a:prstGeom>
          <a:noFill/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sz="2400" dirty="0">
                <a:solidFill>
                  <a:schemeClr val="tx1"/>
                </a:solidFill>
                <a:latin typeface="OpenDyslexicAlta" pitchFamily="2" charset="77"/>
              </a:rPr>
              <a:t>0</a:t>
            </a:r>
          </a:p>
        </p:txBody>
      </p:sp>
      <p:sp>
        <p:nvSpPr>
          <p:cNvPr id="29" name="Rounded Rectangle 28">
            <a:extLst>
              <a:ext uri="{FF2B5EF4-FFF2-40B4-BE49-F238E27FC236}">
                <a16:creationId xmlns:a16="http://schemas.microsoft.com/office/drawing/2014/main" id="{5C7800EF-650C-2C4F-A501-3D6F0E1D01A2}"/>
              </a:ext>
            </a:extLst>
          </p:cNvPr>
          <p:cNvSpPr/>
          <p:nvPr/>
        </p:nvSpPr>
        <p:spPr>
          <a:xfrm>
            <a:off x="1563708" y="3820624"/>
            <a:ext cx="834821" cy="492863"/>
          </a:xfrm>
          <a:prstGeom prst="roundRect">
            <a:avLst/>
          </a:prstGeom>
          <a:noFill/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sz="2400" dirty="0">
                <a:solidFill>
                  <a:schemeClr val="tx1"/>
                </a:solidFill>
                <a:latin typeface="OpenDyslexicAlta" pitchFamily="2" charset="77"/>
              </a:rPr>
              <a:t>1</a:t>
            </a:r>
          </a:p>
        </p:txBody>
      </p:sp>
      <p:sp>
        <p:nvSpPr>
          <p:cNvPr id="30" name="Rounded Rectangle 29">
            <a:extLst>
              <a:ext uri="{FF2B5EF4-FFF2-40B4-BE49-F238E27FC236}">
                <a16:creationId xmlns:a16="http://schemas.microsoft.com/office/drawing/2014/main" id="{965FCA0D-ECC9-2146-881C-680E173E4611}"/>
              </a:ext>
            </a:extLst>
          </p:cNvPr>
          <p:cNvSpPr/>
          <p:nvPr/>
        </p:nvSpPr>
        <p:spPr>
          <a:xfrm>
            <a:off x="2364202" y="3820624"/>
            <a:ext cx="834821" cy="492863"/>
          </a:xfrm>
          <a:prstGeom prst="roundRect">
            <a:avLst/>
          </a:prstGeom>
          <a:noFill/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sz="2400" dirty="0">
                <a:solidFill>
                  <a:schemeClr val="tx1"/>
                </a:solidFill>
                <a:latin typeface="OpenDyslexicAlta" pitchFamily="2" charset="77"/>
              </a:rPr>
              <a:t>2</a:t>
            </a:r>
          </a:p>
        </p:txBody>
      </p:sp>
      <p:sp>
        <p:nvSpPr>
          <p:cNvPr id="32" name="Rounded Rectangle 31">
            <a:extLst>
              <a:ext uri="{FF2B5EF4-FFF2-40B4-BE49-F238E27FC236}">
                <a16:creationId xmlns:a16="http://schemas.microsoft.com/office/drawing/2014/main" id="{7BABD779-3F2D-F641-B389-8D42B8507CA9}"/>
              </a:ext>
            </a:extLst>
          </p:cNvPr>
          <p:cNvSpPr/>
          <p:nvPr/>
        </p:nvSpPr>
        <p:spPr>
          <a:xfrm>
            <a:off x="3153537" y="3820624"/>
            <a:ext cx="834821" cy="492863"/>
          </a:xfrm>
          <a:prstGeom prst="roundRect">
            <a:avLst/>
          </a:prstGeom>
          <a:noFill/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sz="2400" dirty="0">
                <a:solidFill>
                  <a:schemeClr val="tx1"/>
                </a:solidFill>
                <a:latin typeface="OpenDyslexicAlta" pitchFamily="2" charset="77"/>
              </a:rPr>
              <a:t>3</a:t>
            </a:r>
          </a:p>
        </p:txBody>
      </p:sp>
      <p:sp>
        <p:nvSpPr>
          <p:cNvPr id="33" name="Rounded Rectangle 32">
            <a:extLst>
              <a:ext uri="{FF2B5EF4-FFF2-40B4-BE49-F238E27FC236}">
                <a16:creationId xmlns:a16="http://schemas.microsoft.com/office/drawing/2014/main" id="{E1F628AF-1714-0345-8E89-77C7F00AC06C}"/>
              </a:ext>
            </a:extLst>
          </p:cNvPr>
          <p:cNvSpPr/>
          <p:nvPr/>
        </p:nvSpPr>
        <p:spPr>
          <a:xfrm>
            <a:off x="3979407" y="3820624"/>
            <a:ext cx="834821" cy="492863"/>
          </a:xfrm>
          <a:prstGeom prst="roundRect">
            <a:avLst/>
          </a:prstGeom>
          <a:noFill/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sz="2400" dirty="0">
                <a:solidFill>
                  <a:schemeClr val="tx1"/>
                </a:solidFill>
                <a:latin typeface="OpenDyslexicAlta" pitchFamily="2" charset="77"/>
              </a:rPr>
              <a:t>4</a:t>
            </a:r>
          </a:p>
        </p:txBody>
      </p:sp>
      <p:sp>
        <p:nvSpPr>
          <p:cNvPr id="34" name="Rounded Rectangle 33">
            <a:extLst>
              <a:ext uri="{FF2B5EF4-FFF2-40B4-BE49-F238E27FC236}">
                <a16:creationId xmlns:a16="http://schemas.microsoft.com/office/drawing/2014/main" id="{1E895CD2-1891-4544-BE5C-27751DF6A920}"/>
              </a:ext>
            </a:extLst>
          </p:cNvPr>
          <p:cNvSpPr/>
          <p:nvPr/>
        </p:nvSpPr>
        <p:spPr>
          <a:xfrm>
            <a:off x="4768742" y="3820624"/>
            <a:ext cx="834821" cy="492863"/>
          </a:xfrm>
          <a:prstGeom prst="roundRect">
            <a:avLst/>
          </a:prstGeom>
          <a:noFill/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sz="2400" dirty="0">
                <a:solidFill>
                  <a:schemeClr val="tx1"/>
                </a:solidFill>
                <a:latin typeface="OpenDyslexicAlta" pitchFamily="2" charset="77"/>
              </a:rPr>
              <a:t>5</a:t>
            </a:r>
          </a:p>
        </p:txBody>
      </p:sp>
      <p:sp>
        <p:nvSpPr>
          <p:cNvPr id="35" name="Rounded Rectangle 34">
            <a:extLst>
              <a:ext uri="{FF2B5EF4-FFF2-40B4-BE49-F238E27FC236}">
                <a16:creationId xmlns:a16="http://schemas.microsoft.com/office/drawing/2014/main" id="{17569C6C-5C78-B840-A6D6-9E91DE8C1EEF}"/>
              </a:ext>
            </a:extLst>
          </p:cNvPr>
          <p:cNvSpPr/>
          <p:nvPr/>
        </p:nvSpPr>
        <p:spPr>
          <a:xfrm>
            <a:off x="5569236" y="3820624"/>
            <a:ext cx="834821" cy="492863"/>
          </a:xfrm>
          <a:prstGeom prst="roundRect">
            <a:avLst/>
          </a:prstGeom>
          <a:noFill/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sz="2400" dirty="0">
                <a:solidFill>
                  <a:schemeClr val="tx1"/>
                </a:solidFill>
                <a:latin typeface="OpenDyslexicAlta" pitchFamily="2" charset="77"/>
              </a:rPr>
              <a:t>6</a:t>
            </a:r>
          </a:p>
        </p:txBody>
      </p:sp>
      <p:sp>
        <p:nvSpPr>
          <p:cNvPr id="36" name="Rounded Rectangle 35">
            <a:extLst>
              <a:ext uri="{FF2B5EF4-FFF2-40B4-BE49-F238E27FC236}">
                <a16:creationId xmlns:a16="http://schemas.microsoft.com/office/drawing/2014/main" id="{18BC6D7B-0FBB-C04A-AC8F-0551E2DB9BEA}"/>
              </a:ext>
            </a:extLst>
          </p:cNvPr>
          <p:cNvSpPr/>
          <p:nvPr/>
        </p:nvSpPr>
        <p:spPr>
          <a:xfrm>
            <a:off x="6358571" y="3820624"/>
            <a:ext cx="834821" cy="492863"/>
          </a:xfrm>
          <a:prstGeom prst="roundRect">
            <a:avLst/>
          </a:prstGeom>
          <a:noFill/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sz="2400" dirty="0">
                <a:solidFill>
                  <a:schemeClr val="tx1"/>
                </a:solidFill>
                <a:latin typeface="OpenDyslexicAlta" pitchFamily="2" charset="77"/>
              </a:rPr>
              <a:t>7</a:t>
            </a:r>
          </a:p>
        </p:txBody>
      </p:sp>
      <p:sp>
        <p:nvSpPr>
          <p:cNvPr id="37" name="Rounded Rectangle 36">
            <a:extLst>
              <a:ext uri="{FF2B5EF4-FFF2-40B4-BE49-F238E27FC236}">
                <a16:creationId xmlns:a16="http://schemas.microsoft.com/office/drawing/2014/main" id="{FAB4B214-D041-454A-93FA-28C3D154AF13}"/>
              </a:ext>
            </a:extLst>
          </p:cNvPr>
          <p:cNvSpPr/>
          <p:nvPr/>
        </p:nvSpPr>
        <p:spPr>
          <a:xfrm>
            <a:off x="7264515" y="3826730"/>
            <a:ext cx="834821" cy="492863"/>
          </a:xfrm>
          <a:prstGeom prst="roundRect">
            <a:avLst/>
          </a:prstGeom>
          <a:noFill/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sz="2400" dirty="0">
                <a:solidFill>
                  <a:schemeClr val="tx1"/>
                </a:solidFill>
                <a:latin typeface="OpenDyslexicAlta" pitchFamily="2" charset="77"/>
              </a:rPr>
              <a:t>8</a:t>
            </a:r>
          </a:p>
        </p:txBody>
      </p:sp>
      <p:sp>
        <p:nvSpPr>
          <p:cNvPr id="38" name="Rounded Rectangle 37">
            <a:extLst>
              <a:ext uri="{FF2B5EF4-FFF2-40B4-BE49-F238E27FC236}">
                <a16:creationId xmlns:a16="http://schemas.microsoft.com/office/drawing/2014/main" id="{7844AE62-499F-1A4D-BE9F-ADB83799C76B}"/>
              </a:ext>
            </a:extLst>
          </p:cNvPr>
          <p:cNvSpPr/>
          <p:nvPr/>
        </p:nvSpPr>
        <p:spPr>
          <a:xfrm>
            <a:off x="8090385" y="3826730"/>
            <a:ext cx="834821" cy="492863"/>
          </a:xfrm>
          <a:prstGeom prst="roundRect">
            <a:avLst/>
          </a:prstGeom>
          <a:noFill/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sz="2400" dirty="0">
                <a:solidFill>
                  <a:schemeClr val="tx1"/>
                </a:solidFill>
                <a:latin typeface="OpenDyslexicAlta" pitchFamily="2" charset="77"/>
              </a:rPr>
              <a:t>9</a:t>
            </a:r>
          </a:p>
        </p:txBody>
      </p:sp>
      <p:sp>
        <p:nvSpPr>
          <p:cNvPr id="39" name="Rounded Rectangle 38">
            <a:extLst>
              <a:ext uri="{FF2B5EF4-FFF2-40B4-BE49-F238E27FC236}">
                <a16:creationId xmlns:a16="http://schemas.microsoft.com/office/drawing/2014/main" id="{A9E05BCC-4628-ED47-A199-DCEAF0B0E7BC}"/>
              </a:ext>
            </a:extLst>
          </p:cNvPr>
          <p:cNvSpPr/>
          <p:nvPr/>
        </p:nvSpPr>
        <p:spPr>
          <a:xfrm>
            <a:off x="8879720" y="3826730"/>
            <a:ext cx="834821" cy="492863"/>
          </a:xfrm>
          <a:prstGeom prst="roundRect">
            <a:avLst/>
          </a:prstGeom>
          <a:noFill/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sz="2400" dirty="0">
                <a:solidFill>
                  <a:schemeClr val="tx1"/>
                </a:solidFill>
                <a:latin typeface="OpenDyslexicAlta" pitchFamily="2" charset="77"/>
              </a:rPr>
              <a:t>10</a:t>
            </a:r>
          </a:p>
        </p:txBody>
      </p:sp>
      <p:sp>
        <p:nvSpPr>
          <p:cNvPr id="46" name="Rounded Rectangle 45">
            <a:extLst>
              <a:ext uri="{FF2B5EF4-FFF2-40B4-BE49-F238E27FC236}">
                <a16:creationId xmlns:a16="http://schemas.microsoft.com/office/drawing/2014/main" id="{E6E2CE4F-3D8F-6C44-944A-0A0FCF2D92A3}"/>
              </a:ext>
            </a:extLst>
          </p:cNvPr>
          <p:cNvSpPr/>
          <p:nvPr/>
        </p:nvSpPr>
        <p:spPr>
          <a:xfrm>
            <a:off x="2481646" y="5016677"/>
            <a:ext cx="7009999" cy="492863"/>
          </a:xfrm>
          <a:prstGeom prst="roundRect">
            <a:avLst/>
          </a:prstGeom>
          <a:noFill/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sz="2400" dirty="0">
                <a:solidFill>
                  <a:schemeClr val="tx1"/>
                </a:solidFill>
                <a:latin typeface="OpenDyslexicAlta" pitchFamily="2" charset="77"/>
              </a:rPr>
              <a:t>If 6 is double 3, how can we use that information to work out what 6 x 2 is?</a:t>
            </a:r>
          </a:p>
        </p:txBody>
      </p:sp>
      <p:sp>
        <p:nvSpPr>
          <p:cNvPr id="47" name="Cube 46">
            <a:extLst>
              <a:ext uri="{FF2B5EF4-FFF2-40B4-BE49-F238E27FC236}">
                <a16:creationId xmlns:a16="http://schemas.microsoft.com/office/drawing/2014/main" id="{8918052E-DDAE-674C-AA28-BC07C8C222FB}"/>
              </a:ext>
            </a:extLst>
          </p:cNvPr>
          <p:cNvSpPr/>
          <p:nvPr/>
        </p:nvSpPr>
        <p:spPr>
          <a:xfrm>
            <a:off x="1176239" y="3465513"/>
            <a:ext cx="900546" cy="357170"/>
          </a:xfrm>
          <a:prstGeom prst="cube">
            <a:avLst/>
          </a:prstGeom>
          <a:solidFill>
            <a:srgbClr val="FFDD57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OpenDyslexicAlta" pitchFamily="2" charset="77"/>
            </a:endParaRPr>
          </a:p>
        </p:txBody>
      </p:sp>
      <p:sp>
        <p:nvSpPr>
          <p:cNvPr id="48" name="Cube 47">
            <a:extLst>
              <a:ext uri="{FF2B5EF4-FFF2-40B4-BE49-F238E27FC236}">
                <a16:creationId xmlns:a16="http://schemas.microsoft.com/office/drawing/2014/main" id="{8766B80C-6C3F-D241-88E5-10764B34704A}"/>
              </a:ext>
            </a:extLst>
          </p:cNvPr>
          <p:cNvSpPr/>
          <p:nvPr/>
        </p:nvSpPr>
        <p:spPr>
          <a:xfrm>
            <a:off x="1979803" y="3465513"/>
            <a:ext cx="900546" cy="357170"/>
          </a:xfrm>
          <a:prstGeom prst="cube">
            <a:avLst/>
          </a:prstGeom>
          <a:solidFill>
            <a:srgbClr val="FF386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OpenDyslexicAlta" pitchFamily="2" charset="77"/>
            </a:endParaRPr>
          </a:p>
        </p:txBody>
      </p:sp>
      <p:sp>
        <p:nvSpPr>
          <p:cNvPr id="49" name="Cube 48">
            <a:extLst>
              <a:ext uri="{FF2B5EF4-FFF2-40B4-BE49-F238E27FC236}">
                <a16:creationId xmlns:a16="http://schemas.microsoft.com/office/drawing/2014/main" id="{8D88669B-4617-8F46-AEAF-B43E04F90EDD}"/>
              </a:ext>
            </a:extLst>
          </p:cNvPr>
          <p:cNvSpPr/>
          <p:nvPr/>
        </p:nvSpPr>
        <p:spPr>
          <a:xfrm>
            <a:off x="2786746" y="3465513"/>
            <a:ext cx="900546" cy="357170"/>
          </a:xfrm>
          <a:prstGeom prst="cube">
            <a:avLst/>
          </a:prstGeom>
          <a:solidFill>
            <a:srgbClr val="FFDD57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OpenDyslexicAlta" pitchFamily="2" charset="77"/>
            </a:endParaRPr>
          </a:p>
        </p:txBody>
      </p:sp>
      <p:sp>
        <p:nvSpPr>
          <p:cNvPr id="50" name="Cube 49">
            <a:extLst>
              <a:ext uri="{FF2B5EF4-FFF2-40B4-BE49-F238E27FC236}">
                <a16:creationId xmlns:a16="http://schemas.microsoft.com/office/drawing/2014/main" id="{DC72AFB7-75DA-8142-87A8-710E0BDE3002}"/>
              </a:ext>
            </a:extLst>
          </p:cNvPr>
          <p:cNvSpPr/>
          <p:nvPr/>
        </p:nvSpPr>
        <p:spPr>
          <a:xfrm>
            <a:off x="3590310" y="3465513"/>
            <a:ext cx="900546" cy="357170"/>
          </a:xfrm>
          <a:prstGeom prst="cube">
            <a:avLst/>
          </a:prstGeom>
          <a:solidFill>
            <a:srgbClr val="FF386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OpenDyslexicAlta" pitchFamily="2" charset="77"/>
            </a:endParaRPr>
          </a:p>
        </p:txBody>
      </p:sp>
      <p:sp>
        <p:nvSpPr>
          <p:cNvPr id="51" name="Cube 50">
            <a:extLst>
              <a:ext uri="{FF2B5EF4-FFF2-40B4-BE49-F238E27FC236}">
                <a16:creationId xmlns:a16="http://schemas.microsoft.com/office/drawing/2014/main" id="{B6ADC027-3EEA-BB43-ADE5-055E3974B255}"/>
              </a:ext>
            </a:extLst>
          </p:cNvPr>
          <p:cNvSpPr/>
          <p:nvPr/>
        </p:nvSpPr>
        <p:spPr>
          <a:xfrm>
            <a:off x="4397253" y="3465513"/>
            <a:ext cx="900546" cy="357170"/>
          </a:xfrm>
          <a:prstGeom prst="cube">
            <a:avLst/>
          </a:prstGeom>
          <a:solidFill>
            <a:srgbClr val="FFDD57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OpenDyslexicAlta" pitchFamily="2" charset="77"/>
            </a:endParaRPr>
          </a:p>
        </p:txBody>
      </p:sp>
      <p:sp>
        <p:nvSpPr>
          <p:cNvPr id="53" name="Cube 52">
            <a:extLst>
              <a:ext uri="{FF2B5EF4-FFF2-40B4-BE49-F238E27FC236}">
                <a16:creationId xmlns:a16="http://schemas.microsoft.com/office/drawing/2014/main" id="{9A11288E-F278-1A42-9F66-C701118B4BE3}"/>
              </a:ext>
            </a:extLst>
          </p:cNvPr>
          <p:cNvSpPr/>
          <p:nvPr/>
        </p:nvSpPr>
        <p:spPr>
          <a:xfrm>
            <a:off x="5200817" y="3465513"/>
            <a:ext cx="900546" cy="357170"/>
          </a:xfrm>
          <a:prstGeom prst="cube">
            <a:avLst/>
          </a:prstGeom>
          <a:solidFill>
            <a:srgbClr val="FF386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OpenDyslexicAlta" pitchFamily="2" charset="77"/>
            </a:endParaRPr>
          </a:p>
        </p:txBody>
      </p:sp>
      <p:sp>
        <p:nvSpPr>
          <p:cNvPr id="54" name="Cube 53">
            <a:extLst>
              <a:ext uri="{FF2B5EF4-FFF2-40B4-BE49-F238E27FC236}">
                <a16:creationId xmlns:a16="http://schemas.microsoft.com/office/drawing/2014/main" id="{38C1E6EE-3EA8-0747-A400-74422AD61F46}"/>
              </a:ext>
            </a:extLst>
          </p:cNvPr>
          <p:cNvSpPr/>
          <p:nvPr/>
        </p:nvSpPr>
        <p:spPr>
          <a:xfrm>
            <a:off x="6007760" y="3465513"/>
            <a:ext cx="900546" cy="357170"/>
          </a:xfrm>
          <a:prstGeom prst="cube">
            <a:avLst/>
          </a:prstGeom>
          <a:solidFill>
            <a:srgbClr val="FFDD57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OpenDyslexicAlta" pitchFamily="2" charset="77"/>
            </a:endParaRPr>
          </a:p>
        </p:txBody>
      </p:sp>
      <p:sp>
        <p:nvSpPr>
          <p:cNvPr id="55" name="Cube 54">
            <a:extLst>
              <a:ext uri="{FF2B5EF4-FFF2-40B4-BE49-F238E27FC236}">
                <a16:creationId xmlns:a16="http://schemas.microsoft.com/office/drawing/2014/main" id="{7A55AF19-18F9-E64E-B472-B4FA0B72F320}"/>
              </a:ext>
            </a:extLst>
          </p:cNvPr>
          <p:cNvSpPr/>
          <p:nvPr/>
        </p:nvSpPr>
        <p:spPr>
          <a:xfrm>
            <a:off x="6811324" y="3465513"/>
            <a:ext cx="900546" cy="357170"/>
          </a:xfrm>
          <a:prstGeom prst="cube">
            <a:avLst/>
          </a:prstGeom>
          <a:solidFill>
            <a:srgbClr val="FF386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OpenDyslexicAlta" pitchFamily="2" charset="77"/>
            </a:endParaRPr>
          </a:p>
        </p:txBody>
      </p:sp>
      <p:sp>
        <p:nvSpPr>
          <p:cNvPr id="56" name="Cube 55">
            <a:extLst>
              <a:ext uri="{FF2B5EF4-FFF2-40B4-BE49-F238E27FC236}">
                <a16:creationId xmlns:a16="http://schemas.microsoft.com/office/drawing/2014/main" id="{680E5B69-2BB0-604E-A271-418A86236272}"/>
              </a:ext>
            </a:extLst>
          </p:cNvPr>
          <p:cNvSpPr/>
          <p:nvPr/>
        </p:nvSpPr>
        <p:spPr>
          <a:xfrm>
            <a:off x="7618267" y="3463454"/>
            <a:ext cx="900546" cy="357170"/>
          </a:xfrm>
          <a:prstGeom prst="cube">
            <a:avLst/>
          </a:prstGeom>
          <a:solidFill>
            <a:srgbClr val="FFDD57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OpenDyslexicAlta" pitchFamily="2" charset="77"/>
            </a:endParaRPr>
          </a:p>
        </p:txBody>
      </p:sp>
      <p:sp>
        <p:nvSpPr>
          <p:cNvPr id="57" name="Cube 56">
            <a:extLst>
              <a:ext uri="{FF2B5EF4-FFF2-40B4-BE49-F238E27FC236}">
                <a16:creationId xmlns:a16="http://schemas.microsoft.com/office/drawing/2014/main" id="{BF7C7060-9A38-3E41-B1D4-9A174ABEF527}"/>
              </a:ext>
            </a:extLst>
          </p:cNvPr>
          <p:cNvSpPr/>
          <p:nvPr/>
        </p:nvSpPr>
        <p:spPr>
          <a:xfrm>
            <a:off x="8421831" y="3463454"/>
            <a:ext cx="900546" cy="357170"/>
          </a:xfrm>
          <a:prstGeom prst="cube">
            <a:avLst/>
          </a:prstGeom>
          <a:solidFill>
            <a:srgbClr val="FF386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OpenDyslexicAlta" pitchFamily="2" charset="77"/>
            </a:endParaRPr>
          </a:p>
        </p:txBody>
      </p:sp>
      <p:sp>
        <p:nvSpPr>
          <p:cNvPr id="41" name="Rounded Rectangle 40">
            <a:extLst>
              <a:ext uri="{FF2B5EF4-FFF2-40B4-BE49-F238E27FC236}">
                <a16:creationId xmlns:a16="http://schemas.microsoft.com/office/drawing/2014/main" id="{A82C446F-BB95-1940-B432-69C94BCADC82}"/>
              </a:ext>
            </a:extLst>
          </p:cNvPr>
          <p:cNvSpPr/>
          <p:nvPr/>
        </p:nvSpPr>
        <p:spPr>
          <a:xfrm>
            <a:off x="8929150" y="3044072"/>
            <a:ext cx="834821" cy="492863"/>
          </a:xfrm>
          <a:prstGeom prst="roundRect">
            <a:avLst/>
          </a:prstGeom>
          <a:noFill/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sz="2400" dirty="0">
                <a:solidFill>
                  <a:srgbClr val="7957D5"/>
                </a:solidFill>
                <a:latin typeface="OpenDyslexicAlta" pitchFamily="2" charset="77"/>
              </a:rPr>
              <a:t>20</a:t>
            </a:r>
          </a:p>
        </p:txBody>
      </p:sp>
      <p:sp>
        <p:nvSpPr>
          <p:cNvPr id="58" name="Rounded Rectangle 57">
            <a:extLst>
              <a:ext uri="{FF2B5EF4-FFF2-40B4-BE49-F238E27FC236}">
                <a16:creationId xmlns:a16="http://schemas.microsoft.com/office/drawing/2014/main" id="{1B923EA9-723F-7447-B2B6-AF7A6408EB71}"/>
              </a:ext>
            </a:extLst>
          </p:cNvPr>
          <p:cNvSpPr/>
          <p:nvPr/>
        </p:nvSpPr>
        <p:spPr>
          <a:xfrm>
            <a:off x="823803" y="3037966"/>
            <a:ext cx="834821" cy="492863"/>
          </a:xfrm>
          <a:prstGeom prst="roundRect">
            <a:avLst/>
          </a:prstGeom>
          <a:noFill/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sz="2400" dirty="0">
                <a:solidFill>
                  <a:srgbClr val="7957D5"/>
                </a:solidFill>
                <a:latin typeface="OpenDyslexicAlta" pitchFamily="2" charset="77"/>
              </a:rPr>
              <a:t>0</a:t>
            </a:r>
          </a:p>
        </p:txBody>
      </p:sp>
      <p:sp>
        <p:nvSpPr>
          <p:cNvPr id="59" name="Rounded Rectangle 58">
            <a:extLst>
              <a:ext uri="{FF2B5EF4-FFF2-40B4-BE49-F238E27FC236}">
                <a16:creationId xmlns:a16="http://schemas.microsoft.com/office/drawing/2014/main" id="{8CE5EC38-4712-5342-BFF2-A2DA71240674}"/>
              </a:ext>
            </a:extLst>
          </p:cNvPr>
          <p:cNvSpPr/>
          <p:nvPr/>
        </p:nvSpPr>
        <p:spPr>
          <a:xfrm>
            <a:off x="1613138" y="3037966"/>
            <a:ext cx="834821" cy="492863"/>
          </a:xfrm>
          <a:prstGeom prst="roundRect">
            <a:avLst/>
          </a:prstGeom>
          <a:noFill/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sz="2400" dirty="0">
                <a:solidFill>
                  <a:srgbClr val="7957D5"/>
                </a:solidFill>
                <a:latin typeface="OpenDyslexicAlta" pitchFamily="2" charset="77"/>
              </a:rPr>
              <a:t>2</a:t>
            </a:r>
          </a:p>
        </p:txBody>
      </p:sp>
      <p:sp>
        <p:nvSpPr>
          <p:cNvPr id="60" name="Rounded Rectangle 59">
            <a:extLst>
              <a:ext uri="{FF2B5EF4-FFF2-40B4-BE49-F238E27FC236}">
                <a16:creationId xmlns:a16="http://schemas.microsoft.com/office/drawing/2014/main" id="{28354587-8B14-BE47-836B-59DC1C643267}"/>
              </a:ext>
            </a:extLst>
          </p:cNvPr>
          <p:cNvSpPr/>
          <p:nvPr/>
        </p:nvSpPr>
        <p:spPr>
          <a:xfrm>
            <a:off x="2413632" y="3037966"/>
            <a:ext cx="834821" cy="492863"/>
          </a:xfrm>
          <a:prstGeom prst="roundRect">
            <a:avLst/>
          </a:prstGeom>
          <a:noFill/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sz="2400" dirty="0">
                <a:solidFill>
                  <a:srgbClr val="7957D5"/>
                </a:solidFill>
                <a:latin typeface="OpenDyslexicAlta" pitchFamily="2" charset="77"/>
              </a:rPr>
              <a:t>4</a:t>
            </a:r>
          </a:p>
        </p:txBody>
      </p:sp>
      <p:sp>
        <p:nvSpPr>
          <p:cNvPr id="61" name="Rounded Rectangle 60">
            <a:extLst>
              <a:ext uri="{FF2B5EF4-FFF2-40B4-BE49-F238E27FC236}">
                <a16:creationId xmlns:a16="http://schemas.microsoft.com/office/drawing/2014/main" id="{171A1616-4F8F-DA4D-9EC8-E7215671705D}"/>
              </a:ext>
            </a:extLst>
          </p:cNvPr>
          <p:cNvSpPr/>
          <p:nvPr/>
        </p:nvSpPr>
        <p:spPr>
          <a:xfrm>
            <a:off x="4028837" y="3037966"/>
            <a:ext cx="834821" cy="492863"/>
          </a:xfrm>
          <a:prstGeom prst="roundRect">
            <a:avLst/>
          </a:prstGeom>
          <a:noFill/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sz="2400" dirty="0">
                <a:solidFill>
                  <a:srgbClr val="7957D5"/>
                </a:solidFill>
                <a:latin typeface="OpenDyslexicAlta" pitchFamily="2" charset="77"/>
              </a:rPr>
              <a:t>8</a:t>
            </a:r>
          </a:p>
        </p:txBody>
      </p:sp>
      <p:sp>
        <p:nvSpPr>
          <p:cNvPr id="62" name="Rounded Rectangle 61">
            <a:extLst>
              <a:ext uri="{FF2B5EF4-FFF2-40B4-BE49-F238E27FC236}">
                <a16:creationId xmlns:a16="http://schemas.microsoft.com/office/drawing/2014/main" id="{3F3163A4-9BC9-EC46-8A6E-A824B5C0E615}"/>
              </a:ext>
            </a:extLst>
          </p:cNvPr>
          <p:cNvSpPr/>
          <p:nvPr/>
        </p:nvSpPr>
        <p:spPr>
          <a:xfrm>
            <a:off x="7313945" y="3044072"/>
            <a:ext cx="834821" cy="492863"/>
          </a:xfrm>
          <a:prstGeom prst="roundRect">
            <a:avLst/>
          </a:prstGeom>
          <a:noFill/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sz="2400" dirty="0">
                <a:solidFill>
                  <a:srgbClr val="7957D5"/>
                </a:solidFill>
                <a:latin typeface="OpenDyslexicAlta" pitchFamily="2" charset="77"/>
              </a:rPr>
              <a:t>16</a:t>
            </a:r>
          </a:p>
        </p:txBody>
      </p:sp>
      <p:sp>
        <p:nvSpPr>
          <p:cNvPr id="63" name="Rounded Rectangle 62">
            <a:extLst>
              <a:ext uri="{FF2B5EF4-FFF2-40B4-BE49-F238E27FC236}">
                <a16:creationId xmlns:a16="http://schemas.microsoft.com/office/drawing/2014/main" id="{77D5F161-2F1F-5B48-BC2C-CBFD035531F3}"/>
              </a:ext>
            </a:extLst>
          </p:cNvPr>
          <p:cNvSpPr/>
          <p:nvPr/>
        </p:nvSpPr>
        <p:spPr>
          <a:xfrm>
            <a:off x="3202967" y="3037966"/>
            <a:ext cx="834821" cy="492863"/>
          </a:xfrm>
          <a:prstGeom prst="roundRect">
            <a:avLst/>
          </a:prstGeom>
          <a:noFill/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sz="2400" dirty="0">
                <a:solidFill>
                  <a:srgbClr val="7957D5"/>
                </a:solidFill>
                <a:latin typeface="OpenDyslexicAlta" pitchFamily="2" charset="77"/>
              </a:rPr>
              <a:t>6</a:t>
            </a:r>
          </a:p>
        </p:txBody>
      </p:sp>
      <p:sp>
        <p:nvSpPr>
          <p:cNvPr id="64" name="Rounded Rectangle 63">
            <a:extLst>
              <a:ext uri="{FF2B5EF4-FFF2-40B4-BE49-F238E27FC236}">
                <a16:creationId xmlns:a16="http://schemas.microsoft.com/office/drawing/2014/main" id="{BE1C89FF-0075-8F4A-AB6B-31F49AEB035E}"/>
              </a:ext>
            </a:extLst>
          </p:cNvPr>
          <p:cNvSpPr/>
          <p:nvPr/>
        </p:nvSpPr>
        <p:spPr>
          <a:xfrm>
            <a:off x="5618666" y="3037966"/>
            <a:ext cx="834821" cy="492863"/>
          </a:xfrm>
          <a:prstGeom prst="roundRect">
            <a:avLst/>
          </a:prstGeom>
          <a:noFill/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endParaRPr lang="en-US" sz="2400" dirty="0">
              <a:solidFill>
                <a:srgbClr val="7957D5"/>
              </a:solidFill>
              <a:latin typeface="OpenDyslexicAlta" pitchFamily="2" charset="77"/>
            </a:endParaRPr>
          </a:p>
        </p:txBody>
      </p:sp>
      <p:sp>
        <p:nvSpPr>
          <p:cNvPr id="65" name="Rounded Rectangle 64">
            <a:extLst>
              <a:ext uri="{FF2B5EF4-FFF2-40B4-BE49-F238E27FC236}">
                <a16:creationId xmlns:a16="http://schemas.microsoft.com/office/drawing/2014/main" id="{8BAAC4B9-867B-EB4C-8981-E0E1421A45AB}"/>
              </a:ext>
            </a:extLst>
          </p:cNvPr>
          <p:cNvSpPr/>
          <p:nvPr/>
        </p:nvSpPr>
        <p:spPr>
          <a:xfrm>
            <a:off x="6476602" y="3037966"/>
            <a:ext cx="834821" cy="492863"/>
          </a:xfrm>
          <a:prstGeom prst="roundRect">
            <a:avLst/>
          </a:prstGeom>
          <a:noFill/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endParaRPr lang="en-US" sz="2400" dirty="0">
              <a:solidFill>
                <a:srgbClr val="7957D5"/>
              </a:solidFill>
              <a:latin typeface="OpenDyslexicAlta" pitchFamily="2" charset="77"/>
            </a:endParaRPr>
          </a:p>
        </p:txBody>
      </p:sp>
    </p:spTree>
    <p:extLst>
      <p:ext uri="{BB962C8B-B14F-4D97-AF65-F5344CB8AC3E}">
        <p14:creationId xmlns:p14="http://schemas.microsoft.com/office/powerpoint/2010/main" val="31047228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F491D1F-0097-3F4A-B04E-14B5096ADCA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Talking Time:</a:t>
            </a:r>
          </a:p>
          <a:p>
            <a:pPr marL="0" indent="0">
              <a:buClr>
                <a:srgbClr val="23D160"/>
              </a:buClr>
              <a:buSzPct val="85000"/>
              <a:buNone/>
            </a:pPr>
            <a:r>
              <a:rPr lang="en-GB" sz="2200" dirty="0"/>
              <a:t>Use a counting stick to practice the two times table as a class…</a:t>
            </a:r>
          </a:p>
          <a:p>
            <a:pPr marL="0" indent="0">
              <a:buClr>
                <a:srgbClr val="23D160"/>
              </a:buClr>
              <a:buSzPct val="85000"/>
              <a:buNone/>
            </a:pPr>
            <a:endParaRPr lang="en-GB" sz="2200" dirty="0"/>
          </a:p>
          <a:p>
            <a:pPr marL="0" indent="0">
              <a:buClr>
                <a:srgbClr val="23D160"/>
              </a:buClr>
              <a:buSzPct val="85000"/>
              <a:buNone/>
            </a:pPr>
            <a:endParaRPr lang="en-GB" sz="2200" dirty="0"/>
          </a:p>
          <a:p>
            <a:pPr marL="0" indent="0">
              <a:buClr>
                <a:srgbClr val="23D160"/>
              </a:buClr>
              <a:buSzPct val="85000"/>
              <a:buNone/>
            </a:pPr>
            <a:endParaRPr lang="en-GB" sz="2200" dirty="0"/>
          </a:p>
        </p:txBody>
      </p:sp>
      <p:sp>
        <p:nvSpPr>
          <p:cNvPr id="31" name="Title 1">
            <a:extLst>
              <a:ext uri="{FF2B5EF4-FFF2-40B4-BE49-F238E27FC236}">
                <a16:creationId xmlns:a16="http://schemas.microsoft.com/office/drawing/2014/main" id="{9540A78B-5E69-3E4D-B38D-0AB9FD4CF9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8925771" cy="1325563"/>
          </a:xfrm>
        </p:spPr>
        <p:txBody>
          <a:bodyPr>
            <a:normAutofit/>
          </a:bodyPr>
          <a:lstStyle/>
          <a:p>
            <a:r>
              <a:rPr lang="en-GB" sz="2800" dirty="0"/>
              <a:t>To be able to divide by 2</a:t>
            </a:r>
            <a:endParaRPr lang="en-GB" sz="3600" dirty="0"/>
          </a:p>
        </p:txBody>
      </p:sp>
      <p:sp>
        <p:nvSpPr>
          <p:cNvPr id="28" name="Rounded Rectangle 27">
            <a:extLst>
              <a:ext uri="{FF2B5EF4-FFF2-40B4-BE49-F238E27FC236}">
                <a16:creationId xmlns:a16="http://schemas.microsoft.com/office/drawing/2014/main" id="{792E02A8-CE48-6845-BBED-DDD47F87D2C0}"/>
              </a:ext>
            </a:extLst>
          </p:cNvPr>
          <p:cNvSpPr/>
          <p:nvPr/>
        </p:nvSpPr>
        <p:spPr>
          <a:xfrm>
            <a:off x="774373" y="3820624"/>
            <a:ext cx="834821" cy="492863"/>
          </a:xfrm>
          <a:prstGeom prst="roundRect">
            <a:avLst/>
          </a:prstGeom>
          <a:noFill/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sz="2400" dirty="0">
                <a:solidFill>
                  <a:schemeClr val="tx1"/>
                </a:solidFill>
                <a:latin typeface="OpenDyslexicAlta" pitchFamily="2" charset="77"/>
              </a:rPr>
              <a:t>0</a:t>
            </a:r>
          </a:p>
        </p:txBody>
      </p:sp>
      <p:sp>
        <p:nvSpPr>
          <p:cNvPr id="29" name="Rounded Rectangle 28">
            <a:extLst>
              <a:ext uri="{FF2B5EF4-FFF2-40B4-BE49-F238E27FC236}">
                <a16:creationId xmlns:a16="http://schemas.microsoft.com/office/drawing/2014/main" id="{5C7800EF-650C-2C4F-A501-3D6F0E1D01A2}"/>
              </a:ext>
            </a:extLst>
          </p:cNvPr>
          <p:cNvSpPr/>
          <p:nvPr/>
        </p:nvSpPr>
        <p:spPr>
          <a:xfrm>
            <a:off x="1563708" y="3820624"/>
            <a:ext cx="834821" cy="492863"/>
          </a:xfrm>
          <a:prstGeom prst="roundRect">
            <a:avLst/>
          </a:prstGeom>
          <a:noFill/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sz="2400" dirty="0">
                <a:solidFill>
                  <a:schemeClr val="tx1"/>
                </a:solidFill>
                <a:latin typeface="OpenDyslexicAlta" pitchFamily="2" charset="77"/>
              </a:rPr>
              <a:t>1</a:t>
            </a:r>
          </a:p>
        </p:txBody>
      </p:sp>
      <p:sp>
        <p:nvSpPr>
          <p:cNvPr id="30" name="Rounded Rectangle 29">
            <a:extLst>
              <a:ext uri="{FF2B5EF4-FFF2-40B4-BE49-F238E27FC236}">
                <a16:creationId xmlns:a16="http://schemas.microsoft.com/office/drawing/2014/main" id="{965FCA0D-ECC9-2146-881C-680E173E4611}"/>
              </a:ext>
            </a:extLst>
          </p:cNvPr>
          <p:cNvSpPr/>
          <p:nvPr/>
        </p:nvSpPr>
        <p:spPr>
          <a:xfrm>
            <a:off x="2364202" y="3820624"/>
            <a:ext cx="834821" cy="492863"/>
          </a:xfrm>
          <a:prstGeom prst="roundRect">
            <a:avLst/>
          </a:prstGeom>
          <a:noFill/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sz="2400" dirty="0">
                <a:solidFill>
                  <a:schemeClr val="tx1"/>
                </a:solidFill>
                <a:latin typeface="OpenDyslexicAlta" pitchFamily="2" charset="77"/>
              </a:rPr>
              <a:t>2</a:t>
            </a:r>
          </a:p>
        </p:txBody>
      </p:sp>
      <p:sp>
        <p:nvSpPr>
          <p:cNvPr id="32" name="Rounded Rectangle 31">
            <a:extLst>
              <a:ext uri="{FF2B5EF4-FFF2-40B4-BE49-F238E27FC236}">
                <a16:creationId xmlns:a16="http://schemas.microsoft.com/office/drawing/2014/main" id="{7BABD779-3F2D-F641-B389-8D42B8507CA9}"/>
              </a:ext>
            </a:extLst>
          </p:cNvPr>
          <p:cNvSpPr/>
          <p:nvPr/>
        </p:nvSpPr>
        <p:spPr>
          <a:xfrm>
            <a:off x="3153537" y="3820624"/>
            <a:ext cx="834821" cy="492863"/>
          </a:xfrm>
          <a:prstGeom prst="roundRect">
            <a:avLst/>
          </a:prstGeom>
          <a:noFill/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sz="2400" dirty="0">
                <a:solidFill>
                  <a:schemeClr val="tx1"/>
                </a:solidFill>
                <a:latin typeface="OpenDyslexicAlta" pitchFamily="2" charset="77"/>
              </a:rPr>
              <a:t>3</a:t>
            </a:r>
          </a:p>
        </p:txBody>
      </p:sp>
      <p:sp>
        <p:nvSpPr>
          <p:cNvPr id="33" name="Rounded Rectangle 32">
            <a:extLst>
              <a:ext uri="{FF2B5EF4-FFF2-40B4-BE49-F238E27FC236}">
                <a16:creationId xmlns:a16="http://schemas.microsoft.com/office/drawing/2014/main" id="{E1F628AF-1714-0345-8E89-77C7F00AC06C}"/>
              </a:ext>
            </a:extLst>
          </p:cNvPr>
          <p:cNvSpPr/>
          <p:nvPr/>
        </p:nvSpPr>
        <p:spPr>
          <a:xfrm>
            <a:off x="3979407" y="3820624"/>
            <a:ext cx="834821" cy="492863"/>
          </a:xfrm>
          <a:prstGeom prst="roundRect">
            <a:avLst/>
          </a:prstGeom>
          <a:noFill/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sz="2400" dirty="0">
                <a:solidFill>
                  <a:schemeClr val="tx1"/>
                </a:solidFill>
                <a:latin typeface="OpenDyslexicAlta" pitchFamily="2" charset="77"/>
              </a:rPr>
              <a:t>4</a:t>
            </a:r>
          </a:p>
        </p:txBody>
      </p:sp>
      <p:sp>
        <p:nvSpPr>
          <p:cNvPr id="34" name="Rounded Rectangle 33">
            <a:extLst>
              <a:ext uri="{FF2B5EF4-FFF2-40B4-BE49-F238E27FC236}">
                <a16:creationId xmlns:a16="http://schemas.microsoft.com/office/drawing/2014/main" id="{1E895CD2-1891-4544-BE5C-27751DF6A920}"/>
              </a:ext>
            </a:extLst>
          </p:cNvPr>
          <p:cNvSpPr/>
          <p:nvPr/>
        </p:nvSpPr>
        <p:spPr>
          <a:xfrm>
            <a:off x="4768742" y="3820624"/>
            <a:ext cx="834821" cy="492863"/>
          </a:xfrm>
          <a:prstGeom prst="roundRect">
            <a:avLst/>
          </a:prstGeom>
          <a:noFill/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sz="2400" dirty="0">
                <a:solidFill>
                  <a:schemeClr val="tx1"/>
                </a:solidFill>
                <a:latin typeface="OpenDyslexicAlta" pitchFamily="2" charset="77"/>
              </a:rPr>
              <a:t>5</a:t>
            </a:r>
          </a:p>
        </p:txBody>
      </p:sp>
      <p:sp>
        <p:nvSpPr>
          <p:cNvPr id="35" name="Rounded Rectangle 34">
            <a:extLst>
              <a:ext uri="{FF2B5EF4-FFF2-40B4-BE49-F238E27FC236}">
                <a16:creationId xmlns:a16="http://schemas.microsoft.com/office/drawing/2014/main" id="{17569C6C-5C78-B840-A6D6-9E91DE8C1EEF}"/>
              </a:ext>
            </a:extLst>
          </p:cNvPr>
          <p:cNvSpPr/>
          <p:nvPr/>
        </p:nvSpPr>
        <p:spPr>
          <a:xfrm>
            <a:off x="5569236" y="3820624"/>
            <a:ext cx="834821" cy="492863"/>
          </a:xfrm>
          <a:prstGeom prst="roundRect">
            <a:avLst/>
          </a:prstGeom>
          <a:noFill/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sz="2400" dirty="0">
                <a:solidFill>
                  <a:schemeClr val="tx1"/>
                </a:solidFill>
                <a:latin typeface="OpenDyslexicAlta" pitchFamily="2" charset="77"/>
              </a:rPr>
              <a:t>6</a:t>
            </a:r>
          </a:p>
        </p:txBody>
      </p:sp>
      <p:sp>
        <p:nvSpPr>
          <p:cNvPr id="36" name="Rounded Rectangle 35">
            <a:extLst>
              <a:ext uri="{FF2B5EF4-FFF2-40B4-BE49-F238E27FC236}">
                <a16:creationId xmlns:a16="http://schemas.microsoft.com/office/drawing/2014/main" id="{18BC6D7B-0FBB-C04A-AC8F-0551E2DB9BEA}"/>
              </a:ext>
            </a:extLst>
          </p:cNvPr>
          <p:cNvSpPr/>
          <p:nvPr/>
        </p:nvSpPr>
        <p:spPr>
          <a:xfrm>
            <a:off x="6358571" y="3820624"/>
            <a:ext cx="834821" cy="492863"/>
          </a:xfrm>
          <a:prstGeom prst="roundRect">
            <a:avLst/>
          </a:prstGeom>
          <a:noFill/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sz="2400" dirty="0">
                <a:solidFill>
                  <a:schemeClr val="tx1"/>
                </a:solidFill>
                <a:latin typeface="OpenDyslexicAlta" pitchFamily="2" charset="77"/>
              </a:rPr>
              <a:t>7</a:t>
            </a:r>
          </a:p>
        </p:txBody>
      </p:sp>
      <p:sp>
        <p:nvSpPr>
          <p:cNvPr id="37" name="Rounded Rectangle 36">
            <a:extLst>
              <a:ext uri="{FF2B5EF4-FFF2-40B4-BE49-F238E27FC236}">
                <a16:creationId xmlns:a16="http://schemas.microsoft.com/office/drawing/2014/main" id="{FAB4B214-D041-454A-93FA-28C3D154AF13}"/>
              </a:ext>
            </a:extLst>
          </p:cNvPr>
          <p:cNvSpPr/>
          <p:nvPr/>
        </p:nvSpPr>
        <p:spPr>
          <a:xfrm>
            <a:off x="7264515" y="3826730"/>
            <a:ext cx="834821" cy="492863"/>
          </a:xfrm>
          <a:prstGeom prst="roundRect">
            <a:avLst/>
          </a:prstGeom>
          <a:noFill/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sz="2400" dirty="0">
                <a:solidFill>
                  <a:schemeClr val="tx1"/>
                </a:solidFill>
                <a:latin typeface="OpenDyslexicAlta" pitchFamily="2" charset="77"/>
              </a:rPr>
              <a:t>8</a:t>
            </a:r>
          </a:p>
        </p:txBody>
      </p:sp>
      <p:sp>
        <p:nvSpPr>
          <p:cNvPr id="38" name="Rounded Rectangle 37">
            <a:extLst>
              <a:ext uri="{FF2B5EF4-FFF2-40B4-BE49-F238E27FC236}">
                <a16:creationId xmlns:a16="http://schemas.microsoft.com/office/drawing/2014/main" id="{7844AE62-499F-1A4D-BE9F-ADB83799C76B}"/>
              </a:ext>
            </a:extLst>
          </p:cNvPr>
          <p:cNvSpPr/>
          <p:nvPr/>
        </p:nvSpPr>
        <p:spPr>
          <a:xfrm>
            <a:off x="8090385" y="3826730"/>
            <a:ext cx="834821" cy="492863"/>
          </a:xfrm>
          <a:prstGeom prst="roundRect">
            <a:avLst/>
          </a:prstGeom>
          <a:noFill/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sz="2400" dirty="0">
                <a:solidFill>
                  <a:schemeClr val="tx1"/>
                </a:solidFill>
                <a:latin typeface="OpenDyslexicAlta" pitchFamily="2" charset="77"/>
              </a:rPr>
              <a:t>9</a:t>
            </a:r>
          </a:p>
        </p:txBody>
      </p:sp>
      <p:sp>
        <p:nvSpPr>
          <p:cNvPr id="39" name="Rounded Rectangle 38">
            <a:extLst>
              <a:ext uri="{FF2B5EF4-FFF2-40B4-BE49-F238E27FC236}">
                <a16:creationId xmlns:a16="http://schemas.microsoft.com/office/drawing/2014/main" id="{A9E05BCC-4628-ED47-A199-DCEAF0B0E7BC}"/>
              </a:ext>
            </a:extLst>
          </p:cNvPr>
          <p:cNvSpPr/>
          <p:nvPr/>
        </p:nvSpPr>
        <p:spPr>
          <a:xfrm>
            <a:off x="8879720" y="3826730"/>
            <a:ext cx="834821" cy="492863"/>
          </a:xfrm>
          <a:prstGeom prst="roundRect">
            <a:avLst/>
          </a:prstGeom>
          <a:noFill/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sz="2400" dirty="0">
                <a:solidFill>
                  <a:schemeClr val="tx1"/>
                </a:solidFill>
                <a:latin typeface="OpenDyslexicAlta" pitchFamily="2" charset="77"/>
              </a:rPr>
              <a:t>10</a:t>
            </a:r>
          </a:p>
        </p:txBody>
      </p:sp>
      <p:sp>
        <p:nvSpPr>
          <p:cNvPr id="46" name="Rounded Rectangle 45">
            <a:extLst>
              <a:ext uri="{FF2B5EF4-FFF2-40B4-BE49-F238E27FC236}">
                <a16:creationId xmlns:a16="http://schemas.microsoft.com/office/drawing/2014/main" id="{E6E2CE4F-3D8F-6C44-944A-0A0FCF2D92A3}"/>
              </a:ext>
            </a:extLst>
          </p:cNvPr>
          <p:cNvSpPr/>
          <p:nvPr/>
        </p:nvSpPr>
        <p:spPr>
          <a:xfrm>
            <a:off x="2481646" y="5016677"/>
            <a:ext cx="7009999" cy="492863"/>
          </a:xfrm>
          <a:prstGeom prst="roundRect">
            <a:avLst/>
          </a:prstGeom>
          <a:noFill/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sz="2400" dirty="0">
                <a:solidFill>
                  <a:schemeClr val="tx1"/>
                </a:solidFill>
                <a:latin typeface="OpenDyslexicAlta" pitchFamily="2" charset="77"/>
              </a:rPr>
              <a:t>Where should I place 10 on the stick?</a:t>
            </a:r>
          </a:p>
        </p:txBody>
      </p:sp>
      <p:sp>
        <p:nvSpPr>
          <p:cNvPr id="47" name="Cube 46">
            <a:extLst>
              <a:ext uri="{FF2B5EF4-FFF2-40B4-BE49-F238E27FC236}">
                <a16:creationId xmlns:a16="http://schemas.microsoft.com/office/drawing/2014/main" id="{0D0190DD-1988-FC41-8C62-87B987B9D5A8}"/>
              </a:ext>
            </a:extLst>
          </p:cNvPr>
          <p:cNvSpPr/>
          <p:nvPr/>
        </p:nvSpPr>
        <p:spPr>
          <a:xfrm>
            <a:off x="1176239" y="3465513"/>
            <a:ext cx="900546" cy="357170"/>
          </a:xfrm>
          <a:prstGeom prst="cube">
            <a:avLst/>
          </a:prstGeom>
          <a:solidFill>
            <a:srgbClr val="FFDD57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OpenDyslexicAlta" pitchFamily="2" charset="77"/>
            </a:endParaRPr>
          </a:p>
        </p:txBody>
      </p:sp>
      <p:sp>
        <p:nvSpPr>
          <p:cNvPr id="48" name="Cube 47">
            <a:extLst>
              <a:ext uri="{FF2B5EF4-FFF2-40B4-BE49-F238E27FC236}">
                <a16:creationId xmlns:a16="http://schemas.microsoft.com/office/drawing/2014/main" id="{29A05C2F-BC98-CE48-9EED-97906A9ACAE1}"/>
              </a:ext>
            </a:extLst>
          </p:cNvPr>
          <p:cNvSpPr/>
          <p:nvPr/>
        </p:nvSpPr>
        <p:spPr>
          <a:xfrm>
            <a:off x="1979803" y="3465513"/>
            <a:ext cx="900546" cy="357170"/>
          </a:xfrm>
          <a:prstGeom prst="cube">
            <a:avLst/>
          </a:prstGeom>
          <a:solidFill>
            <a:srgbClr val="FF386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OpenDyslexicAlta" pitchFamily="2" charset="77"/>
            </a:endParaRPr>
          </a:p>
        </p:txBody>
      </p:sp>
      <p:sp>
        <p:nvSpPr>
          <p:cNvPr id="49" name="Cube 48">
            <a:extLst>
              <a:ext uri="{FF2B5EF4-FFF2-40B4-BE49-F238E27FC236}">
                <a16:creationId xmlns:a16="http://schemas.microsoft.com/office/drawing/2014/main" id="{5AB9B1EE-F63A-354E-ADAE-98627FD40B6C}"/>
              </a:ext>
            </a:extLst>
          </p:cNvPr>
          <p:cNvSpPr/>
          <p:nvPr/>
        </p:nvSpPr>
        <p:spPr>
          <a:xfrm>
            <a:off x="2786746" y="3465513"/>
            <a:ext cx="900546" cy="357170"/>
          </a:xfrm>
          <a:prstGeom prst="cube">
            <a:avLst/>
          </a:prstGeom>
          <a:solidFill>
            <a:srgbClr val="FFDD57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OpenDyslexicAlta" pitchFamily="2" charset="77"/>
            </a:endParaRPr>
          </a:p>
        </p:txBody>
      </p:sp>
      <p:sp>
        <p:nvSpPr>
          <p:cNvPr id="50" name="Cube 49">
            <a:extLst>
              <a:ext uri="{FF2B5EF4-FFF2-40B4-BE49-F238E27FC236}">
                <a16:creationId xmlns:a16="http://schemas.microsoft.com/office/drawing/2014/main" id="{2C9C9E6D-26D0-3A44-BD84-E30C8C2BF2E7}"/>
              </a:ext>
            </a:extLst>
          </p:cNvPr>
          <p:cNvSpPr/>
          <p:nvPr/>
        </p:nvSpPr>
        <p:spPr>
          <a:xfrm>
            <a:off x="3590310" y="3465513"/>
            <a:ext cx="900546" cy="357170"/>
          </a:xfrm>
          <a:prstGeom prst="cube">
            <a:avLst/>
          </a:prstGeom>
          <a:solidFill>
            <a:srgbClr val="FF386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OpenDyslexicAlta" pitchFamily="2" charset="77"/>
            </a:endParaRPr>
          </a:p>
        </p:txBody>
      </p:sp>
      <p:sp>
        <p:nvSpPr>
          <p:cNvPr id="51" name="Cube 50">
            <a:extLst>
              <a:ext uri="{FF2B5EF4-FFF2-40B4-BE49-F238E27FC236}">
                <a16:creationId xmlns:a16="http://schemas.microsoft.com/office/drawing/2014/main" id="{E18B6797-C5AF-EF45-86B4-8367ED8D116A}"/>
              </a:ext>
            </a:extLst>
          </p:cNvPr>
          <p:cNvSpPr/>
          <p:nvPr/>
        </p:nvSpPr>
        <p:spPr>
          <a:xfrm>
            <a:off x="4397253" y="3465513"/>
            <a:ext cx="900546" cy="357170"/>
          </a:xfrm>
          <a:prstGeom prst="cube">
            <a:avLst/>
          </a:prstGeom>
          <a:solidFill>
            <a:srgbClr val="FFDD57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OpenDyslexicAlta" pitchFamily="2" charset="77"/>
            </a:endParaRPr>
          </a:p>
        </p:txBody>
      </p:sp>
      <p:sp>
        <p:nvSpPr>
          <p:cNvPr id="53" name="Cube 52">
            <a:extLst>
              <a:ext uri="{FF2B5EF4-FFF2-40B4-BE49-F238E27FC236}">
                <a16:creationId xmlns:a16="http://schemas.microsoft.com/office/drawing/2014/main" id="{D41CD313-82B6-354B-8490-8497A013A31D}"/>
              </a:ext>
            </a:extLst>
          </p:cNvPr>
          <p:cNvSpPr/>
          <p:nvPr/>
        </p:nvSpPr>
        <p:spPr>
          <a:xfrm>
            <a:off x="5200817" y="3465513"/>
            <a:ext cx="900546" cy="357170"/>
          </a:xfrm>
          <a:prstGeom prst="cube">
            <a:avLst/>
          </a:prstGeom>
          <a:solidFill>
            <a:srgbClr val="FF386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OpenDyslexicAlta" pitchFamily="2" charset="77"/>
            </a:endParaRPr>
          </a:p>
        </p:txBody>
      </p:sp>
      <p:sp>
        <p:nvSpPr>
          <p:cNvPr id="54" name="Cube 53">
            <a:extLst>
              <a:ext uri="{FF2B5EF4-FFF2-40B4-BE49-F238E27FC236}">
                <a16:creationId xmlns:a16="http://schemas.microsoft.com/office/drawing/2014/main" id="{1D712E46-AE01-2C43-9CAD-6D9EAAF002BD}"/>
              </a:ext>
            </a:extLst>
          </p:cNvPr>
          <p:cNvSpPr/>
          <p:nvPr/>
        </p:nvSpPr>
        <p:spPr>
          <a:xfrm>
            <a:off x="6007760" y="3465513"/>
            <a:ext cx="900546" cy="357170"/>
          </a:xfrm>
          <a:prstGeom prst="cube">
            <a:avLst/>
          </a:prstGeom>
          <a:solidFill>
            <a:srgbClr val="FFDD57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OpenDyslexicAlta" pitchFamily="2" charset="77"/>
            </a:endParaRPr>
          </a:p>
        </p:txBody>
      </p:sp>
      <p:sp>
        <p:nvSpPr>
          <p:cNvPr id="55" name="Cube 54">
            <a:extLst>
              <a:ext uri="{FF2B5EF4-FFF2-40B4-BE49-F238E27FC236}">
                <a16:creationId xmlns:a16="http://schemas.microsoft.com/office/drawing/2014/main" id="{D45011AE-6361-D641-9E62-ADD31C6B3483}"/>
              </a:ext>
            </a:extLst>
          </p:cNvPr>
          <p:cNvSpPr/>
          <p:nvPr/>
        </p:nvSpPr>
        <p:spPr>
          <a:xfrm>
            <a:off x="6811324" y="3465513"/>
            <a:ext cx="900546" cy="357170"/>
          </a:xfrm>
          <a:prstGeom prst="cube">
            <a:avLst/>
          </a:prstGeom>
          <a:solidFill>
            <a:srgbClr val="FF386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OpenDyslexicAlta" pitchFamily="2" charset="77"/>
            </a:endParaRPr>
          </a:p>
        </p:txBody>
      </p:sp>
      <p:sp>
        <p:nvSpPr>
          <p:cNvPr id="56" name="Cube 55">
            <a:extLst>
              <a:ext uri="{FF2B5EF4-FFF2-40B4-BE49-F238E27FC236}">
                <a16:creationId xmlns:a16="http://schemas.microsoft.com/office/drawing/2014/main" id="{637873C8-98CB-744D-8D64-3AD3AE6535B6}"/>
              </a:ext>
            </a:extLst>
          </p:cNvPr>
          <p:cNvSpPr/>
          <p:nvPr/>
        </p:nvSpPr>
        <p:spPr>
          <a:xfrm>
            <a:off x="7618267" y="3463454"/>
            <a:ext cx="900546" cy="357170"/>
          </a:xfrm>
          <a:prstGeom prst="cube">
            <a:avLst/>
          </a:prstGeom>
          <a:solidFill>
            <a:srgbClr val="FFDD57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OpenDyslexicAlta" pitchFamily="2" charset="77"/>
            </a:endParaRPr>
          </a:p>
        </p:txBody>
      </p:sp>
      <p:sp>
        <p:nvSpPr>
          <p:cNvPr id="57" name="Cube 56">
            <a:extLst>
              <a:ext uri="{FF2B5EF4-FFF2-40B4-BE49-F238E27FC236}">
                <a16:creationId xmlns:a16="http://schemas.microsoft.com/office/drawing/2014/main" id="{5CE99806-D016-4A4D-BB33-4236D20EF7F0}"/>
              </a:ext>
            </a:extLst>
          </p:cNvPr>
          <p:cNvSpPr/>
          <p:nvPr/>
        </p:nvSpPr>
        <p:spPr>
          <a:xfrm>
            <a:off x="8421831" y="3463454"/>
            <a:ext cx="900546" cy="357170"/>
          </a:xfrm>
          <a:prstGeom prst="cube">
            <a:avLst/>
          </a:prstGeom>
          <a:solidFill>
            <a:srgbClr val="FF386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OpenDyslexicAlta" pitchFamily="2" charset="77"/>
            </a:endParaRPr>
          </a:p>
        </p:txBody>
      </p:sp>
      <p:sp>
        <p:nvSpPr>
          <p:cNvPr id="58" name="Rounded Rectangle 57">
            <a:extLst>
              <a:ext uri="{FF2B5EF4-FFF2-40B4-BE49-F238E27FC236}">
                <a16:creationId xmlns:a16="http://schemas.microsoft.com/office/drawing/2014/main" id="{FE9C61B8-8B1C-9A4C-B43B-5785D62F0B89}"/>
              </a:ext>
            </a:extLst>
          </p:cNvPr>
          <p:cNvSpPr/>
          <p:nvPr/>
        </p:nvSpPr>
        <p:spPr>
          <a:xfrm>
            <a:off x="8929150" y="3044072"/>
            <a:ext cx="834821" cy="492863"/>
          </a:xfrm>
          <a:prstGeom prst="roundRect">
            <a:avLst/>
          </a:prstGeom>
          <a:noFill/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sz="2400" dirty="0">
                <a:solidFill>
                  <a:srgbClr val="7957D5"/>
                </a:solidFill>
                <a:latin typeface="OpenDyslexicAlta" pitchFamily="2" charset="77"/>
              </a:rPr>
              <a:t>20</a:t>
            </a:r>
          </a:p>
        </p:txBody>
      </p:sp>
      <p:sp>
        <p:nvSpPr>
          <p:cNvPr id="59" name="Rounded Rectangle 58">
            <a:extLst>
              <a:ext uri="{FF2B5EF4-FFF2-40B4-BE49-F238E27FC236}">
                <a16:creationId xmlns:a16="http://schemas.microsoft.com/office/drawing/2014/main" id="{6B401734-A6B4-2942-9B76-C6B1C88AD654}"/>
              </a:ext>
            </a:extLst>
          </p:cNvPr>
          <p:cNvSpPr/>
          <p:nvPr/>
        </p:nvSpPr>
        <p:spPr>
          <a:xfrm>
            <a:off x="823803" y="3037966"/>
            <a:ext cx="834821" cy="492863"/>
          </a:xfrm>
          <a:prstGeom prst="roundRect">
            <a:avLst/>
          </a:prstGeom>
          <a:noFill/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sz="2400" dirty="0">
                <a:solidFill>
                  <a:srgbClr val="7957D5"/>
                </a:solidFill>
                <a:latin typeface="OpenDyslexicAlta" pitchFamily="2" charset="77"/>
              </a:rPr>
              <a:t>0</a:t>
            </a:r>
          </a:p>
        </p:txBody>
      </p:sp>
      <p:sp>
        <p:nvSpPr>
          <p:cNvPr id="60" name="Rounded Rectangle 59">
            <a:extLst>
              <a:ext uri="{FF2B5EF4-FFF2-40B4-BE49-F238E27FC236}">
                <a16:creationId xmlns:a16="http://schemas.microsoft.com/office/drawing/2014/main" id="{A11B3A01-A2EB-7A45-9AF5-FB8F99D7129D}"/>
              </a:ext>
            </a:extLst>
          </p:cNvPr>
          <p:cNvSpPr/>
          <p:nvPr/>
        </p:nvSpPr>
        <p:spPr>
          <a:xfrm>
            <a:off x="1613138" y="3037966"/>
            <a:ext cx="834821" cy="492863"/>
          </a:xfrm>
          <a:prstGeom prst="roundRect">
            <a:avLst/>
          </a:prstGeom>
          <a:noFill/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sz="2400" dirty="0">
                <a:solidFill>
                  <a:srgbClr val="7957D5"/>
                </a:solidFill>
                <a:latin typeface="OpenDyslexicAlta" pitchFamily="2" charset="77"/>
              </a:rPr>
              <a:t>2</a:t>
            </a:r>
          </a:p>
        </p:txBody>
      </p:sp>
      <p:sp>
        <p:nvSpPr>
          <p:cNvPr id="61" name="Rounded Rectangle 60">
            <a:extLst>
              <a:ext uri="{FF2B5EF4-FFF2-40B4-BE49-F238E27FC236}">
                <a16:creationId xmlns:a16="http://schemas.microsoft.com/office/drawing/2014/main" id="{22187E6C-17A1-A040-A72E-E2EDB01A46A7}"/>
              </a:ext>
            </a:extLst>
          </p:cNvPr>
          <p:cNvSpPr/>
          <p:nvPr/>
        </p:nvSpPr>
        <p:spPr>
          <a:xfrm>
            <a:off x="2413632" y="3037966"/>
            <a:ext cx="834821" cy="492863"/>
          </a:xfrm>
          <a:prstGeom prst="roundRect">
            <a:avLst/>
          </a:prstGeom>
          <a:noFill/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sz="2400" dirty="0">
                <a:solidFill>
                  <a:srgbClr val="7957D5"/>
                </a:solidFill>
                <a:latin typeface="OpenDyslexicAlta" pitchFamily="2" charset="77"/>
              </a:rPr>
              <a:t>4</a:t>
            </a:r>
          </a:p>
        </p:txBody>
      </p:sp>
      <p:sp>
        <p:nvSpPr>
          <p:cNvPr id="62" name="Rounded Rectangle 61">
            <a:extLst>
              <a:ext uri="{FF2B5EF4-FFF2-40B4-BE49-F238E27FC236}">
                <a16:creationId xmlns:a16="http://schemas.microsoft.com/office/drawing/2014/main" id="{D301227C-279E-5F46-A24A-1C412836E951}"/>
              </a:ext>
            </a:extLst>
          </p:cNvPr>
          <p:cNvSpPr/>
          <p:nvPr/>
        </p:nvSpPr>
        <p:spPr>
          <a:xfrm>
            <a:off x="4028837" y="3037966"/>
            <a:ext cx="834821" cy="492863"/>
          </a:xfrm>
          <a:prstGeom prst="roundRect">
            <a:avLst/>
          </a:prstGeom>
          <a:noFill/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sz="2400" dirty="0">
                <a:solidFill>
                  <a:srgbClr val="7957D5"/>
                </a:solidFill>
                <a:latin typeface="OpenDyslexicAlta" pitchFamily="2" charset="77"/>
              </a:rPr>
              <a:t>8</a:t>
            </a:r>
          </a:p>
        </p:txBody>
      </p:sp>
      <p:sp>
        <p:nvSpPr>
          <p:cNvPr id="63" name="Rounded Rectangle 62">
            <a:extLst>
              <a:ext uri="{FF2B5EF4-FFF2-40B4-BE49-F238E27FC236}">
                <a16:creationId xmlns:a16="http://schemas.microsoft.com/office/drawing/2014/main" id="{9ED92279-B68F-1E47-B44D-9E08EF2A5242}"/>
              </a:ext>
            </a:extLst>
          </p:cNvPr>
          <p:cNvSpPr/>
          <p:nvPr/>
        </p:nvSpPr>
        <p:spPr>
          <a:xfrm>
            <a:off x="7313945" y="3044072"/>
            <a:ext cx="834821" cy="492863"/>
          </a:xfrm>
          <a:prstGeom prst="roundRect">
            <a:avLst/>
          </a:prstGeom>
          <a:noFill/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sz="2400" dirty="0">
                <a:solidFill>
                  <a:srgbClr val="7957D5"/>
                </a:solidFill>
                <a:latin typeface="OpenDyslexicAlta" pitchFamily="2" charset="77"/>
              </a:rPr>
              <a:t>16</a:t>
            </a:r>
          </a:p>
        </p:txBody>
      </p:sp>
      <p:sp>
        <p:nvSpPr>
          <p:cNvPr id="64" name="Rounded Rectangle 63">
            <a:extLst>
              <a:ext uri="{FF2B5EF4-FFF2-40B4-BE49-F238E27FC236}">
                <a16:creationId xmlns:a16="http://schemas.microsoft.com/office/drawing/2014/main" id="{FC80334F-1C38-3843-85A7-161EBE2A3816}"/>
              </a:ext>
            </a:extLst>
          </p:cNvPr>
          <p:cNvSpPr/>
          <p:nvPr/>
        </p:nvSpPr>
        <p:spPr>
          <a:xfrm>
            <a:off x="3202967" y="3037966"/>
            <a:ext cx="834821" cy="492863"/>
          </a:xfrm>
          <a:prstGeom prst="roundRect">
            <a:avLst/>
          </a:prstGeom>
          <a:noFill/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sz="2400" dirty="0">
                <a:solidFill>
                  <a:srgbClr val="7957D5"/>
                </a:solidFill>
                <a:latin typeface="OpenDyslexicAlta" pitchFamily="2" charset="77"/>
              </a:rPr>
              <a:t>6</a:t>
            </a:r>
          </a:p>
        </p:txBody>
      </p:sp>
      <p:sp>
        <p:nvSpPr>
          <p:cNvPr id="65" name="Rounded Rectangle 64">
            <a:extLst>
              <a:ext uri="{FF2B5EF4-FFF2-40B4-BE49-F238E27FC236}">
                <a16:creationId xmlns:a16="http://schemas.microsoft.com/office/drawing/2014/main" id="{048BF094-AF46-F84C-B8BF-0FEC8C0E97C9}"/>
              </a:ext>
            </a:extLst>
          </p:cNvPr>
          <p:cNvSpPr/>
          <p:nvPr/>
        </p:nvSpPr>
        <p:spPr>
          <a:xfrm>
            <a:off x="5618666" y="3037966"/>
            <a:ext cx="834821" cy="492863"/>
          </a:xfrm>
          <a:prstGeom prst="roundRect">
            <a:avLst/>
          </a:prstGeom>
          <a:noFill/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sz="2400" dirty="0">
                <a:solidFill>
                  <a:srgbClr val="7957D5"/>
                </a:solidFill>
                <a:latin typeface="OpenDyslexicAlta" pitchFamily="2" charset="77"/>
              </a:rPr>
              <a:t>12</a:t>
            </a:r>
          </a:p>
        </p:txBody>
      </p:sp>
      <p:sp>
        <p:nvSpPr>
          <p:cNvPr id="67" name="Rounded Rectangle 66">
            <a:extLst>
              <a:ext uri="{FF2B5EF4-FFF2-40B4-BE49-F238E27FC236}">
                <a16:creationId xmlns:a16="http://schemas.microsoft.com/office/drawing/2014/main" id="{3678C884-7680-2242-9805-8EF61906FB71}"/>
              </a:ext>
            </a:extLst>
          </p:cNvPr>
          <p:cNvSpPr/>
          <p:nvPr/>
        </p:nvSpPr>
        <p:spPr>
          <a:xfrm>
            <a:off x="6476602" y="3037966"/>
            <a:ext cx="834821" cy="492863"/>
          </a:xfrm>
          <a:prstGeom prst="roundRect">
            <a:avLst/>
          </a:prstGeom>
          <a:noFill/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endParaRPr lang="en-US" sz="2400" dirty="0">
              <a:solidFill>
                <a:srgbClr val="7957D5"/>
              </a:solidFill>
              <a:latin typeface="OpenDyslexicAlta" pitchFamily="2" charset="77"/>
            </a:endParaRPr>
          </a:p>
        </p:txBody>
      </p:sp>
    </p:spTree>
    <p:extLst>
      <p:ext uri="{BB962C8B-B14F-4D97-AF65-F5344CB8AC3E}">
        <p14:creationId xmlns:p14="http://schemas.microsoft.com/office/powerpoint/2010/main" val="58277710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F491D1F-0097-3F4A-B04E-14B5096ADCA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Talking Time:</a:t>
            </a:r>
          </a:p>
          <a:p>
            <a:pPr marL="0" indent="0">
              <a:buClr>
                <a:srgbClr val="23D160"/>
              </a:buClr>
              <a:buSzPct val="85000"/>
              <a:buNone/>
            </a:pPr>
            <a:r>
              <a:rPr lang="en-GB" sz="2200" dirty="0"/>
              <a:t>Referring to the number bead string, complete the sentences below. </a:t>
            </a:r>
          </a:p>
          <a:p>
            <a:pPr marL="0" indent="0">
              <a:buClr>
                <a:srgbClr val="23D160"/>
              </a:buClr>
              <a:buSzPct val="85000"/>
              <a:buNone/>
            </a:pPr>
            <a:endParaRPr lang="en-GB" sz="2200" dirty="0"/>
          </a:p>
          <a:p>
            <a:pPr marL="0" indent="0">
              <a:buClr>
                <a:srgbClr val="23D160"/>
              </a:buClr>
              <a:buSzPct val="85000"/>
              <a:buNone/>
            </a:pPr>
            <a:endParaRPr lang="en-GB" sz="2200" dirty="0"/>
          </a:p>
          <a:p>
            <a:pPr marL="0" indent="0">
              <a:buClr>
                <a:srgbClr val="23D160"/>
              </a:buClr>
              <a:buSzPct val="85000"/>
              <a:buNone/>
            </a:pPr>
            <a:endParaRPr lang="en-GB" sz="2200" dirty="0"/>
          </a:p>
        </p:txBody>
      </p:sp>
      <p:sp>
        <p:nvSpPr>
          <p:cNvPr id="31" name="Title 1">
            <a:extLst>
              <a:ext uri="{FF2B5EF4-FFF2-40B4-BE49-F238E27FC236}">
                <a16:creationId xmlns:a16="http://schemas.microsoft.com/office/drawing/2014/main" id="{9540A78B-5E69-3E4D-B38D-0AB9FD4CF9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9021417" cy="1325563"/>
          </a:xfrm>
        </p:spPr>
        <p:txBody>
          <a:bodyPr>
            <a:normAutofit/>
          </a:bodyPr>
          <a:lstStyle/>
          <a:p>
            <a:r>
              <a:rPr lang="en-GB" sz="2800" dirty="0"/>
              <a:t>To be able to divide by 2</a:t>
            </a:r>
            <a:endParaRPr lang="en-GB" sz="3600" dirty="0"/>
          </a:p>
        </p:txBody>
      </p:sp>
      <p:pic>
        <p:nvPicPr>
          <p:cNvPr id="26" name="Picture 25">
            <a:extLst>
              <a:ext uri="{FF2B5EF4-FFF2-40B4-BE49-F238E27FC236}">
                <a16:creationId xmlns:a16="http://schemas.microsoft.com/office/drawing/2014/main" id="{A1460556-B7C7-114E-B9C5-A572F82A3B9D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2055" y="2566343"/>
            <a:ext cx="9588636" cy="1158329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75D09513-1652-A640-A5CB-CB44CA89CEC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77797" y="2826278"/>
            <a:ext cx="626180" cy="638458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25D5824A-2C1F-7349-8E61-07DE8F1055B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88599" y="2826278"/>
            <a:ext cx="626180" cy="638458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629A4127-CC22-6C49-9E8E-900D6C2A1E7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98157" y="2826278"/>
            <a:ext cx="626180" cy="638458"/>
          </a:xfrm>
          <a:prstGeom prst="rect">
            <a:avLst/>
          </a:prstGeom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id="{A1E87D29-B178-D648-A7BF-8E2289FD412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21005" y="2826278"/>
            <a:ext cx="626180" cy="638458"/>
          </a:xfrm>
          <a:prstGeom prst="rect">
            <a:avLst/>
          </a:prstGeom>
        </p:spPr>
      </p:pic>
      <p:sp>
        <p:nvSpPr>
          <p:cNvPr id="38" name="Rounded Rectangle 37">
            <a:extLst>
              <a:ext uri="{FF2B5EF4-FFF2-40B4-BE49-F238E27FC236}">
                <a16:creationId xmlns:a16="http://schemas.microsoft.com/office/drawing/2014/main" id="{D6B107DE-FE7D-A744-B6F7-B1DBBD41CD7E}"/>
              </a:ext>
            </a:extLst>
          </p:cNvPr>
          <p:cNvSpPr/>
          <p:nvPr/>
        </p:nvSpPr>
        <p:spPr>
          <a:xfrm>
            <a:off x="838200" y="3724671"/>
            <a:ext cx="8721436" cy="1325563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000" dirty="0">
                <a:solidFill>
                  <a:schemeClr val="tx1"/>
                </a:solidFill>
                <a:latin typeface="OpenDyslexicAlta" pitchFamily="2" charset="77"/>
              </a:rPr>
              <a:t>In total, there are </a:t>
            </a:r>
            <a:r>
              <a:rPr lang="en-US" sz="20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__</a:t>
            </a:r>
            <a:r>
              <a:rPr lang="en-US" sz="2000" dirty="0">
                <a:solidFill>
                  <a:schemeClr val="tx1"/>
                </a:solidFill>
                <a:latin typeface="OpenDyslexicAlta" pitchFamily="2" charset="77"/>
              </a:rPr>
              <a:t> beads.</a:t>
            </a:r>
          </a:p>
          <a:p>
            <a:r>
              <a:rPr lang="en-US" sz="2000" dirty="0">
                <a:solidFill>
                  <a:schemeClr val="tx1"/>
                </a:solidFill>
                <a:latin typeface="OpenDyslexicAlta" pitchFamily="2" charset="77"/>
              </a:rPr>
              <a:t>They have been separated into equal groupings of </a:t>
            </a:r>
            <a:r>
              <a:rPr lang="en-US" sz="20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__</a:t>
            </a:r>
            <a:r>
              <a:rPr lang="en-US" sz="2000" dirty="0">
                <a:solidFill>
                  <a:schemeClr val="tx1"/>
                </a:solidFill>
                <a:latin typeface="OpenDyslexicAlta" pitchFamily="2" charset="77"/>
              </a:rPr>
              <a:t> beads. </a:t>
            </a:r>
          </a:p>
          <a:p>
            <a:r>
              <a:rPr lang="en-US" sz="2000" dirty="0">
                <a:solidFill>
                  <a:schemeClr val="tx1"/>
                </a:solidFill>
                <a:latin typeface="OpenDyslexicAlta" pitchFamily="2" charset="77"/>
              </a:rPr>
              <a:t>There are </a:t>
            </a:r>
            <a:r>
              <a:rPr lang="en-US" sz="20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__</a:t>
            </a:r>
            <a:r>
              <a:rPr lang="en-US" sz="2000" dirty="0">
                <a:solidFill>
                  <a:schemeClr val="tx1"/>
                </a:solidFill>
                <a:latin typeface="OpenDyslexicAlta" pitchFamily="2" charset="77"/>
              </a:rPr>
              <a:t> groups in total.</a:t>
            </a:r>
            <a:endParaRPr lang="en-US" sz="2000" dirty="0">
              <a:solidFill>
                <a:srgbClr val="FF3860"/>
              </a:solidFill>
              <a:latin typeface="OpenDyslexicAlta" pitchFamily="2" charset="77"/>
            </a:endParaRPr>
          </a:p>
        </p:txBody>
      </p:sp>
      <p:sp>
        <p:nvSpPr>
          <p:cNvPr id="39" name="Rounded Rectangle 38">
            <a:extLst>
              <a:ext uri="{FF2B5EF4-FFF2-40B4-BE49-F238E27FC236}">
                <a16:creationId xmlns:a16="http://schemas.microsoft.com/office/drawing/2014/main" id="{45280900-0C8B-DB46-A0AE-6E167A23026F}"/>
              </a:ext>
            </a:extLst>
          </p:cNvPr>
          <p:cNvSpPr/>
          <p:nvPr/>
        </p:nvSpPr>
        <p:spPr>
          <a:xfrm>
            <a:off x="250605" y="5587394"/>
            <a:ext cx="914400" cy="914400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600" dirty="0">
              <a:solidFill>
                <a:schemeClr val="tx1"/>
              </a:solidFill>
              <a:latin typeface="OpenDyslexicAlta" pitchFamily="2" charset="77"/>
            </a:endParaRPr>
          </a:p>
        </p:txBody>
      </p:sp>
      <p:sp>
        <p:nvSpPr>
          <p:cNvPr id="40" name="Rounded Rectangle 39">
            <a:extLst>
              <a:ext uri="{FF2B5EF4-FFF2-40B4-BE49-F238E27FC236}">
                <a16:creationId xmlns:a16="http://schemas.microsoft.com/office/drawing/2014/main" id="{FB8CFC44-1A63-2845-B1CA-B66C07B17C24}"/>
              </a:ext>
            </a:extLst>
          </p:cNvPr>
          <p:cNvSpPr/>
          <p:nvPr/>
        </p:nvSpPr>
        <p:spPr>
          <a:xfrm>
            <a:off x="1253905" y="5587394"/>
            <a:ext cx="914400" cy="914400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>
                <a:solidFill>
                  <a:schemeClr val="tx1"/>
                </a:solidFill>
                <a:latin typeface="OpenDyslexicAlta" pitchFamily="2" charset="77"/>
              </a:rPr>
              <a:t>÷</a:t>
            </a:r>
          </a:p>
        </p:txBody>
      </p:sp>
      <p:sp>
        <p:nvSpPr>
          <p:cNvPr id="41" name="Rounded Rectangle 40">
            <a:extLst>
              <a:ext uri="{FF2B5EF4-FFF2-40B4-BE49-F238E27FC236}">
                <a16:creationId xmlns:a16="http://schemas.microsoft.com/office/drawing/2014/main" id="{C202B008-65B0-B647-8AA7-5DDA6A145AE3}"/>
              </a:ext>
            </a:extLst>
          </p:cNvPr>
          <p:cNvSpPr/>
          <p:nvPr/>
        </p:nvSpPr>
        <p:spPr>
          <a:xfrm>
            <a:off x="2257205" y="5587394"/>
            <a:ext cx="914400" cy="914400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600" dirty="0">
              <a:solidFill>
                <a:schemeClr val="tx1"/>
              </a:solidFill>
              <a:latin typeface="OpenDyslexicAlta" pitchFamily="2" charset="77"/>
            </a:endParaRPr>
          </a:p>
        </p:txBody>
      </p:sp>
      <p:sp>
        <p:nvSpPr>
          <p:cNvPr id="42" name="Rounded Rectangle 41">
            <a:extLst>
              <a:ext uri="{FF2B5EF4-FFF2-40B4-BE49-F238E27FC236}">
                <a16:creationId xmlns:a16="http://schemas.microsoft.com/office/drawing/2014/main" id="{D6F75D6A-3F66-2349-9935-8FD44DC32D74}"/>
              </a:ext>
            </a:extLst>
          </p:cNvPr>
          <p:cNvSpPr/>
          <p:nvPr/>
        </p:nvSpPr>
        <p:spPr>
          <a:xfrm>
            <a:off x="3260505" y="5587394"/>
            <a:ext cx="914400" cy="914400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>
                <a:solidFill>
                  <a:schemeClr val="tx1"/>
                </a:solidFill>
                <a:latin typeface="OpenDyslexicAlta" pitchFamily="2" charset="77"/>
              </a:rPr>
              <a:t>=</a:t>
            </a:r>
          </a:p>
        </p:txBody>
      </p:sp>
      <p:sp>
        <p:nvSpPr>
          <p:cNvPr id="43" name="Rounded Rectangle 42">
            <a:extLst>
              <a:ext uri="{FF2B5EF4-FFF2-40B4-BE49-F238E27FC236}">
                <a16:creationId xmlns:a16="http://schemas.microsoft.com/office/drawing/2014/main" id="{38D4CAC0-97D0-BB4B-A61B-A1BA573B0940}"/>
              </a:ext>
            </a:extLst>
          </p:cNvPr>
          <p:cNvSpPr/>
          <p:nvPr/>
        </p:nvSpPr>
        <p:spPr>
          <a:xfrm>
            <a:off x="4263805" y="5587394"/>
            <a:ext cx="914400" cy="914400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600" dirty="0">
              <a:solidFill>
                <a:srgbClr val="FF3860"/>
              </a:solidFill>
              <a:latin typeface="OpenDyslexicAlta" pitchFamily="2" charset="77"/>
            </a:endParaRPr>
          </a:p>
        </p:txBody>
      </p:sp>
      <p:sp>
        <p:nvSpPr>
          <p:cNvPr id="44" name="Rounded Rectangle 43">
            <a:extLst>
              <a:ext uri="{FF2B5EF4-FFF2-40B4-BE49-F238E27FC236}">
                <a16:creationId xmlns:a16="http://schemas.microsoft.com/office/drawing/2014/main" id="{9599B1D7-035B-7448-A323-A79827C6C948}"/>
              </a:ext>
            </a:extLst>
          </p:cNvPr>
          <p:cNvSpPr/>
          <p:nvPr/>
        </p:nvSpPr>
        <p:spPr>
          <a:xfrm>
            <a:off x="6972300" y="5572702"/>
            <a:ext cx="914400" cy="914400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600" dirty="0">
              <a:solidFill>
                <a:schemeClr val="tx1"/>
              </a:solidFill>
              <a:latin typeface="OpenDyslexicAlta" pitchFamily="2" charset="77"/>
            </a:endParaRPr>
          </a:p>
        </p:txBody>
      </p:sp>
      <p:sp>
        <p:nvSpPr>
          <p:cNvPr id="45" name="Rounded Rectangle 44">
            <a:extLst>
              <a:ext uri="{FF2B5EF4-FFF2-40B4-BE49-F238E27FC236}">
                <a16:creationId xmlns:a16="http://schemas.microsoft.com/office/drawing/2014/main" id="{A7FAE8AA-039D-E149-A3F5-4744DE88DDF2}"/>
              </a:ext>
            </a:extLst>
          </p:cNvPr>
          <p:cNvSpPr/>
          <p:nvPr/>
        </p:nvSpPr>
        <p:spPr>
          <a:xfrm>
            <a:off x="7975600" y="5572702"/>
            <a:ext cx="914400" cy="914400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>
                <a:solidFill>
                  <a:schemeClr val="tx1"/>
                </a:solidFill>
                <a:latin typeface="OpenDyslexicAlta" pitchFamily="2" charset="77"/>
              </a:rPr>
              <a:t>x</a:t>
            </a:r>
          </a:p>
        </p:txBody>
      </p:sp>
      <p:sp>
        <p:nvSpPr>
          <p:cNvPr id="46" name="Rounded Rectangle 45">
            <a:extLst>
              <a:ext uri="{FF2B5EF4-FFF2-40B4-BE49-F238E27FC236}">
                <a16:creationId xmlns:a16="http://schemas.microsoft.com/office/drawing/2014/main" id="{1BF714CA-A3AC-704A-9717-F96FB09E480C}"/>
              </a:ext>
            </a:extLst>
          </p:cNvPr>
          <p:cNvSpPr/>
          <p:nvPr/>
        </p:nvSpPr>
        <p:spPr>
          <a:xfrm>
            <a:off x="8978900" y="5572702"/>
            <a:ext cx="914400" cy="914400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600" dirty="0">
              <a:solidFill>
                <a:schemeClr val="tx1"/>
              </a:solidFill>
              <a:latin typeface="OpenDyslexicAlta" pitchFamily="2" charset="77"/>
            </a:endParaRPr>
          </a:p>
        </p:txBody>
      </p:sp>
      <p:sp>
        <p:nvSpPr>
          <p:cNvPr id="47" name="Rounded Rectangle 46">
            <a:extLst>
              <a:ext uri="{FF2B5EF4-FFF2-40B4-BE49-F238E27FC236}">
                <a16:creationId xmlns:a16="http://schemas.microsoft.com/office/drawing/2014/main" id="{9F3B2376-394C-9543-BBF9-46490D714D73}"/>
              </a:ext>
            </a:extLst>
          </p:cNvPr>
          <p:cNvSpPr/>
          <p:nvPr/>
        </p:nvSpPr>
        <p:spPr>
          <a:xfrm>
            <a:off x="9982200" y="5572702"/>
            <a:ext cx="914400" cy="914400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>
                <a:solidFill>
                  <a:schemeClr val="tx1"/>
                </a:solidFill>
                <a:latin typeface="OpenDyslexicAlta" pitchFamily="2" charset="77"/>
              </a:rPr>
              <a:t>=</a:t>
            </a:r>
          </a:p>
        </p:txBody>
      </p:sp>
      <p:sp>
        <p:nvSpPr>
          <p:cNvPr id="48" name="Rounded Rectangle 47">
            <a:extLst>
              <a:ext uri="{FF2B5EF4-FFF2-40B4-BE49-F238E27FC236}">
                <a16:creationId xmlns:a16="http://schemas.microsoft.com/office/drawing/2014/main" id="{EBA63A3A-C524-0C4F-BD12-EF810C0E26E5}"/>
              </a:ext>
            </a:extLst>
          </p:cNvPr>
          <p:cNvSpPr/>
          <p:nvPr/>
        </p:nvSpPr>
        <p:spPr>
          <a:xfrm>
            <a:off x="10985500" y="5572702"/>
            <a:ext cx="914400" cy="914400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600" dirty="0">
              <a:solidFill>
                <a:srgbClr val="FF3860"/>
              </a:solidFill>
              <a:latin typeface="OpenDyslexicAlta" pitchFamily="2" charset="77"/>
            </a:endParaRPr>
          </a:p>
        </p:txBody>
      </p:sp>
    </p:spTree>
    <p:extLst>
      <p:ext uri="{BB962C8B-B14F-4D97-AF65-F5344CB8AC3E}">
        <p14:creationId xmlns:p14="http://schemas.microsoft.com/office/powerpoint/2010/main" val="239844567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F491D1F-0097-3F4A-B04E-14B5096ADCA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Talking Time:</a:t>
            </a:r>
          </a:p>
          <a:p>
            <a:pPr marL="0" indent="0">
              <a:buClr>
                <a:srgbClr val="23D160"/>
              </a:buClr>
              <a:buSzPct val="85000"/>
              <a:buNone/>
            </a:pPr>
            <a:r>
              <a:rPr lang="en-GB" sz="2200" dirty="0"/>
              <a:t>Referring to the number bead string, complete the sentences below. </a:t>
            </a:r>
          </a:p>
          <a:p>
            <a:pPr marL="0" indent="0">
              <a:buClr>
                <a:srgbClr val="23D160"/>
              </a:buClr>
              <a:buSzPct val="85000"/>
              <a:buNone/>
            </a:pPr>
            <a:endParaRPr lang="en-GB" sz="2200" dirty="0"/>
          </a:p>
          <a:p>
            <a:pPr marL="0" indent="0">
              <a:buClr>
                <a:srgbClr val="23D160"/>
              </a:buClr>
              <a:buSzPct val="85000"/>
              <a:buNone/>
            </a:pPr>
            <a:endParaRPr lang="en-GB" sz="2200" dirty="0"/>
          </a:p>
          <a:p>
            <a:pPr marL="0" indent="0">
              <a:buClr>
                <a:srgbClr val="23D160"/>
              </a:buClr>
              <a:buSzPct val="85000"/>
              <a:buNone/>
            </a:pPr>
            <a:endParaRPr lang="en-GB" sz="2200" dirty="0"/>
          </a:p>
        </p:txBody>
      </p:sp>
      <p:sp>
        <p:nvSpPr>
          <p:cNvPr id="31" name="Title 1">
            <a:extLst>
              <a:ext uri="{FF2B5EF4-FFF2-40B4-BE49-F238E27FC236}">
                <a16:creationId xmlns:a16="http://schemas.microsoft.com/office/drawing/2014/main" id="{9540A78B-5E69-3E4D-B38D-0AB9FD4CF9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9021417" cy="1325563"/>
          </a:xfrm>
        </p:spPr>
        <p:txBody>
          <a:bodyPr>
            <a:normAutofit/>
          </a:bodyPr>
          <a:lstStyle/>
          <a:p>
            <a:r>
              <a:rPr lang="en-GB" sz="2800" dirty="0"/>
              <a:t>To be able to divide by 2</a:t>
            </a:r>
            <a:endParaRPr lang="en-GB" sz="3600" dirty="0"/>
          </a:p>
        </p:txBody>
      </p:sp>
      <p:pic>
        <p:nvPicPr>
          <p:cNvPr id="26" name="Picture 25">
            <a:extLst>
              <a:ext uri="{FF2B5EF4-FFF2-40B4-BE49-F238E27FC236}">
                <a16:creationId xmlns:a16="http://schemas.microsoft.com/office/drawing/2014/main" id="{A1460556-B7C7-114E-B9C5-A572F82A3B9D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2055" y="2566343"/>
            <a:ext cx="9588636" cy="1158329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75D09513-1652-A640-A5CB-CB44CA89CEC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77797" y="2826278"/>
            <a:ext cx="626180" cy="638458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25D5824A-2C1F-7349-8E61-07DE8F1055B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88599" y="2826278"/>
            <a:ext cx="626180" cy="638458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629A4127-CC22-6C49-9E8E-900D6C2A1E7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98157" y="2826278"/>
            <a:ext cx="626180" cy="638458"/>
          </a:xfrm>
          <a:prstGeom prst="rect">
            <a:avLst/>
          </a:prstGeom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id="{A1E87D29-B178-D648-A7BF-8E2289FD412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21005" y="2826278"/>
            <a:ext cx="626180" cy="638458"/>
          </a:xfrm>
          <a:prstGeom prst="rect">
            <a:avLst/>
          </a:prstGeom>
        </p:spPr>
      </p:pic>
      <p:sp>
        <p:nvSpPr>
          <p:cNvPr id="38" name="Rounded Rectangle 37">
            <a:extLst>
              <a:ext uri="{FF2B5EF4-FFF2-40B4-BE49-F238E27FC236}">
                <a16:creationId xmlns:a16="http://schemas.microsoft.com/office/drawing/2014/main" id="{D6B107DE-FE7D-A744-B6F7-B1DBBD41CD7E}"/>
              </a:ext>
            </a:extLst>
          </p:cNvPr>
          <p:cNvSpPr/>
          <p:nvPr/>
        </p:nvSpPr>
        <p:spPr>
          <a:xfrm>
            <a:off x="838200" y="3724671"/>
            <a:ext cx="8721436" cy="1325563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000" dirty="0">
                <a:solidFill>
                  <a:schemeClr val="tx1"/>
                </a:solidFill>
                <a:latin typeface="OpenDyslexicAlta" pitchFamily="2" charset="77"/>
              </a:rPr>
              <a:t>In total, there are </a:t>
            </a:r>
            <a:r>
              <a:rPr lang="en-US" sz="20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__</a:t>
            </a:r>
            <a:r>
              <a:rPr lang="en-US" sz="2000" dirty="0">
                <a:solidFill>
                  <a:schemeClr val="tx1"/>
                </a:solidFill>
                <a:latin typeface="OpenDyslexicAlta" pitchFamily="2" charset="77"/>
              </a:rPr>
              <a:t> beads.</a:t>
            </a:r>
          </a:p>
          <a:p>
            <a:r>
              <a:rPr lang="en-US" sz="2000" dirty="0">
                <a:solidFill>
                  <a:schemeClr val="tx1"/>
                </a:solidFill>
                <a:latin typeface="OpenDyslexicAlta" pitchFamily="2" charset="77"/>
              </a:rPr>
              <a:t>They have been separated into equal groupings of </a:t>
            </a:r>
            <a:r>
              <a:rPr lang="en-US" sz="20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__</a:t>
            </a:r>
            <a:r>
              <a:rPr lang="en-US" sz="2000" dirty="0">
                <a:solidFill>
                  <a:schemeClr val="tx1"/>
                </a:solidFill>
                <a:latin typeface="OpenDyslexicAlta" pitchFamily="2" charset="77"/>
              </a:rPr>
              <a:t> beads. </a:t>
            </a:r>
          </a:p>
          <a:p>
            <a:r>
              <a:rPr lang="en-US" sz="2000" dirty="0">
                <a:solidFill>
                  <a:schemeClr val="tx1"/>
                </a:solidFill>
                <a:latin typeface="OpenDyslexicAlta" pitchFamily="2" charset="77"/>
              </a:rPr>
              <a:t>There are </a:t>
            </a:r>
            <a:r>
              <a:rPr lang="en-US" sz="20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__</a:t>
            </a:r>
            <a:r>
              <a:rPr lang="en-US" sz="2000" dirty="0">
                <a:solidFill>
                  <a:schemeClr val="tx1"/>
                </a:solidFill>
                <a:latin typeface="OpenDyslexicAlta" pitchFamily="2" charset="77"/>
              </a:rPr>
              <a:t> groups in total.</a:t>
            </a:r>
            <a:endParaRPr lang="en-US" sz="2000" dirty="0">
              <a:solidFill>
                <a:srgbClr val="FF3860"/>
              </a:solidFill>
              <a:latin typeface="OpenDyslexicAlta" pitchFamily="2" charset="77"/>
            </a:endParaRPr>
          </a:p>
        </p:txBody>
      </p:sp>
      <p:sp>
        <p:nvSpPr>
          <p:cNvPr id="39" name="Rounded Rectangle 38">
            <a:extLst>
              <a:ext uri="{FF2B5EF4-FFF2-40B4-BE49-F238E27FC236}">
                <a16:creationId xmlns:a16="http://schemas.microsoft.com/office/drawing/2014/main" id="{45280900-0C8B-DB46-A0AE-6E167A23026F}"/>
              </a:ext>
            </a:extLst>
          </p:cNvPr>
          <p:cNvSpPr/>
          <p:nvPr/>
        </p:nvSpPr>
        <p:spPr>
          <a:xfrm>
            <a:off x="250605" y="5587394"/>
            <a:ext cx="914400" cy="914400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600" dirty="0">
              <a:solidFill>
                <a:schemeClr val="tx1"/>
              </a:solidFill>
              <a:latin typeface="OpenDyslexicAlta" pitchFamily="2" charset="77"/>
            </a:endParaRPr>
          </a:p>
        </p:txBody>
      </p:sp>
      <p:sp>
        <p:nvSpPr>
          <p:cNvPr id="40" name="Rounded Rectangle 39">
            <a:extLst>
              <a:ext uri="{FF2B5EF4-FFF2-40B4-BE49-F238E27FC236}">
                <a16:creationId xmlns:a16="http://schemas.microsoft.com/office/drawing/2014/main" id="{FB8CFC44-1A63-2845-B1CA-B66C07B17C24}"/>
              </a:ext>
            </a:extLst>
          </p:cNvPr>
          <p:cNvSpPr/>
          <p:nvPr/>
        </p:nvSpPr>
        <p:spPr>
          <a:xfrm>
            <a:off x="1253905" y="5587394"/>
            <a:ext cx="914400" cy="914400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>
                <a:solidFill>
                  <a:schemeClr val="tx1"/>
                </a:solidFill>
                <a:latin typeface="OpenDyslexicAlta" pitchFamily="2" charset="77"/>
              </a:rPr>
              <a:t>÷</a:t>
            </a:r>
          </a:p>
        </p:txBody>
      </p:sp>
      <p:sp>
        <p:nvSpPr>
          <p:cNvPr id="41" name="Rounded Rectangle 40">
            <a:extLst>
              <a:ext uri="{FF2B5EF4-FFF2-40B4-BE49-F238E27FC236}">
                <a16:creationId xmlns:a16="http://schemas.microsoft.com/office/drawing/2014/main" id="{C202B008-65B0-B647-8AA7-5DDA6A145AE3}"/>
              </a:ext>
            </a:extLst>
          </p:cNvPr>
          <p:cNvSpPr/>
          <p:nvPr/>
        </p:nvSpPr>
        <p:spPr>
          <a:xfrm>
            <a:off x="2257205" y="5587394"/>
            <a:ext cx="914400" cy="914400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600" dirty="0">
              <a:solidFill>
                <a:schemeClr val="tx1"/>
              </a:solidFill>
              <a:latin typeface="OpenDyslexicAlta" pitchFamily="2" charset="77"/>
            </a:endParaRPr>
          </a:p>
        </p:txBody>
      </p:sp>
      <p:sp>
        <p:nvSpPr>
          <p:cNvPr id="42" name="Rounded Rectangle 41">
            <a:extLst>
              <a:ext uri="{FF2B5EF4-FFF2-40B4-BE49-F238E27FC236}">
                <a16:creationId xmlns:a16="http://schemas.microsoft.com/office/drawing/2014/main" id="{D6F75D6A-3F66-2349-9935-8FD44DC32D74}"/>
              </a:ext>
            </a:extLst>
          </p:cNvPr>
          <p:cNvSpPr/>
          <p:nvPr/>
        </p:nvSpPr>
        <p:spPr>
          <a:xfrm>
            <a:off x="3260505" y="5587394"/>
            <a:ext cx="914400" cy="914400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>
                <a:solidFill>
                  <a:schemeClr val="tx1"/>
                </a:solidFill>
                <a:latin typeface="OpenDyslexicAlta" pitchFamily="2" charset="77"/>
              </a:rPr>
              <a:t>=</a:t>
            </a:r>
          </a:p>
        </p:txBody>
      </p:sp>
      <p:sp>
        <p:nvSpPr>
          <p:cNvPr id="43" name="Rounded Rectangle 42">
            <a:extLst>
              <a:ext uri="{FF2B5EF4-FFF2-40B4-BE49-F238E27FC236}">
                <a16:creationId xmlns:a16="http://schemas.microsoft.com/office/drawing/2014/main" id="{38D4CAC0-97D0-BB4B-A61B-A1BA573B0940}"/>
              </a:ext>
            </a:extLst>
          </p:cNvPr>
          <p:cNvSpPr/>
          <p:nvPr/>
        </p:nvSpPr>
        <p:spPr>
          <a:xfrm>
            <a:off x="4263805" y="5587394"/>
            <a:ext cx="914400" cy="914400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600" dirty="0">
              <a:solidFill>
                <a:srgbClr val="FF3860"/>
              </a:solidFill>
              <a:latin typeface="OpenDyslexicAlta" pitchFamily="2" charset="77"/>
            </a:endParaRPr>
          </a:p>
        </p:txBody>
      </p:sp>
      <p:sp>
        <p:nvSpPr>
          <p:cNvPr id="44" name="Rounded Rectangle 43">
            <a:extLst>
              <a:ext uri="{FF2B5EF4-FFF2-40B4-BE49-F238E27FC236}">
                <a16:creationId xmlns:a16="http://schemas.microsoft.com/office/drawing/2014/main" id="{9599B1D7-035B-7448-A323-A79827C6C948}"/>
              </a:ext>
            </a:extLst>
          </p:cNvPr>
          <p:cNvSpPr/>
          <p:nvPr/>
        </p:nvSpPr>
        <p:spPr>
          <a:xfrm>
            <a:off x="6972300" y="5572702"/>
            <a:ext cx="914400" cy="914400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600" dirty="0">
              <a:solidFill>
                <a:schemeClr val="tx1"/>
              </a:solidFill>
              <a:latin typeface="OpenDyslexicAlta" pitchFamily="2" charset="77"/>
            </a:endParaRPr>
          </a:p>
        </p:txBody>
      </p:sp>
      <p:sp>
        <p:nvSpPr>
          <p:cNvPr id="45" name="Rounded Rectangle 44">
            <a:extLst>
              <a:ext uri="{FF2B5EF4-FFF2-40B4-BE49-F238E27FC236}">
                <a16:creationId xmlns:a16="http://schemas.microsoft.com/office/drawing/2014/main" id="{A7FAE8AA-039D-E149-A3F5-4744DE88DDF2}"/>
              </a:ext>
            </a:extLst>
          </p:cNvPr>
          <p:cNvSpPr/>
          <p:nvPr/>
        </p:nvSpPr>
        <p:spPr>
          <a:xfrm>
            <a:off x="7975600" y="5572702"/>
            <a:ext cx="914400" cy="914400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>
                <a:solidFill>
                  <a:schemeClr val="tx1"/>
                </a:solidFill>
                <a:latin typeface="OpenDyslexicAlta" pitchFamily="2" charset="77"/>
              </a:rPr>
              <a:t>x</a:t>
            </a:r>
          </a:p>
        </p:txBody>
      </p:sp>
      <p:sp>
        <p:nvSpPr>
          <p:cNvPr id="46" name="Rounded Rectangle 45">
            <a:extLst>
              <a:ext uri="{FF2B5EF4-FFF2-40B4-BE49-F238E27FC236}">
                <a16:creationId xmlns:a16="http://schemas.microsoft.com/office/drawing/2014/main" id="{1BF714CA-A3AC-704A-9717-F96FB09E480C}"/>
              </a:ext>
            </a:extLst>
          </p:cNvPr>
          <p:cNvSpPr/>
          <p:nvPr/>
        </p:nvSpPr>
        <p:spPr>
          <a:xfrm>
            <a:off x="8978900" y="5572702"/>
            <a:ext cx="914400" cy="914400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600" dirty="0">
              <a:solidFill>
                <a:schemeClr val="tx1"/>
              </a:solidFill>
              <a:latin typeface="OpenDyslexicAlta" pitchFamily="2" charset="77"/>
            </a:endParaRPr>
          </a:p>
        </p:txBody>
      </p:sp>
      <p:sp>
        <p:nvSpPr>
          <p:cNvPr id="47" name="Rounded Rectangle 46">
            <a:extLst>
              <a:ext uri="{FF2B5EF4-FFF2-40B4-BE49-F238E27FC236}">
                <a16:creationId xmlns:a16="http://schemas.microsoft.com/office/drawing/2014/main" id="{9F3B2376-394C-9543-BBF9-46490D714D73}"/>
              </a:ext>
            </a:extLst>
          </p:cNvPr>
          <p:cNvSpPr/>
          <p:nvPr/>
        </p:nvSpPr>
        <p:spPr>
          <a:xfrm>
            <a:off x="9982200" y="5572702"/>
            <a:ext cx="914400" cy="914400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>
                <a:solidFill>
                  <a:schemeClr val="tx1"/>
                </a:solidFill>
                <a:latin typeface="OpenDyslexicAlta" pitchFamily="2" charset="77"/>
              </a:rPr>
              <a:t>=</a:t>
            </a:r>
          </a:p>
        </p:txBody>
      </p:sp>
      <p:sp>
        <p:nvSpPr>
          <p:cNvPr id="48" name="Rounded Rectangle 47">
            <a:extLst>
              <a:ext uri="{FF2B5EF4-FFF2-40B4-BE49-F238E27FC236}">
                <a16:creationId xmlns:a16="http://schemas.microsoft.com/office/drawing/2014/main" id="{EBA63A3A-C524-0C4F-BD12-EF810C0E26E5}"/>
              </a:ext>
            </a:extLst>
          </p:cNvPr>
          <p:cNvSpPr/>
          <p:nvPr/>
        </p:nvSpPr>
        <p:spPr>
          <a:xfrm>
            <a:off x="10985500" y="5572702"/>
            <a:ext cx="914400" cy="914400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600" dirty="0">
              <a:solidFill>
                <a:srgbClr val="FF3860"/>
              </a:solidFill>
              <a:latin typeface="OpenDyslexicAlta" pitchFamily="2" charset="77"/>
            </a:endParaRP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7B627999-1919-5A42-AD6A-B6AA716C6F2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32392" y="2827949"/>
            <a:ext cx="626180" cy="638458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D24D950F-F12D-2945-B2FB-CD0FAC13817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43194" y="2827949"/>
            <a:ext cx="626180" cy="638458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6A139F21-0964-9447-8BF7-CCDA4A6841A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52752" y="2827949"/>
            <a:ext cx="626180" cy="638458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B96CA183-BF83-1540-ADA4-70BA9DB9979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75600" y="2827949"/>
            <a:ext cx="626180" cy="6384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786285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F491D1F-0097-3F4A-B04E-14B5096ADCA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Task 1:</a:t>
            </a:r>
          </a:p>
          <a:p>
            <a:pPr marL="0" indent="0">
              <a:buClr>
                <a:srgbClr val="23D160"/>
              </a:buClr>
              <a:buSzPct val="85000"/>
              <a:buNone/>
            </a:pPr>
            <a:r>
              <a:rPr lang="en-GB" sz="2200" dirty="0"/>
              <a:t>Referring to the number bead string, complete the sentences below. </a:t>
            </a:r>
          </a:p>
          <a:p>
            <a:pPr marL="0" indent="0">
              <a:buClr>
                <a:srgbClr val="23D160"/>
              </a:buClr>
              <a:buSzPct val="85000"/>
              <a:buNone/>
            </a:pPr>
            <a:endParaRPr lang="en-GB" sz="2200" dirty="0"/>
          </a:p>
          <a:p>
            <a:pPr marL="0" indent="0">
              <a:buClr>
                <a:srgbClr val="23D160"/>
              </a:buClr>
              <a:buSzPct val="85000"/>
              <a:buNone/>
            </a:pPr>
            <a:endParaRPr lang="en-GB" sz="2200" dirty="0"/>
          </a:p>
          <a:p>
            <a:pPr marL="0" indent="0">
              <a:buClr>
                <a:srgbClr val="23D160"/>
              </a:buClr>
              <a:buSzPct val="85000"/>
              <a:buNone/>
            </a:pPr>
            <a:endParaRPr lang="en-GB" sz="2200" dirty="0"/>
          </a:p>
        </p:txBody>
      </p:sp>
      <p:sp>
        <p:nvSpPr>
          <p:cNvPr id="31" name="Title 1">
            <a:extLst>
              <a:ext uri="{FF2B5EF4-FFF2-40B4-BE49-F238E27FC236}">
                <a16:creationId xmlns:a16="http://schemas.microsoft.com/office/drawing/2014/main" id="{9540A78B-5E69-3E4D-B38D-0AB9FD4CF9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9021417" cy="1325563"/>
          </a:xfrm>
        </p:spPr>
        <p:txBody>
          <a:bodyPr>
            <a:normAutofit/>
          </a:bodyPr>
          <a:lstStyle/>
          <a:p>
            <a:r>
              <a:rPr lang="en-GB" sz="2800" dirty="0"/>
              <a:t>To be able to divide by 2</a:t>
            </a:r>
            <a:endParaRPr lang="en-GB" sz="3600" dirty="0"/>
          </a:p>
        </p:txBody>
      </p:sp>
      <p:pic>
        <p:nvPicPr>
          <p:cNvPr id="26" name="Picture 25">
            <a:extLst>
              <a:ext uri="{FF2B5EF4-FFF2-40B4-BE49-F238E27FC236}">
                <a16:creationId xmlns:a16="http://schemas.microsoft.com/office/drawing/2014/main" id="{A1460556-B7C7-114E-B9C5-A572F82A3B9D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2055" y="2566343"/>
            <a:ext cx="9588636" cy="1158329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75D09513-1652-A640-A5CB-CB44CA89CEC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64144" y="2826278"/>
            <a:ext cx="626180" cy="638458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25D5824A-2C1F-7349-8E61-07DE8F1055B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74946" y="2826278"/>
            <a:ext cx="626180" cy="638458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629A4127-CC22-6C49-9E8E-900D6C2A1E7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84504" y="2826278"/>
            <a:ext cx="626180" cy="638458"/>
          </a:xfrm>
          <a:prstGeom prst="rect">
            <a:avLst/>
          </a:prstGeom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id="{A1E87D29-B178-D648-A7BF-8E2289FD412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07352" y="2826278"/>
            <a:ext cx="626180" cy="638458"/>
          </a:xfrm>
          <a:prstGeom prst="rect">
            <a:avLst/>
          </a:prstGeom>
        </p:spPr>
      </p:pic>
      <p:sp>
        <p:nvSpPr>
          <p:cNvPr id="38" name="Rounded Rectangle 37">
            <a:extLst>
              <a:ext uri="{FF2B5EF4-FFF2-40B4-BE49-F238E27FC236}">
                <a16:creationId xmlns:a16="http://schemas.microsoft.com/office/drawing/2014/main" id="{D6B107DE-FE7D-A744-B6F7-B1DBBD41CD7E}"/>
              </a:ext>
            </a:extLst>
          </p:cNvPr>
          <p:cNvSpPr/>
          <p:nvPr/>
        </p:nvSpPr>
        <p:spPr>
          <a:xfrm>
            <a:off x="838200" y="3724671"/>
            <a:ext cx="8721436" cy="1325563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000" dirty="0">
                <a:solidFill>
                  <a:schemeClr val="tx1"/>
                </a:solidFill>
                <a:latin typeface="OpenDyslexicAlta" pitchFamily="2" charset="77"/>
              </a:rPr>
              <a:t>In total, there are </a:t>
            </a:r>
            <a:r>
              <a:rPr lang="en-US" sz="20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__</a:t>
            </a:r>
            <a:r>
              <a:rPr lang="en-US" sz="2000" dirty="0">
                <a:solidFill>
                  <a:schemeClr val="tx1"/>
                </a:solidFill>
                <a:latin typeface="OpenDyslexicAlta" pitchFamily="2" charset="77"/>
              </a:rPr>
              <a:t> beads.</a:t>
            </a:r>
          </a:p>
          <a:p>
            <a:r>
              <a:rPr lang="en-US" sz="2000" dirty="0">
                <a:solidFill>
                  <a:schemeClr val="tx1"/>
                </a:solidFill>
                <a:latin typeface="OpenDyslexicAlta" pitchFamily="2" charset="77"/>
              </a:rPr>
              <a:t>They have been separated into equal groupings of </a:t>
            </a:r>
            <a:r>
              <a:rPr lang="en-US" sz="20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__</a:t>
            </a:r>
            <a:r>
              <a:rPr lang="en-US" sz="2000" dirty="0">
                <a:solidFill>
                  <a:schemeClr val="tx1"/>
                </a:solidFill>
                <a:latin typeface="OpenDyslexicAlta" pitchFamily="2" charset="77"/>
              </a:rPr>
              <a:t> beads. </a:t>
            </a:r>
          </a:p>
          <a:p>
            <a:r>
              <a:rPr lang="en-US" sz="2000" dirty="0">
                <a:solidFill>
                  <a:schemeClr val="tx1"/>
                </a:solidFill>
                <a:latin typeface="OpenDyslexicAlta" pitchFamily="2" charset="77"/>
              </a:rPr>
              <a:t>There are </a:t>
            </a:r>
            <a:r>
              <a:rPr lang="en-US" sz="20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__</a:t>
            </a:r>
            <a:r>
              <a:rPr lang="en-US" sz="2000" dirty="0">
                <a:solidFill>
                  <a:schemeClr val="tx1"/>
                </a:solidFill>
                <a:latin typeface="OpenDyslexicAlta" pitchFamily="2" charset="77"/>
              </a:rPr>
              <a:t> groups in total.</a:t>
            </a:r>
            <a:endParaRPr lang="en-US" sz="2000" dirty="0">
              <a:solidFill>
                <a:srgbClr val="FF3860"/>
              </a:solidFill>
              <a:latin typeface="OpenDyslexicAlta" pitchFamily="2" charset="77"/>
            </a:endParaRPr>
          </a:p>
        </p:txBody>
      </p:sp>
      <p:sp>
        <p:nvSpPr>
          <p:cNvPr id="39" name="Rounded Rectangle 38">
            <a:extLst>
              <a:ext uri="{FF2B5EF4-FFF2-40B4-BE49-F238E27FC236}">
                <a16:creationId xmlns:a16="http://schemas.microsoft.com/office/drawing/2014/main" id="{45280900-0C8B-DB46-A0AE-6E167A23026F}"/>
              </a:ext>
            </a:extLst>
          </p:cNvPr>
          <p:cNvSpPr/>
          <p:nvPr/>
        </p:nvSpPr>
        <p:spPr>
          <a:xfrm>
            <a:off x="250605" y="5587394"/>
            <a:ext cx="914400" cy="914400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600" dirty="0">
              <a:solidFill>
                <a:schemeClr val="tx1"/>
              </a:solidFill>
              <a:latin typeface="OpenDyslexicAlta" pitchFamily="2" charset="77"/>
            </a:endParaRPr>
          </a:p>
        </p:txBody>
      </p:sp>
      <p:sp>
        <p:nvSpPr>
          <p:cNvPr id="40" name="Rounded Rectangle 39">
            <a:extLst>
              <a:ext uri="{FF2B5EF4-FFF2-40B4-BE49-F238E27FC236}">
                <a16:creationId xmlns:a16="http://schemas.microsoft.com/office/drawing/2014/main" id="{FB8CFC44-1A63-2845-B1CA-B66C07B17C24}"/>
              </a:ext>
            </a:extLst>
          </p:cNvPr>
          <p:cNvSpPr/>
          <p:nvPr/>
        </p:nvSpPr>
        <p:spPr>
          <a:xfrm>
            <a:off x="1253905" y="5587394"/>
            <a:ext cx="914400" cy="914400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>
                <a:solidFill>
                  <a:schemeClr val="tx1"/>
                </a:solidFill>
                <a:latin typeface="OpenDyslexicAlta" pitchFamily="2" charset="77"/>
              </a:rPr>
              <a:t>÷</a:t>
            </a:r>
          </a:p>
        </p:txBody>
      </p:sp>
      <p:sp>
        <p:nvSpPr>
          <p:cNvPr id="41" name="Rounded Rectangle 40">
            <a:extLst>
              <a:ext uri="{FF2B5EF4-FFF2-40B4-BE49-F238E27FC236}">
                <a16:creationId xmlns:a16="http://schemas.microsoft.com/office/drawing/2014/main" id="{C202B008-65B0-B647-8AA7-5DDA6A145AE3}"/>
              </a:ext>
            </a:extLst>
          </p:cNvPr>
          <p:cNvSpPr/>
          <p:nvPr/>
        </p:nvSpPr>
        <p:spPr>
          <a:xfrm>
            <a:off x="2257205" y="5587394"/>
            <a:ext cx="914400" cy="914400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600" dirty="0">
              <a:solidFill>
                <a:schemeClr val="tx1"/>
              </a:solidFill>
              <a:latin typeface="OpenDyslexicAlta" pitchFamily="2" charset="77"/>
            </a:endParaRPr>
          </a:p>
        </p:txBody>
      </p:sp>
      <p:sp>
        <p:nvSpPr>
          <p:cNvPr id="42" name="Rounded Rectangle 41">
            <a:extLst>
              <a:ext uri="{FF2B5EF4-FFF2-40B4-BE49-F238E27FC236}">
                <a16:creationId xmlns:a16="http://schemas.microsoft.com/office/drawing/2014/main" id="{D6F75D6A-3F66-2349-9935-8FD44DC32D74}"/>
              </a:ext>
            </a:extLst>
          </p:cNvPr>
          <p:cNvSpPr/>
          <p:nvPr/>
        </p:nvSpPr>
        <p:spPr>
          <a:xfrm>
            <a:off x="3260505" y="5587394"/>
            <a:ext cx="914400" cy="914400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>
                <a:solidFill>
                  <a:schemeClr val="tx1"/>
                </a:solidFill>
                <a:latin typeface="OpenDyslexicAlta" pitchFamily="2" charset="77"/>
              </a:rPr>
              <a:t>=</a:t>
            </a:r>
          </a:p>
        </p:txBody>
      </p:sp>
      <p:sp>
        <p:nvSpPr>
          <p:cNvPr id="43" name="Rounded Rectangle 42">
            <a:extLst>
              <a:ext uri="{FF2B5EF4-FFF2-40B4-BE49-F238E27FC236}">
                <a16:creationId xmlns:a16="http://schemas.microsoft.com/office/drawing/2014/main" id="{38D4CAC0-97D0-BB4B-A61B-A1BA573B0940}"/>
              </a:ext>
            </a:extLst>
          </p:cNvPr>
          <p:cNvSpPr/>
          <p:nvPr/>
        </p:nvSpPr>
        <p:spPr>
          <a:xfrm>
            <a:off x="4263805" y="5587394"/>
            <a:ext cx="914400" cy="914400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600" dirty="0">
              <a:solidFill>
                <a:srgbClr val="FF3860"/>
              </a:solidFill>
              <a:latin typeface="OpenDyslexicAlta" pitchFamily="2" charset="77"/>
            </a:endParaRPr>
          </a:p>
        </p:txBody>
      </p:sp>
      <p:sp>
        <p:nvSpPr>
          <p:cNvPr id="44" name="Rounded Rectangle 43">
            <a:extLst>
              <a:ext uri="{FF2B5EF4-FFF2-40B4-BE49-F238E27FC236}">
                <a16:creationId xmlns:a16="http://schemas.microsoft.com/office/drawing/2014/main" id="{9599B1D7-035B-7448-A323-A79827C6C948}"/>
              </a:ext>
            </a:extLst>
          </p:cNvPr>
          <p:cNvSpPr/>
          <p:nvPr/>
        </p:nvSpPr>
        <p:spPr>
          <a:xfrm>
            <a:off x="6972300" y="5572702"/>
            <a:ext cx="914400" cy="914400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600" dirty="0">
              <a:solidFill>
                <a:schemeClr val="tx1"/>
              </a:solidFill>
              <a:latin typeface="OpenDyslexicAlta" pitchFamily="2" charset="77"/>
            </a:endParaRPr>
          </a:p>
        </p:txBody>
      </p:sp>
      <p:sp>
        <p:nvSpPr>
          <p:cNvPr id="45" name="Rounded Rectangle 44">
            <a:extLst>
              <a:ext uri="{FF2B5EF4-FFF2-40B4-BE49-F238E27FC236}">
                <a16:creationId xmlns:a16="http://schemas.microsoft.com/office/drawing/2014/main" id="{A7FAE8AA-039D-E149-A3F5-4744DE88DDF2}"/>
              </a:ext>
            </a:extLst>
          </p:cNvPr>
          <p:cNvSpPr/>
          <p:nvPr/>
        </p:nvSpPr>
        <p:spPr>
          <a:xfrm>
            <a:off x="7975600" y="5572702"/>
            <a:ext cx="914400" cy="914400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>
                <a:solidFill>
                  <a:schemeClr val="tx1"/>
                </a:solidFill>
                <a:latin typeface="OpenDyslexicAlta" pitchFamily="2" charset="77"/>
              </a:rPr>
              <a:t>x</a:t>
            </a:r>
          </a:p>
        </p:txBody>
      </p:sp>
      <p:sp>
        <p:nvSpPr>
          <p:cNvPr id="46" name="Rounded Rectangle 45">
            <a:extLst>
              <a:ext uri="{FF2B5EF4-FFF2-40B4-BE49-F238E27FC236}">
                <a16:creationId xmlns:a16="http://schemas.microsoft.com/office/drawing/2014/main" id="{1BF714CA-A3AC-704A-9717-F96FB09E480C}"/>
              </a:ext>
            </a:extLst>
          </p:cNvPr>
          <p:cNvSpPr/>
          <p:nvPr/>
        </p:nvSpPr>
        <p:spPr>
          <a:xfrm>
            <a:off x="8978900" y="5572702"/>
            <a:ext cx="914400" cy="914400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600" dirty="0">
              <a:solidFill>
                <a:schemeClr val="tx1"/>
              </a:solidFill>
              <a:latin typeface="OpenDyslexicAlta" pitchFamily="2" charset="77"/>
            </a:endParaRPr>
          </a:p>
        </p:txBody>
      </p:sp>
      <p:sp>
        <p:nvSpPr>
          <p:cNvPr id="47" name="Rounded Rectangle 46">
            <a:extLst>
              <a:ext uri="{FF2B5EF4-FFF2-40B4-BE49-F238E27FC236}">
                <a16:creationId xmlns:a16="http://schemas.microsoft.com/office/drawing/2014/main" id="{9F3B2376-394C-9543-BBF9-46490D714D73}"/>
              </a:ext>
            </a:extLst>
          </p:cNvPr>
          <p:cNvSpPr/>
          <p:nvPr/>
        </p:nvSpPr>
        <p:spPr>
          <a:xfrm>
            <a:off x="9982200" y="5572702"/>
            <a:ext cx="914400" cy="914400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>
                <a:solidFill>
                  <a:schemeClr val="tx1"/>
                </a:solidFill>
                <a:latin typeface="OpenDyslexicAlta" pitchFamily="2" charset="77"/>
              </a:rPr>
              <a:t>=</a:t>
            </a:r>
          </a:p>
        </p:txBody>
      </p:sp>
      <p:sp>
        <p:nvSpPr>
          <p:cNvPr id="48" name="Rounded Rectangle 47">
            <a:extLst>
              <a:ext uri="{FF2B5EF4-FFF2-40B4-BE49-F238E27FC236}">
                <a16:creationId xmlns:a16="http://schemas.microsoft.com/office/drawing/2014/main" id="{EBA63A3A-C524-0C4F-BD12-EF810C0E26E5}"/>
              </a:ext>
            </a:extLst>
          </p:cNvPr>
          <p:cNvSpPr/>
          <p:nvPr/>
        </p:nvSpPr>
        <p:spPr>
          <a:xfrm>
            <a:off x="10985500" y="5572702"/>
            <a:ext cx="914400" cy="914400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600" dirty="0">
              <a:solidFill>
                <a:srgbClr val="FF3860"/>
              </a:solidFill>
              <a:latin typeface="OpenDyslexicAlta" pitchFamily="2" charset="77"/>
            </a:endParaRP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7B627999-1919-5A42-AD6A-B6AA716C6F2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18739" y="2827949"/>
            <a:ext cx="626180" cy="638458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D24D950F-F12D-2945-B2FB-CD0FAC13817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29541" y="2827949"/>
            <a:ext cx="626180" cy="638458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5399266C-9461-8041-8001-825A4695744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14281" y="2827949"/>
            <a:ext cx="626180" cy="638458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A24CAF9E-F912-5544-8FCA-D6F4949DF8F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25083" y="2827949"/>
            <a:ext cx="626180" cy="638458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C95CF156-EFA6-4541-A9CD-3D667327BDB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034641" y="2827949"/>
            <a:ext cx="626180" cy="638458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847D66C8-31FA-B642-AE72-BC3F43487AB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557489" y="2827949"/>
            <a:ext cx="626180" cy="6384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640651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F491D1F-0097-3F4A-B04E-14B5096ADCA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Talking Time:</a:t>
            </a:r>
          </a:p>
          <a:p>
            <a:pPr marL="0" indent="0">
              <a:buClr>
                <a:srgbClr val="23D160"/>
              </a:buClr>
              <a:buSzPct val="85000"/>
              <a:buNone/>
            </a:pPr>
            <a:r>
              <a:rPr lang="en-GB" sz="2200" dirty="0"/>
              <a:t>Arrange the gloves into pairs. </a:t>
            </a:r>
          </a:p>
          <a:p>
            <a:pPr marL="0" indent="0">
              <a:buClr>
                <a:srgbClr val="23D160"/>
              </a:buClr>
              <a:buSzPct val="85000"/>
              <a:buNone/>
            </a:pPr>
            <a:endParaRPr lang="en-GB" sz="2200" dirty="0"/>
          </a:p>
          <a:p>
            <a:pPr marL="0" indent="0">
              <a:buClr>
                <a:srgbClr val="23D160"/>
              </a:buClr>
              <a:buSzPct val="85000"/>
              <a:buNone/>
            </a:pPr>
            <a:endParaRPr lang="en-GB" sz="2200" dirty="0"/>
          </a:p>
          <a:p>
            <a:pPr marL="0" indent="0">
              <a:buClr>
                <a:srgbClr val="23D160"/>
              </a:buClr>
              <a:buSzPct val="85000"/>
              <a:buNone/>
            </a:pPr>
            <a:endParaRPr lang="en-GB" sz="2200" dirty="0"/>
          </a:p>
        </p:txBody>
      </p:sp>
      <p:sp>
        <p:nvSpPr>
          <p:cNvPr id="31" name="Title 1">
            <a:extLst>
              <a:ext uri="{FF2B5EF4-FFF2-40B4-BE49-F238E27FC236}">
                <a16:creationId xmlns:a16="http://schemas.microsoft.com/office/drawing/2014/main" id="{9540A78B-5E69-3E4D-B38D-0AB9FD4CF9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9021417" cy="1325563"/>
          </a:xfrm>
        </p:spPr>
        <p:txBody>
          <a:bodyPr>
            <a:normAutofit/>
          </a:bodyPr>
          <a:lstStyle/>
          <a:p>
            <a:r>
              <a:rPr lang="en-GB" sz="2800" dirty="0"/>
              <a:t>To be able to divide by 2</a:t>
            </a:r>
            <a:endParaRPr lang="en-GB" sz="3600" dirty="0"/>
          </a:p>
        </p:txBody>
      </p:sp>
      <p:sp>
        <p:nvSpPr>
          <p:cNvPr id="39" name="Rounded Rectangle 38">
            <a:extLst>
              <a:ext uri="{FF2B5EF4-FFF2-40B4-BE49-F238E27FC236}">
                <a16:creationId xmlns:a16="http://schemas.microsoft.com/office/drawing/2014/main" id="{45280900-0C8B-DB46-A0AE-6E167A23026F}"/>
              </a:ext>
            </a:extLst>
          </p:cNvPr>
          <p:cNvSpPr/>
          <p:nvPr/>
        </p:nvSpPr>
        <p:spPr>
          <a:xfrm>
            <a:off x="6889172" y="3429000"/>
            <a:ext cx="914400" cy="914400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600" dirty="0">
              <a:solidFill>
                <a:schemeClr val="tx1"/>
              </a:solidFill>
              <a:latin typeface="OpenDyslexicAlta" pitchFamily="2" charset="77"/>
            </a:endParaRPr>
          </a:p>
        </p:txBody>
      </p:sp>
      <p:sp>
        <p:nvSpPr>
          <p:cNvPr id="40" name="Rounded Rectangle 39">
            <a:extLst>
              <a:ext uri="{FF2B5EF4-FFF2-40B4-BE49-F238E27FC236}">
                <a16:creationId xmlns:a16="http://schemas.microsoft.com/office/drawing/2014/main" id="{FB8CFC44-1A63-2845-B1CA-B66C07B17C24}"/>
              </a:ext>
            </a:extLst>
          </p:cNvPr>
          <p:cNvSpPr/>
          <p:nvPr/>
        </p:nvSpPr>
        <p:spPr>
          <a:xfrm>
            <a:off x="7892472" y="3429000"/>
            <a:ext cx="914400" cy="914400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>
                <a:solidFill>
                  <a:schemeClr val="tx1"/>
                </a:solidFill>
                <a:latin typeface="OpenDyslexicAlta" pitchFamily="2" charset="77"/>
              </a:rPr>
              <a:t>÷</a:t>
            </a:r>
          </a:p>
        </p:txBody>
      </p:sp>
      <p:sp>
        <p:nvSpPr>
          <p:cNvPr id="41" name="Rounded Rectangle 40">
            <a:extLst>
              <a:ext uri="{FF2B5EF4-FFF2-40B4-BE49-F238E27FC236}">
                <a16:creationId xmlns:a16="http://schemas.microsoft.com/office/drawing/2014/main" id="{C202B008-65B0-B647-8AA7-5DDA6A145AE3}"/>
              </a:ext>
            </a:extLst>
          </p:cNvPr>
          <p:cNvSpPr/>
          <p:nvPr/>
        </p:nvSpPr>
        <p:spPr>
          <a:xfrm>
            <a:off x="8895772" y="3429000"/>
            <a:ext cx="914400" cy="914400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600" dirty="0">
              <a:solidFill>
                <a:schemeClr val="tx1"/>
              </a:solidFill>
              <a:latin typeface="OpenDyslexicAlta" pitchFamily="2" charset="77"/>
            </a:endParaRPr>
          </a:p>
        </p:txBody>
      </p:sp>
      <p:sp>
        <p:nvSpPr>
          <p:cNvPr id="42" name="Rounded Rectangle 41">
            <a:extLst>
              <a:ext uri="{FF2B5EF4-FFF2-40B4-BE49-F238E27FC236}">
                <a16:creationId xmlns:a16="http://schemas.microsoft.com/office/drawing/2014/main" id="{D6F75D6A-3F66-2349-9935-8FD44DC32D74}"/>
              </a:ext>
            </a:extLst>
          </p:cNvPr>
          <p:cNvSpPr/>
          <p:nvPr/>
        </p:nvSpPr>
        <p:spPr>
          <a:xfrm>
            <a:off x="9899072" y="3429000"/>
            <a:ext cx="914400" cy="914400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>
                <a:solidFill>
                  <a:schemeClr val="tx1"/>
                </a:solidFill>
                <a:latin typeface="OpenDyslexicAlta" pitchFamily="2" charset="77"/>
              </a:rPr>
              <a:t>=</a:t>
            </a:r>
          </a:p>
        </p:txBody>
      </p:sp>
      <p:sp>
        <p:nvSpPr>
          <p:cNvPr id="43" name="Rounded Rectangle 42">
            <a:extLst>
              <a:ext uri="{FF2B5EF4-FFF2-40B4-BE49-F238E27FC236}">
                <a16:creationId xmlns:a16="http://schemas.microsoft.com/office/drawing/2014/main" id="{38D4CAC0-97D0-BB4B-A61B-A1BA573B0940}"/>
              </a:ext>
            </a:extLst>
          </p:cNvPr>
          <p:cNvSpPr/>
          <p:nvPr/>
        </p:nvSpPr>
        <p:spPr>
          <a:xfrm>
            <a:off x="10902372" y="3429000"/>
            <a:ext cx="914400" cy="914400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600" dirty="0">
              <a:solidFill>
                <a:srgbClr val="FF3860"/>
              </a:solidFill>
              <a:latin typeface="OpenDyslexicAlta" pitchFamily="2" charset="77"/>
            </a:endParaRPr>
          </a:p>
        </p:txBody>
      </p:sp>
      <p:sp>
        <p:nvSpPr>
          <p:cNvPr id="44" name="Rounded Rectangle 43">
            <a:extLst>
              <a:ext uri="{FF2B5EF4-FFF2-40B4-BE49-F238E27FC236}">
                <a16:creationId xmlns:a16="http://schemas.microsoft.com/office/drawing/2014/main" id="{9599B1D7-035B-7448-A323-A79827C6C948}"/>
              </a:ext>
            </a:extLst>
          </p:cNvPr>
          <p:cNvSpPr/>
          <p:nvPr/>
        </p:nvSpPr>
        <p:spPr>
          <a:xfrm>
            <a:off x="6889172" y="4914770"/>
            <a:ext cx="914400" cy="914400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600" dirty="0">
              <a:solidFill>
                <a:schemeClr val="tx1"/>
              </a:solidFill>
              <a:latin typeface="OpenDyslexicAlta" pitchFamily="2" charset="77"/>
            </a:endParaRPr>
          </a:p>
        </p:txBody>
      </p:sp>
      <p:sp>
        <p:nvSpPr>
          <p:cNvPr id="45" name="Rounded Rectangle 44">
            <a:extLst>
              <a:ext uri="{FF2B5EF4-FFF2-40B4-BE49-F238E27FC236}">
                <a16:creationId xmlns:a16="http://schemas.microsoft.com/office/drawing/2014/main" id="{A7FAE8AA-039D-E149-A3F5-4744DE88DDF2}"/>
              </a:ext>
            </a:extLst>
          </p:cNvPr>
          <p:cNvSpPr/>
          <p:nvPr/>
        </p:nvSpPr>
        <p:spPr>
          <a:xfrm>
            <a:off x="7892472" y="4914770"/>
            <a:ext cx="914400" cy="914400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>
                <a:solidFill>
                  <a:schemeClr val="tx1"/>
                </a:solidFill>
                <a:latin typeface="OpenDyslexicAlta" pitchFamily="2" charset="77"/>
              </a:rPr>
              <a:t>x</a:t>
            </a:r>
          </a:p>
        </p:txBody>
      </p:sp>
      <p:sp>
        <p:nvSpPr>
          <p:cNvPr id="46" name="Rounded Rectangle 45">
            <a:extLst>
              <a:ext uri="{FF2B5EF4-FFF2-40B4-BE49-F238E27FC236}">
                <a16:creationId xmlns:a16="http://schemas.microsoft.com/office/drawing/2014/main" id="{1BF714CA-A3AC-704A-9717-F96FB09E480C}"/>
              </a:ext>
            </a:extLst>
          </p:cNvPr>
          <p:cNvSpPr/>
          <p:nvPr/>
        </p:nvSpPr>
        <p:spPr>
          <a:xfrm>
            <a:off x="8895772" y="4914770"/>
            <a:ext cx="914400" cy="914400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600" dirty="0">
              <a:solidFill>
                <a:schemeClr val="tx1"/>
              </a:solidFill>
              <a:latin typeface="OpenDyslexicAlta" pitchFamily="2" charset="77"/>
            </a:endParaRPr>
          </a:p>
        </p:txBody>
      </p:sp>
      <p:sp>
        <p:nvSpPr>
          <p:cNvPr id="47" name="Rounded Rectangle 46">
            <a:extLst>
              <a:ext uri="{FF2B5EF4-FFF2-40B4-BE49-F238E27FC236}">
                <a16:creationId xmlns:a16="http://schemas.microsoft.com/office/drawing/2014/main" id="{9F3B2376-394C-9543-BBF9-46490D714D73}"/>
              </a:ext>
            </a:extLst>
          </p:cNvPr>
          <p:cNvSpPr/>
          <p:nvPr/>
        </p:nvSpPr>
        <p:spPr>
          <a:xfrm>
            <a:off x="9899072" y="4914770"/>
            <a:ext cx="914400" cy="914400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>
                <a:solidFill>
                  <a:schemeClr val="tx1"/>
                </a:solidFill>
                <a:latin typeface="OpenDyslexicAlta" pitchFamily="2" charset="77"/>
              </a:rPr>
              <a:t>=</a:t>
            </a:r>
          </a:p>
        </p:txBody>
      </p:sp>
      <p:sp>
        <p:nvSpPr>
          <p:cNvPr id="48" name="Rounded Rectangle 47">
            <a:extLst>
              <a:ext uri="{FF2B5EF4-FFF2-40B4-BE49-F238E27FC236}">
                <a16:creationId xmlns:a16="http://schemas.microsoft.com/office/drawing/2014/main" id="{EBA63A3A-C524-0C4F-BD12-EF810C0E26E5}"/>
              </a:ext>
            </a:extLst>
          </p:cNvPr>
          <p:cNvSpPr/>
          <p:nvPr/>
        </p:nvSpPr>
        <p:spPr>
          <a:xfrm>
            <a:off x="10902372" y="4914770"/>
            <a:ext cx="914400" cy="914400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600" dirty="0">
              <a:solidFill>
                <a:srgbClr val="FF3860"/>
              </a:solidFill>
              <a:latin typeface="OpenDyslexicAlta" pitchFamily="2" charset="77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4D3E327-0533-1945-80D4-6E142C82DECD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877" y="2775755"/>
            <a:ext cx="1746829" cy="1746829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9D4A5F56-B503-424E-95A8-EB88FB0C1648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876" y="4110151"/>
            <a:ext cx="1746829" cy="1746829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E0BB2259-ABBB-4D48-8775-EC24BC88A676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00025" y="2775755"/>
            <a:ext cx="1746829" cy="1746829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321BCA36-4676-8845-A3CC-1F1DB95288D5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00024" y="4110151"/>
            <a:ext cx="1746829" cy="1746829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8EA9C540-A1EF-7F4D-BFEF-CD4E969862D1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98906" y="2775755"/>
            <a:ext cx="1746829" cy="1746829"/>
          </a:xfrm>
          <a:prstGeom prst="rect">
            <a:avLst/>
          </a:prstGeom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id="{B65920F6-CA4D-9D4F-9667-21BF2C9AE947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98905" y="4110151"/>
            <a:ext cx="1746829" cy="1746829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CB098705-E9FC-9C43-BC1B-18F44917DD37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58053" y="2775755"/>
            <a:ext cx="1746829" cy="1746829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8D2ED31F-91D0-D34D-9E71-EA891FC4BFD7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58052" y="4110151"/>
            <a:ext cx="1746829" cy="1746829"/>
          </a:xfrm>
          <a:prstGeom prst="rect">
            <a:avLst/>
          </a:prstGeom>
        </p:spPr>
      </p:pic>
      <p:pic>
        <p:nvPicPr>
          <p:cNvPr id="36" name="Picture 35">
            <a:extLst>
              <a:ext uri="{FF2B5EF4-FFF2-40B4-BE49-F238E27FC236}">
                <a16:creationId xmlns:a16="http://schemas.microsoft.com/office/drawing/2014/main" id="{2B017544-D526-0441-8EE7-1F0A47F21C64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57045" y="2775755"/>
            <a:ext cx="1746829" cy="1746829"/>
          </a:xfrm>
          <a:prstGeom prst="rect">
            <a:avLst/>
          </a:prstGeom>
        </p:spPr>
      </p:pic>
      <p:pic>
        <p:nvPicPr>
          <p:cNvPr id="37" name="Picture 36">
            <a:extLst>
              <a:ext uri="{FF2B5EF4-FFF2-40B4-BE49-F238E27FC236}">
                <a16:creationId xmlns:a16="http://schemas.microsoft.com/office/drawing/2014/main" id="{D45B2043-9E51-CC4A-8DF4-9F2C5FB9FC96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57044" y="4110151"/>
            <a:ext cx="1746829" cy="17468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465627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F491D1F-0097-3F4A-B04E-14B5096ADCA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Activity 2:</a:t>
            </a:r>
          </a:p>
          <a:p>
            <a:pPr marL="0" indent="0">
              <a:buClr>
                <a:srgbClr val="23D160"/>
              </a:buClr>
              <a:buSzPct val="85000"/>
              <a:buNone/>
            </a:pPr>
            <a:r>
              <a:rPr lang="en-GB" sz="2200" dirty="0"/>
              <a:t>Arrange the earrings into pairs. </a:t>
            </a:r>
          </a:p>
          <a:p>
            <a:pPr marL="0" indent="0">
              <a:buClr>
                <a:srgbClr val="23D160"/>
              </a:buClr>
              <a:buSzPct val="85000"/>
              <a:buNone/>
            </a:pPr>
            <a:endParaRPr lang="en-GB" sz="2200" dirty="0"/>
          </a:p>
          <a:p>
            <a:pPr marL="0" indent="0">
              <a:buClr>
                <a:srgbClr val="23D160"/>
              </a:buClr>
              <a:buSzPct val="85000"/>
              <a:buNone/>
            </a:pPr>
            <a:endParaRPr lang="en-GB" sz="2200" dirty="0"/>
          </a:p>
          <a:p>
            <a:pPr marL="0" indent="0">
              <a:buClr>
                <a:srgbClr val="23D160"/>
              </a:buClr>
              <a:buSzPct val="85000"/>
              <a:buNone/>
            </a:pPr>
            <a:endParaRPr lang="en-GB" sz="2200" dirty="0"/>
          </a:p>
        </p:txBody>
      </p:sp>
      <p:sp>
        <p:nvSpPr>
          <p:cNvPr id="31" name="Title 1">
            <a:extLst>
              <a:ext uri="{FF2B5EF4-FFF2-40B4-BE49-F238E27FC236}">
                <a16:creationId xmlns:a16="http://schemas.microsoft.com/office/drawing/2014/main" id="{9540A78B-5E69-3E4D-B38D-0AB9FD4CF9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9021417" cy="1325563"/>
          </a:xfrm>
        </p:spPr>
        <p:txBody>
          <a:bodyPr>
            <a:normAutofit/>
          </a:bodyPr>
          <a:lstStyle/>
          <a:p>
            <a:r>
              <a:rPr lang="en-GB" sz="2800" dirty="0"/>
              <a:t>To be able to divide by 2</a:t>
            </a:r>
            <a:endParaRPr lang="en-GB" sz="3600" dirty="0"/>
          </a:p>
        </p:txBody>
      </p:sp>
      <p:sp>
        <p:nvSpPr>
          <p:cNvPr id="39" name="Rounded Rectangle 38">
            <a:extLst>
              <a:ext uri="{FF2B5EF4-FFF2-40B4-BE49-F238E27FC236}">
                <a16:creationId xmlns:a16="http://schemas.microsoft.com/office/drawing/2014/main" id="{45280900-0C8B-DB46-A0AE-6E167A23026F}"/>
              </a:ext>
            </a:extLst>
          </p:cNvPr>
          <p:cNvSpPr/>
          <p:nvPr/>
        </p:nvSpPr>
        <p:spPr>
          <a:xfrm>
            <a:off x="6889172" y="3429000"/>
            <a:ext cx="914400" cy="914400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600" dirty="0">
              <a:solidFill>
                <a:schemeClr val="tx1"/>
              </a:solidFill>
              <a:latin typeface="OpenDyslexicAlta" pitchFamily="2" charset="77"/>
            </a:endParaRPr>
          </a:p>
        </p:txBody>
      </p:sp>
      <p:sp>
        <p:nvSpPr>
          <p:cNvPr id="40" name="Rounded Rectangle 39">
            <a:extLst>
              <a:ext uri="{FF2B5EF4-FFF2-40B4-BE49-F238E27FC236}">
                <a16:creationId xmlns:a16="http://schemas.microsoft.com/office/drawing/2014/main" id="{FB8CFC44-1A63-2845-B1CA-B66C07B17C24}"/>
              </a:ext>
            </a:extLst>
          </p:cNvPr>
          <p:cNvSpPr/>
          <p:nvPr/>
        </p:nvSpPr>
        <p:spPr>
          <a:xfrm>
            <a:off x="7892472" y="3429000"/>
            <a:ext cx="914400" cy="914400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>
                <a:solidFill>
                  <a:schemeClr val="tx1"/>
                </a:solidFill>
                <a:latin typeface="OpenDyslexicAlta" pitchFamily="2" charset="77"/>
              </a:rPr>
              <a:t>÷</a:t>
            </a:r>
          </a:p>
        </p:txBody>
      </p:sp>
      <p:sp>
        <p:nvSpPr>
          <p:cNvPr id="41" name="Rounded Rectangle 40">
            <a:extLst>
              <a:ext uri="{FF2B5EF4-FFF2-40B4-BE49-F238E27FC236}">
                <a16:creationId xmlns:a16="http://schemas.microsoft.com/office/drawing/2014/main" id="{C202B008-65B0-B647-8AA7-5DDA6A145AE3}"/>
              </a:ext>
            </a:extLst>
          </p:cNvPr>
          <p:cNvSpPr/>
          <p:nvPr/>
        </p:nvSpPr>
        <p:spPr>
          <a:xfrm>
            <a:off x="8895772" y="3429000"/>
            <a:ext cx="914400" cy="914400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600" dirty="0">
              <a:solidFill>
                <a:schemeClr val="tx1"/>
              </a:solidFill>
              <a:latin typeface="OpenDyslexicAlta" pitchFamily="2" charset="77"/>
            </a:endParaRPr>
          </a:p>
        </p:txBody>
      </p:sp>
      <p:sp>
        <p:nvSpPr>
          <p:cNvPr id="42" name="Rounded Rectangle 41">
            <a:extLst>
              <a:ext uri="{FF2B5EF4-FFF2-40B4-BE49-F238E27FC236}">
                <a16:creationId xmlns:a16="http://schemas.microsoft.com/office/drawing/2014/main" id="{D6F75D6A-3F66-2349-9935-8FD44DC32D74}"/>
              </a:ext>
            </a:extLst>
          </p:cNvPr>
          <p:cNvSpPr/>
          <p:nvPr/>
        </p:nvSpPr>
        <p:spPr>
          <a:xfrm>
            <a:off x="9899072" y="3429000"/>
            <a:ext cx="914400" cy="914400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>
                <a:solidFill>
                  <a:schemeClr val="tx1"/>
                </a:solidFill>
                <a:latin typeface="OpenDyslexicAlta" pitchFamily="2" charset="77"/>
              </a:rPr>
              <a:t>=</a:t>
            </a:r>
          </a:p>
        </p:txBody>
      </p:sp>
      <p:sp>
        <p:nvSpPr>
          <p:cNvPr id="43" name="Rounded Rectangle 42">
            <a:extLst>
              <a:ext uri="{FF2B5EF4-FFF2-40B4-BE49-F238E27FC236}">
                <a16:creationId xmlns:a16="http://schemas.microsoft.com/office/drawing/2014/main" id="{38D4CAC0-97D0-BB4B-A61B-A1BA573B0940}"/>
              </a:ext>
            </a:extLst>
          </p:cNvPr>
          <p:cNvSpPr/>
          <p:nvPr/>
        </p:nvSpPr>
        <p:spPr>
          <a:xfrm>
            <a:off x="10902372" y="3429000"/>
            <a:ext cx="914400" cy="914400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600" dirty="0">
              <a:solidFill>
                <a:srgbClr val="FF3860"/>
              </a:solidFill>
              <a:latin typeface="OpenDyslexicAlta" pitchFamily="2" charset="77"/>
            </a:endParaRPr>
          </a:p>
        </p:txBody>
      </p:sp>
      <p:sp>
        <p:nvSpPr>
          <p:cNvPr id="44" name="Rounded Rectangle 43">
            <a:extLst>
              <a:ext uri="{FF2B5EF4-FFF2-40B4-BE49-F238E27FC236}">
                <a16:creationId xmlns:a16="http://schemas.microsoft.com/office/drawing/2014/main" id="{9599B1D7-035B-7448-A323-A79827C6C948}"/>
              </a:ext>
            </a:extLst>
          </p:cNvPr>
          <p:cNvSpPr/>
          <p:nvPr/>
        </p:nvSpPr>
        <p:spPr>
          <a:xfrm>
            <a:off x="6889172" y="4914770"/>
            <a:ext cx="914400" cy="914400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600" dirty="0">
              <a:solidFill>
                <a:schemeClr val="tx1"/>
              </a:solidFill>
              <a:latin typeface="OpenDyslexicAlta" pitchFamily="2" charset="77"/>
            </a:endParaRPr>
          </a:p>
        </p:txBody>
      </p:sp>
      <p:sp>
        <p:nvSpPr>
          <p:cNvPr id="45" name="Rounded Rectangle 44">
            <a:extLst>
              <a:ext uri="{FF2B5EF4-FFF2-40B4-BE49-F238E27FC236}">
                <a16:creationId xmlns:a16="http://schemas.microsoft.com/office/drawing/2014/main" id="{A7FAE8AA-039D-E149-A3F5-4744DE88DDF2}"/>
              </a:ext>
            </a:extLst>
          </p:cNvPr>
          <p:cNvSpPr/>
          <p:nvPr/>
        </p:nvSpPr>
        <p:spPr>
          <a:xfrm>
            <a:off x="7892472" y="4914770"/>
            <a:ext cx="914400" cy="914400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>
                <a:solidFill>
                  <a:schemeClr val="tx1"/>
                </a:solidFill>
                <a:latin typeface="OpenDyslexicAlta" pitchFamily="2" charset="77"/>
              </a:rPr>
              <a:t>x</a:t>
            </a:r>
          </a:p>
        </p:txBody>
      </p:sp>
      <p:sp>
        <p:nvSpPr>
          <p:cNvPr id="46" name="Rounded Rectangle 45">
            <a:extLst>
              <a:ext uri="{FF2B5EF4-FFF2-40B4-BE49-F238E27FC236}">
                <a16:creationId xmlns:a16="http://schemas.microsoft.com/office/drawing/2014/main" id="{1BF714CA-A3AC-704A-9717-F96FB09E480C}"/>
              </a:ext>
            </a:extLst>
          </p:cNvPr>
          <p:cNvSpPr/>
          <p:nvPr/>
        </p:nvSpPr>
        <p:spPr>
          <a:xfrm>
            <a:off x="8895772" y="4914770"/>
            <a:ext cx="914400" cy="914400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600" dirty="0">
              <a:solidFill>
                <a:schemeClr val="tx1"/>
              </a:solidFill>
              <a:latin typeface="OpenDyslexicAlta" pitchFamily="2" charset="77"/>
            </a:endParaRPr>
          </a:p>
        </p:txBody>
      </p:sp>
      <p:sp>
        <p:nvSpPr>
          <p:cNvPr id="47" name="Rounded Rectangle 46">
            <a:extLst>
              <a:ext uri="{FF2B5EF4-FFF2-40B4-BE49-F238E27FC236}">
                <a16:creationId xmlns:a16="http://schemas.microsoft.com/office/drawing/2014/main" id="{9F3B2376-394C-9543-BBF9-46490D714D73}"/>
              </a:ext>
            </a:extLst>
          </p:cNvPr>
          <p:cNvSpPr/>
          <p:nvPr/>
        </p:nvSpPr>
        <p:spPr>
          <a:xfrm>
            <a:off x="9899072" y="4914770"/>
            <a:ext cx="914400" cy="914400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>
                <a:solidFill>
                  <a:schemeClr val="tx1"/>
                </a:solidFill>
                <a:latin typeface="OpenDyslexicAlta" pitchFamily="2" charset="77"/>
              </a:rPr>
              <a:t>=</a:t>
            </a:r>
          </a:p>
        </p:txBody>
      </p:sp>
      <p:sp>
        <p:nvSpPr>
          <p:cNvPr id="48" name="Rounded Rectangle 47">
            <a:extLst>
              <a:ext uri="{FF2B5EF4-FFF2-40B4-BE49-F238E27FC236}">
                <a16:creationId xmlns:a16="http://schemas.microsoft.com/office/drawing/2014/main" id="{EBA63A3A-C524-0C4F-BD12-EF810C0E26E5}"/>
              </a:ext>
            </a:extLst>
          </p:cNvPr>
          <p:cNvSpPr/>
          <p:nvPr/>
        </p:nvSpPr>
        <p:spPr>
          <a:xfrm>
            <a:off x="10902372" y="4914770"/>
            <a:ext cx="914400" cy="914400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600" dirty="0">
              <a:solidFill>
                <a:srgbClr val="FF3860"/>
              </a:solidFill>
              <a:latin typeface="OpenDyslexicAlta" pitchFamily="2" charset="77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B0F9BC41-86BA-9F44-A2EC-2CC22409D0BF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4054" y="4135582"/>
            <a:ext cx="914401" cy="914401"/>
          </a:xfrm>
          <a:prstGeom prst="rect">
            <a:avLst/>
          </a:prstGeom>
        </p:spPr>
      </p:pic>
      <p:pic>
        <p:nvPicPr>
          <p:cNvPr id="58" name="Picture 57">
            <a:extLst>
              <a:ext uri="{FF2B5EF4-FFF2-40B4-BE49-F238E27FC236}">
                <a16:creationId xmlns:a16="http://schemas.microsoft.com/office/drawing/2014/main" id="{EB1EB3BE-F386-314C-836F-5CE3AE438E50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53575" y="4135582"/>
            <a:ext cx="914401" cy="914401"/>
          </a:xfrm>
          <a:prstGeom prst="rect">
            <a:avLst/>
          </a:prstGeom>
        </p:spPr>
      </p:pic>
      <p:pic>
        <p:nvPicPr>
          <p:cNvPr id="59" name="Picture 58">
            <a:extLst>
              <a:ext uri="{FF2B5EF4-FFF2-40B4-BE49-F238E27FC236}">
                <a16:creationId xmlns:a16="http://schemas.microsoft.com/office/drawing/2014/main" id="{91CC4138-6BEB-3B4A-B80C-38AD4CBE26E8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03178" y="4135581"/>
            <a:ext cx="914401" cy="914401"/>
          </a:xfrm>
          <a:prstGeom prst="rect">
            <a:avLst/>
          </a:prstGeom>
        </p:spPr>
      </p:pic>
      <p:pic>
        <p:nvPicPr>
          <p:cNvPr id="60" name="Picture 59">
            <a:extLst>
              <a:ext uri="{FF2B5EF4-FFF2-40B4-BE49-F238E27FC236}">
                <a16:creationId xmlns:a16="http://schemas.microsoft.com/office/drawing/2014/main" id="{9A7AC265-3605-CD4B-B541-4F323660ED1D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72699" y="4135581"/>
            <a:ext cx="914401" cy="914401"/>
          </a:xfrm>
          <a:prstGeom prst="rect">
            <a:avLst/>
          </a:prstGeom>
        </p:spPr>
      </p:pic>
      <p:pic>
        <p:nvPicPr>
          <p:cNvPr id="61" name="Picture 60">
            <a:extLst>
              <a:ext uri="{FF2B5EF4-FFF2-40B4-BE49-F238E27FC236}">
                <a16:creationId xmlns:a16="http://schemas.microsoft.com/office/drawing/2014/main" id="{597E44C1-65A8-4B4D-B032-9C81D4E53ADC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92520" y="4135582"/>
            <a:ext cx="914401" cy="914401"/>
          </a:xfrm>
          <a:prstGeom prst="rect">
            <a:avLst/>
          </a:prstGeom>
        </p:spPr>
      </p:pic>
      <p:pic>
        <p:nvPicPr>
          <p:cNvPr id="62" name="Picture 61">
            <a:extLst>
              <a:ext uri="{FF2B5EF4-FFF2-40B4-BE49-F238E27FC236}">
                <a16:creationId xmlns:a16="http://schemas.microsoft.com/office/drawing/2014/main" id="{C7F62616-AB93-B545-A178-AAC9D871714B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62041" y="4135582"/>
            <a:ext cx="914401" cy="914401"/>
          </a:xfrm>
          <a:prstGeom prst="rect">
            <a:avLst/>
          </a:prstGeom>
        </p:spPr>
      </p:pic>
      <p:pic>
        <p:nvPicPr>
          <p:cNvPr id="63" name="Picture 62">
            <a:extLst>
              <a:ext uri="{FF2B5EF4-FFF2-40B4-BE49-F238E27FC236}">
                <a16:creationId xmlns:a16="http://schemas.microsoft.com/office/drawing/2014/main" id="{A291B819-8C78-D744-A2DE-C1E326B54798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1644" y="4135581"/>
            <a:ext cx="914401" cy="914401"/>
          </a:xfrm>
          <a:prstGeom prst="rect">
            <a:avLst/>
          </a:prstGeom>
        </p:spPr>
      </p:pic>
      <p:pic>
        <p:nvPicPr>
          <p:cNvPr id="64" name="Picture 63">
            <a:extLst>
              <a:ext uri="{FF2B5EF4-FFF2-40B4-BE49-F238E27FC236}">
                <a16:creationId xmlns:a16="http://schemas.microsoft.com/office/drawing/2014/main" id="{305D5176-8855-A348-8376-F5662CAE38C3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81165" y="4135581"/>
            <a:ext cx="914401" cy="91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180738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F491D1F-0097-3F4A-B04E-14B5096ADCA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Talking Time:</a:t>
            </a:r>
          </a:p>
          <a:p>
            <a:pPr marL="0" indent="0">
              <a:buClr>
                <a:srgbClr val="23D160"/>
              </a:buClr>
              <a:buSzPct val="85000"/>
              <a:buNone/>
            </a:pPr>
            <a:r>
              <a:rPr lang="en-GB" sz="2200" dirty="0"/>
              <a:t>Ruth and Jamal have a total of 10 cookies. They share them equally.</a:t>
            </a:r>
            <a:br>
              <a:rPr lang="en-GB" sz="2200" dirty="0"/>
            </a:br>
            <a:r>
              <a:rPr lang="en-GB" sz="2200" dirty="0"/>
              <a:t>How many cookies does each person receive? </a:t>
            </a:r>
          </a:p>
          <a:p>
            <a:pPr marL="0" indent="0">
              <a:buClr>
                <a:srgbClr val="23D160"/>
              </a:buClr>
              <a:buSzPct val="85000"/>
              <a:buNone/>
            </a:pPr>
            <a:endParaRPr lang="en-GB" sz="2200" dirty="0"/>
          </a:p>
          <a:p>
            <a:pPr marL="0" indent="0">
              <a:buClr>
                <a:srgbClr val="23D160"/>
              </a:buClr>
              <a:buSzPct val="85000"/>
              <a:buNone/>
            </a:pPr>
            <a:endParaRPr lang="en-GB" sz="2200" dirty="0"/>
          </a:p>
          <a:p>
            <a:pPr marL="0" indent="0">
              <a:buClr>
                <a:srgbClr val="23D160"/>
              </a:buClr>
              <a:buSzPct val="85000"/>
              <a:buNone/>
            </a:pPr>
            <a:endParaRPr lang="en-GB" sz="2200" dirty="0"/>
          </a:p>
        </p:txBody>
      </p:sp>
      <p:sp>
        <p:nvSpPr>
          <p:cNvPr id="31" name="Title 1">
            <a:extLst>
              <a:ext uri="{FF2B5EF4-FFF2-40B4-BE49-F238E27FC236}">
                <a16:creationId xmlns:a16="http://schemas.microsoft.com/office/drawing/2014/main" id="{9540A78B-5E69-3E4D-B38D-0AB9FD4CF9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9021417" cy="1325563"/>
          </a:xfrm>
        </p:spPr>
        <p:txBody>
          <a:bodyPr>
            <a:normAutofit/>
          </a:bodyPr>
          <a:lstStyle/>
          <a:p>
            <a:r>
              <a:rPr lang="en-GB" sz="2800" dirty="0"/>
              <a:t>To be able to divide by 2</a:t>
            </a:r>
            <a:endParaRPr lang="en-GB" sz="3600" dirty="0"/>
          </a:p>
        </p:txBody>
      </p:sp>
      <p:sp>
        <p:nvSpPr>
          <p:cNvPr id="38" name="Rounded Rectangle 37">
            <a:extLst>
              <a:ext uri="{FF2B5EF4-FFF2-40B4-BE49-F238E27FC236}">
                <a16:creationId xmlns:a16="http://schemas.microsoft.com/office/drawing/2014/main" id="{D6B107DE-FE7D-A744-B6F7-B1DBBD41CD7E}"/>
              </a:ext>
            </a:extLst>
          </p:cNvPr>
          <p:cNvSpPr/>
          <p:nvPr/>
        </p:nvSpPr>
        <p:spPr>
          <a:xfrm>
            <a:off x="817487" y="3338512"/>
            <a:ext cx="8721436" cy="1325563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000" dirty="0">
                <a:solidFill>
                  <a:schemeClr val="tx1"/>
                </a:solidFill>
                <a:latin typeface="OpenDyslexicAlta" pitchFamily="2" charset="77"/>
              </a:rPr>
              <a:t>In total, there are </a:t>
            </a:r>
            <a:r>
              <a:rPr lang="en-US" sz="20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__</a:t>
            </a:r>
            <a:r>
              <a:rPr lang="en-US" sz="2000" dirty="0">
                <a:solidFill>
                  <a:schemeClr val="tx1"/>
                </a:solidFill>
                <a:latin typeface="OpenDyslexicAlta" pitchFamily="2" charset="77"/>
              </a:rPr>
              <a:t> cookies.</a:t>
            </a:r>
          </a:p>
          <a:p>
            <a:r>
              <a:rPr lang="en-US" sz="2000" dirty="0">
                <a:solidFill>
                  <a:schemeClr val="tx1"/>
                </a:solidFill>
                <a:latin typeface="OpenDyslexicAlta" pitchFamily="2" charset="77"/>
              </a:rPr>
              <a:t>They have been shared by </a:t>
            </a:r>
            <a:r>
              <a:rPr lang="en-US" sz="20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__</a:t>
            </a:r>
            <a:r>
              <a:rPr lang="en-US" sz="2000" dirty="0">
                <a:solidFill>
                  <a:schemeClr val="tx1"/>
                </a:solidFill>
                <a:latin typeface="OpenDyslexicAlta" pitchFamily="2" charset="77"/>
              </a:rPr>
              <a:t> people. </a:t>
            </a:r>
          </a:p>
          <a:p>
            <a:r>
              <a:rPr lang="en-US" sz="2000" dirty="0">
                <a:solidFill>
                  <a:schemeClr val="tx1"/>
                </a:solidFill>
                <a:latin typeface="OpenDyslexicAlta" pitchFamily="2" charset="77"/>
              </a:rPr>
              <a:t>Each person receives a total of </a:t>
            </a:r>
            <a:r>
              <a:rPr lang="en-US" sz="20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__</a:t>
            </a:r>
            <a:r>
              <a:rPr lang="en-US" sz="2000" dirty="0">
                <a:solidFill>
                  <a:schemeClr val="tx1"/>
                </a:solidFill>
                <a:latin typeface="OpenDyslexicAlta" pitchFamily="2" charset="77"/>
              </a:rPr>
              <a:t> cookies.</a:t>
            </a:r>
            <a:endParaRPr lang="en-US" sz="2000" dirty="0">
              <a:solidFill>
                <a:srgbClr val="FF3860"/>
              </a:solidFill>
              <a:latin typeface="OpenDyslexicAlta" pitchFamily="2" charset="77"/>
            </a:endParaRPr>
          </a:p>
        </p:txBody>
      </p:sp>
      <p:sp>
        <p:nvSpPr>
          <p:cNvPr id="60" name="Rounded Rectangle 59">
            <a:extLst>
              <a:ext uri="{FF2B5EF4-FFF2-40B4-BE49-F238E27FC236}">
                <a16:creationId xmlns:a16="http://schemas.microsoft.com/office/drawing/2014/main" id="{1FDC35F1-51B9-0C49-926B-A950629E79A2}"/>
              </a:ext>
            </a:extLst>
          </p:cNvPr>
          <p:cNvSpPr/>
          <p:nvPr/>
        </p:nvSpPr>
        <p:spPr>
          <a:xfrm>
            <a:off x="6426197" y="5528812"/>
            <a:ext cx="914400" cy="914400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600" dirty="0">
              <a:solidFill>
                <a:schemeClr val="tx1"/>
              </a:solidFill>
              <a:latin typeface="OpenDyslexicAlta" pitchFamily="2" charset="77"/>
            </a:endParaRPr>
          </a:p>
        </p:txBody>
      </p:sp>
      <p:sp>
        <p:nvSpPr>
          <p:cNvPr id="61" name="Rounded Rectangle 60">
            <a:extLst>
              <a:ext uri="{FF2B5EF4-FFF2-40B4-BE49-F238E27FC236}">
                <a16:creationId xmlns:a16="http://schemas.microsoft.com/office/drawing/2014/main" id="{FCE43A22-87DF-6E42-AA7E-F3D06589F019}"/>
              </a:ext>
            </a:extLst>
          </p:cNvPr>
          <p:cNvSpPr/>
          <p:nvPr/>
        </p:nvSpPr>
        <p:spPr>
          <a:xfrm>
            <a:off x="7429497" y="5528812"/>
            <a:ext cx="914400" cy="914400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>
                <a:solidFill>
                  <a:schemeClr val="tx1"/>
                </a:solidFill>
                <a:latin typeface="OpenDyslexicAlta" pitchFamily="2" charset="77"/>
              </a:rPr>
              <a:t>÷</a:t>
            </a:r>
          </a:p>
        </p:txBody>
      </p:sp>
      <p:sp>
        <p:nvSpPr>
          <p:cNvPr id="62" name="Rounded Rectangle 61">
            <a:extLst>
              <a:ext uri="{FF2B5EF4-FFF2-40B4-BE49-F238E27FC236}">
                <a16:creationId xmlns:a16="http://schemas.microsoft.com/office/drawing/2014/main" id="{FECD41A1-7A2A-3C41-8CD1-5D6839F65588}"/>
              </a:ext>
            </a:extLst>
          </p:cNvPr>
          <p:cNvSpPr/>
          <p:nvPr/>
        </p:nvSpPr>
        <p:spPr>
          <a:xfrm>
            <a:off x="8432797" y="5528812"/>
            <a:ext cx="914400" cy="914400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600" dirty="0">
              <a:solidFill>
                <a:schemeClr val="tx1"/>
              </a:solidFill>
              <a:latin typeface="OpenDyslexicAlta" pitchFamily="2" charset="77"/>
            </a:endParaRPr>
          </a:p>
        </p:txBody>
      </p:sp>
      <p:sp>
        <p:nvSpPr>
          <p:cNvPr id="63" name="Rounded Rectangle 62">
            <a:extLst>
              <a:ext uri="{FF2B5EF4-FFF2-40B4-BE49-F238E27FC236}">
                <a16:creationId xmlns:a16="http://schemas.microsoft.com/office/drawing/2014/main" id="{8EE71892-86A9-E443-BAAF-171EBA5DD3DE}"/>
              </a:ext>
            </a:extLst>
          </p:cNvPr>
          <p:cNvSpPr/>
          <p:nvPr/>
        </p:nvSpPr>
        <p:spPr>
          <a:xfrm>
            <a:off x="9436097" y="5528812"/>
            <a:ext cx="914400" cy="914400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>
                <a:solidFill>
                  <a:schemeClr val="tx1"/>
                </a:solidFill>
                <a:latin typeface="OpenDyslexicAlta" pitchFamily="2" charset="77"/>
              </a:rPr>
              <a:t>=</a:t>
            </a:r>
          </a:p>
        </p:txBody>
      </p:sp>
      <p:sp>
        <p:nvSpPr>
          <p:cNvPr id="64" name="Rounded Rectangle 63">
            <a:extLst>
              <a:ext uri="{FF2B5EF4-FFF2-40B4-BE49-F238E27FC236}">
                <a16:creationId xmlns:a16="http://schemas.microsoft.com/office/drawing/2014/main" id="{53BF9AE9-478B-1B47-BB2E-A5155BE23A4A}"/>
              </a:ext>
            </a:extLst>
          </p:cNvPr>
          <p:cNvSpPr/>
          <p:nvPr/>
        </p:nvSpPr>
        <p:spPr>
          <a:xfrm>
            <a:off x="10439397" y="5528812"/>
            <a:ext cx="914400" cy="914400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600" dirty="0">
              <a:solidFill>
                <a:srgbClr val="FF3860"/>
              </a:solidFill>
              <a:latin typeface="OpenDyslexicAlta" pitchFamily="2" charset="77"/>
            </a:endParaRPr>
          </a:p>
        </p:txBody>
      </p:sp>
      <p:sp>
        <p:nvSpPr>
          <p:cNvPr id="65" name="Left Brace 64">
            <a:extLst>
              <a:ext uri="{FF2B5EF4-FFF2-40B4-BE49-F238E27FC236}">
                <a16:creationId xmlns:a16="http://schemas.microsoft.com/office/drawing/2014/main" id="{924BB847-32F4-E84D-A620-E4D49E8369B9}"/>
              </a:ext>
            </a:extLst>
          </p:cNvPr>
          <p:cNvSpPr/>
          <p:nvPr/>
        </p:nvSpPr>
        <p:spPr>
          <a:xfrm rot="5400000">
            <a:off x="1883092" y="4151680"/>
            <a:ext cx="579721" cy="2669505"/>
          </a:xfrm>
          <a:prstGeom prst="leftBrac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67" name="Table 66">
            <a:extLst>
              <a:ext uri="{FF2B5EF4-FFF2-40B4-BE49-F238E27FC236}">
                <a16:creationId xmlns:a16="http://schemas.microsoft.com/office/drawing/2014/main" id="{1FF88C37-880E-8440-BC09-BE2E037CD98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07834428"/>
              </p:ext>
            </p:extLst>
          </p:nvPr>
        </p:nvGraphicFramePr>
        <p:xfrm>
          <a:off x="838203" y="5791835"/>
          <a:ext cx="2669506" cy="6400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669506">
                  <a:extLst>
                    <a:ext uri="{9D8B030D-6E8A-4147-A177-3AD203B41FA5}">
                      <a16:colId xmlns:a16="http://schemas.microsoft.com/office/drawing/2014/main" val="162064866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endParaRPr lang="en-US" sz="3600" dirty="0">
                        <a:solidFill>
                          <a:srgbClr val="FF3860"/>
                        </a:solidFill>
                        <a:latin typeface="OpenDyslexic" pitchFamily="2" charset="77"/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2015219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3836467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FD9FFDC-7EAE-4590-9254-1AB34AA7E66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004341"/>
            <a:ext cx="10515600" cy="5172622"/>
          </a:xfrm>
        </p:spPr>
        <p:txBody>
          <a:bodyPr/>
          <a:lstStyle/>
          <a:p>
            <a:pPr marL="0" indent="0">
              <a:buNone/>
            </a:pPr>
            <a:endParaRPr lang="en-GB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F98555E-1FF1-4E2D-B761-9F91A0B10B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Sample Slides</a:t>
            </a:r>
            <a:endParaRPr lang="en-GB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8AD1EC3-5F7E-496B-8959-B1633B560E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D7F810-DEEF-074C-B140-2A2C318EAFDC}" type="slidenum">
              <a:rPr lang="en-GB" smtClean="0"/>
              <a:pPr/>
              <a:t>16</a:t>
            </a:fld>
            <a:endParaRPr lang="en-GB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77F93E50-0CDF-405B-95FD-AE396F6B587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flipH="1">
            <a:off x="911687" y="2852936"/>
            <a:ext cx="3170311" cy="1389623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12897909-515B-44A1-8536-6228A42CEAE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555776" y="2852936"/>
            <a:ext cx="1690966" cy="137998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2B87600F-52C3-42A1-863B-91B70FDFCCCA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"/>
          <a:stretch/>
        </p:blipFill>
        <p:spPr>
          <a:xfrm>
            <a:off x="971017" y="2093769"/>
            <a:ext cx="3741475" cy="2735020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C358BF5F-033F-4815-B348-3276B57C4F63}"/>
              </a:ext>
            </a:extLst>
          </p:cNvPr>
          <p:cNvSpPr/>
          <p:nvPr/>
        </p:nvSpPr>
        <p:spPr>
          <a:xfrm>
            <a:off x="4056891" y="1537628"/>
            <a:ext cx="84510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400" dirty="0">
                <a:latin typeface="Myriad Pro" panose="020B0503030403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6 </a:t>
            </a:r>
            <a:r>
              <a:rPr lang="en-GB" dirty="0">
                <a:latin typeface="Myriad Pro" panose="020B0503030403020204" pitchFamily="34" charset="0"/>
              </a:rPr>
              <a:t>÷</a:t>
            </a:r>
            <a:r>
              <a:rPr lang="en-GB" sz="2400" dirty="0">
                <a:latin typeface="Myriad Pro" panose="020B0503030403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2</a:t>
            </a:r>
            <a:endParaRPr lang="en-GB" sz="2400" dirty="0">
              <a:latin typeface="Myriad Pro" panose="020B0503030403020204" pitchFamily="34" charset="0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B305D8F3-8303-443F-926F-A5238C7C28F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77112" y="2397319"/>
            <a:ext cx="532040" cy="1072394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C5396567-2DB1-47BE-86CC-C110B40BD6A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21599" y="2561239"/>
            <a:ext cx="532040" cy="1072394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116D6444-BC8A-4045-AA23-AD02DBE450E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6353" y="2473393"/>
            <a:ext cx="532040" cy="1072394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4649105B-0DC1-4950-9330-88C5EE0FD62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77112" y="3726735"/>
            <a:ext cx="532040" cy="1072394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66262AF2-9DF9-4799-9267-CF6E3DCF374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78277" y="3868774"/>
            <a:ext cx="532040" cy="1072394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C8C44212-8B65-4985-A965-E8190B25823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30299" y="3643159"/>
            <a:ext cx="532040" cy="1072394"/>
          </a:xfrm>
          <a:prstGeom prst="rect">
            <a:avLst/>
          </a:prstGeom>
        </p:spPr>
      </p:pic>
      <p:sp>
        <p:nvSpPr>
          <p:cNvPr id="16" name="Rectangle 15">
            <a:extLst>
              <a:ext uri="{FF2B5EF4-FFF2-40B4-BE49-F238E27FC236}">
                <a16:creationId xmlns:a16="http://schemas.microsoft.com/office/drawing/2014/main" id="{59EDFA71-A87A-4098-91DB-A3C945D4E28A}"/>
              </a:ext>
            </a:extLst>
          </p:cNvPr>
          <p:cNvSpPr/>
          <p:nvPr/>
        </p:nvSpPr>
        <p:spPr>
          <a:xfrm>
            <a:off x="4809708" y="1575842"/>
            <a:ext cx="65594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dirty="0">
                <a:latin typeface="Myriad Pro" panose="020B0503030403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= 3 </a:t>
            </a:r>
            <a:endParaRPr lang="en-GB" sz="2400" dirty="0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A3B69A63-8005-4265-BA62-41C05C09CE59}"/>
              </a:ext>
            </a:extLst>
          </p:cNvPr>
          <p:cNvSpPr/>
          <p:nvPr/>
        </p:nvSpPr>
        <p:spPr>
          <a:xfrm>
            <a:off x="2341280" y="5116452"/>
            <a:ext cx="446250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400" dirty="0">
                <a:latin typeface="Myriad Pro" panose="020B0503030403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6 </a:t>
            </a:r>
            <a:r>
              <a:rPr lang="en-GB" sz="2400" dirty="0">
                <a:latin typeface="Myriad Pro" panose="020B0503030403020204" pitchFamily="34" charset="0"/>
              </a:rPr>
              <a:t>divided between 2 is equal to 3.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D29E8525-149C-47BE-9A3D-DDF09B3A2D3D}"/>
              </a:ext>
            </a:extLst>
          </p:cNvPr>
          <p:cNvSpPr/>
          <p:nvPr/>
        </p:nvSpPr>
        <p:spPr>
          <a:xfrm>
            <a:off x="3676385" y="5703639"/>
            <a:ext cx="178927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400" dirty="0">
                <a:latin typeface="Myriad Pro" panose="020B0503030403020204" pitchFamily="34" charset="0"/>
              </a:rPr>
              <a:t>Half of 6 is 3.</a:t>
            </a:r>
          </a:p>
        </p:txBody>
      </p:sp>
    </p:spTree>
    <p:extLst>
      <p:ext uri="{BB962C8B-B14F-4D97-AF65-F5344CB8AC3E}">
        <p14:creationId xmlns:p14="http://schemas.microsoft.com/office/powerpoint/2010/main" val="19132991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2.22222E-6 L -0.50903 0.08565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5451" y="4282"/>
                                    </p:animMotion>
                                  </p:childTnLst>
                                </p:cTn>
                              </p:par>
                              <p:par>
                                <p:cTn id="12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3.7037E-7 L -0.56198 0.0544 " pathEditMode="relative" rAng="0" ptsTypes="AA">
                                      <p:cBhvr>
                                        <p:cTn id="1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108" y="2708"/>
                                    </p:animMotion>
                                  </p:childTnLst>
                                </p:cTn>
                              </p:par>
                              <p:par>
                                <p:cTn id="14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1.11111E-6 L -0.61945 0.06667 " pathEditMode="relative" rAng="0" ptsTypes="AA">
                                      <p:cBhvr>
                                        <p:cTn id="1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0972" y="333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2.22222E-6 L -0.30434 -0.11574 " pathEditMode="relative" rAng="0" ptsTypes="AA">
                                      <p:cBhvr>
                                        <p:cTn id="3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226" y="-5787"/>
                                    </p:animMotion>
                                  </p:childTnLst>
                                </p:cTn>
                              </p:par>
                              <p:par>
                                <p:cTn id="3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1.11111E-6 L -0.36354 -0.13819 " pathEditMode="relative" rAng="0" ptsTypes="AA">
                                      <p:cBhvr>
                                        <p:cTn id="3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177" y="-6921"/>
                                    </p:animMotion>
                                  </p:childTnLst>
                                </p:cTn>
                              </p:par>
                              <p:par>
                                <p:cTn id="3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7.40741E-7 L -0.4283 -0.10532 " pathEditMode="relative" rAng="0" ptsTypes="AA">
                                      <p:cBhvr>
                                        <p:cTn id="4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1424" y="-527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000"/>
                            </p:stCondLst>
                            <p:childTnLst>
                              <p:par>
                                <p:cTn id="42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6" grpId="0"/>
      <p:bldP spid="17" grpId="0"/>
      <p:bldP spid="18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46A9BA-BF99-4C4A-BABB-7AA5A3A908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4400" dirty="0">
                <a:latin typeface="Myriad Pro" panose="020B0503030403020204" pitchFamily="34" charset="0"/>
                <a:ea typeface="Myriad Pro Semibold" charset="0"/>
                <a:cs typeface="Myriad Pro Semibold" charset="0"/>
              </a:rPr>
              <a:t>What do you notice?</a:t>
            </a:r>
            <a:br>
              <a:rPr lang="en-GB" sz="4400" dirty="0">
                <a:latin typeface="Myriad Pro" panose="020B0503030403020204" pitchFamily="34" charset="0"/>
                <a:ea typeface="Myriad Pro Semibold" charset="0"/>
                <a:cs typeface="Myriad Pro Semibold" charset="0"/>
              </a:rPr>
            </a:b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29456E8-9993-4506-A8B4-4AD551B56BA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0EB9915-DACE-4CAC-B43C-9AE1662F48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Sample Slides</a:t>
            </a:r>
            <a:endParaRPr lang="en-GB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B29C713-B19B-423A-98E4-3A958BACCE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D7F810-DEEF-074C-B140-2A2C318EAFDC}" type="slidenum">
              <a:rPr lang="en-GB" smtClean="0"/>
              <a:pPr/>
              <a:t>17</a:t>
            </a:fld>
            <a:endParaRPr lang="en-GB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478B72A4-0F4F-4566-AD40-9E39E4E185E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6132" y="1076952"/>
            <a:ext cx="6722702" cy="5207842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D48938F9-1824-4EE8-B52D-96C6CA91813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3662" y="2355812"/>
            <a:ext cx="748182" cy="756494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B12175DA-9A2E-48FD-BE6A-D5AFE737C15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76960" y="2853651"/>
            <a:ext cx="4040180" cy="274334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AAA3648D-00D0-41E5-877C-7F92D41AF43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35607" y="2355812"/>
            <a:ext cx="748182" cy="756494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0B8E06EC-7470-47BD-9553-A4A645BD79D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12246" y="3193723"/>
            <a:ext cx="490474" cy="340838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56292E4D-3242-43A7-9EC4-CB222D137B3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2571" y="3700634"/>
            <a:ext cx="748182" cy="756494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EE5C4962-B63C-4826-834C-2E5E63A4906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75869" y="4198473"/>
            <a:ext cx="4040180" cy="274334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F84AB979-CA0A-44D9-BB5D-0200F99A663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34516" y="3700634"/>
            <a:ext cx="748182" cy="756494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CE4FD723-17F3-4237-867D-0EE4A2E6260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11155" y="4538545"/>
            <a:ext cx="490474" cy="340838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60BBEAB2-850D-4E45-82EC-CD744E070E3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2571" y="5009184"/>
            <a:ext cx="748182" cy="756494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A3A0D653-E94F-4F7E-8BD8-8F0E43E871C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75869" y="5507023"/>
            <a:ext cx="4040180" cy="274334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EDE8478E-7B8A-4AE0-ACBA-C86F12D3D4A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34516" y="5009184"/>
            <a:ext cx="748182" cy="756494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84314CE1-C29F-4607-9DB0-55EFF25265B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11155" y="5847095"/>
            <a:ext cx="490474" cy="3408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52601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"/>
                            </p:stCondLst>
                            <p:childTnLst>
                              <p:par>
                                <p:cTn id="30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F491D1F-0097-3F4A-B04E-14B5096ADCA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Talking Time:</a:t>
            </a:r>
          </a:p>
          <a:p>
            <a:pPr marL="0" indent="0">
              <a:buClr>
                <a:srgbClr val="23D160"/>
              </a:buClr>
              <a:buSzPct val="85000"/>
              <a:buNone/>
            </a:pPr>
            <a:r>
              <a:rPr lang="en-GB" sz="2200" dirty="0"/>
              <a:t>Ruth and Jamal have a total of 10 cookies. They share them equally.</a:t>
            </a:r>
            <a:br>
              <a:rPr lang="en-GB" sz="2200" dirty="0"/>
            </a:br>
            <a:r>
              <a:rPr lang="en-GB" sz="2200" dirty="0"/>
              <a:t>How many cookies does each person receive? </a:t>
            </a:r>
          </a:p>
          <a:p>
            <a:pPr marL="0" indent="0">
              <a:buClr>
                <a:srgbClr val="23D160"/>
              </a:buClr>
              <a:buSzPct val="85000"/>
              <a:buNone/>
            </a:pPr>
            <a:endParaRPr lang="en-GB" sz="2200" dirty="0"/>
          </a:p>
          <a:p>
            <a:pPr marL="0" indent="0">
              <a:buClr>
                <a:srgbClr val="23D160"/>
              </a:buClr>
              <a:buSzPct val="85000"/>
              <a:buNone/>
            </a:pPr>
            <a:endParaRPr lang="en-GB" sz="2200" dirty="0"/>
          </a:p>
          <a:p>
            <a:pPr marL="0" indent="0">
              <a:buClr>
                <a:srgbClr val="23D160"/>
              </a:buClr>
              <a:buSzPct val="85000"/>
              <a:buNone/>
            </a:pPr>
            <a:endParaRPr lang="en-GB" sz="2200" dirty="0"/>
          </a:p>
        </p:txBody>
      </p:sp>
      <p:sp>
        <p:nvSpPr>
          <p:cNvPr id="31" name="Title 1">
            <a:extLst>
              <a:ext uri="{FF2B5EF4-FFF2-40B4-BE49-F238E27FC236}">
                <a16:creationId xmlns:a16="http://schemas.microsoft.com/office/drawing/2014/main" id="{9540A78B-5E69-3E4D-B38D-0AB9FD4CF9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9021417" cy="1325563"/>
          </a:xfrm>
        </p:spPr>
        <p:txBody>
          <a:bodyPr>
            <a:normAutofit/>
          </a:bodyPr>
          <a:lstStyle/>
          <a:p>
            <a:r>
              <a:rPr lang="en-GB" sz="2800" dirty="0"/>
              <a:t>To be able to divide by 2</a:t>
            </a:r>
            <a:endParaRPr lang="en-GB" sz="3600" dirty="0"/>
          </a:p>
        </p:txBody>
      </p:sp>
      <p:sp>
        <p:nvSpPr>
          <p:cNvPr id="38" name="Rounded Rectangle 37">
            <a:extLst>
              <a:ext uri="{FF2B5EF4-FFF2-40B4-BE49-F238E27FC236}">
                <a16:creationId xmlns:a16="http://schemas.microsoft.com/office/drawing/2014/main" id="{D6B107DE-FE7D-A744-B6F7-B1DBBD41CD7E}"/>
              </a:ext>
            </a:extLst>
          </p:cNvPr>
          <p:cNvSpPr/>
          <p:nvPr/>
        </p:nvSpPr>
        <p:spPr>
          <a:xfrm>
            <a:off x="817487" y="3338512"/>
            <a:ext cx="8721436" cy="1325563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000" dirty="0">
                <a:solidFill>
                  <a:schemeClr val="tx1"/>
                </a:solidFill>
                <a:latin typeface="OpenDyslexicAlta" pitchFamily="2" charset="77"/>
              </a:rPr>
              <a:t>In total, there are </a:t>
            </a:r>
            <a:r>
              <a:rPr lang="en-US" sz="20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__</a:t>
            </a:r>
            <a:r>
              <a:rPr lang="en-US" sz="2000" dirty="0">
                <a:solidFill>
                  <a:schemeClr val="tx1"/>
                </a:solidFill>
                <a:latin typeface="OpenDyslexicAlta" pitchFamily="2" charset="77"/>
              </a:rPr>
              <a:t> cookies.</a:t>
            </a:r>
          </a:p>
          <a:p>
            <a:r>
              <a:rPr lang="en-US" sz="2000" dirty="0">
                <a:solidFill>
                  <a:schemeClr val="tx1"/>
                </a:solidFill>
                <a:latin typeface="OpenDyslexicAlta" pitchFamily="2" charset="77"/>
              </a:rPr>
              <a:t>They have been shared by </a:t>
            </a:r>
            <a:r>
              <a:rPr lang="en-US" sz="20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__</a:t>
            </a:r>
            <a:r>
              <a:rPr lang="en-US" sz="2000" dirty="0">
                <a:solidFill>
                  <a:schemeClr val="tx1"/>
                </a:solidFill>
                <a:latin typeface="OpenDyslexicAlta" pitchFamily="2" charset="77"/>
              </a:rPr>
              <a:t> people. </a:t>
            </a:r>
          </a:p>
          <a:p>
            <a:r>
              <a:rPr lang="en-US" sz="2000" dirty="0">
                <a:solidFill>
                  <a:schemeClr val="tx1"/>
                </a:solidFill>
                <a:latin typeface="OpenDyslexicAlta" pitchFamily="2" charset="77"/>
              </a:rPr>
              <a:t>Each person receives a total of </a:t>
            </a:r>
            <a:r>
              <a:rPr lang="en-US" sz="20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__</a:t>
            </a:r>
            <a:r>
              <a:rPr lang="en-US" sz="2000" dirty="0">
                <a:solidFill>
                  <a:schemeClr val="tx1"/>
                </a:solidFill>
                <a:latin typeface="OpenDyslexicAlta" pitchFamily="2" charset="77"/>
              </a:rPr>
              <a:t> cookies.</a:t>
            </a:r>
            <a:endParaRPr lang="en-US" sz="2000" dirty="0">
              <a:solidFill>
                <a:srgbClr val="FF3860"/>
              </a:solidFill>
              <a:latin typeface="OpenDyslexicAlta" pitchFamily="2" charset="77"/>
            </a:endParaRPr>
          </a:p>
        </p:txBody>
      </p:sp>
      <p:sp>
        <p:nvSpPr>
          <p:cNvPr id="60" name="Rounded Rectangle 59">
            <a:extLst>
              <a:ext uri="{FF2B5EF4-FFF2-40B4-BE49-F238E27FC236}">
                <a16:creationId xmlns:a16="http://schemas.microsoft.com/office/drawing/2014/main" id="{1FDC35F1-51B9-0C49-926B-A950629E79A2}"/>
              </a:ext>
            </a:extLst>
          </p:cNvPr>
          <p:cNvSpPr/>
          <p:nvPr/>
        </p:nvSpPr>
        <p:spPr>
          <a:xfrm>
            <a:off x="6426197" y="5528812"/>
            <a:ext cx="914400" cy="914400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600" dirty="0">
              <a:solidFill>
                <a:schemeClr val="tx1"/>
              </a:solidFill>
              <a:latin typeface="OpenDyslexicAlta" pitchFamily="2" charset="77"/>
            </a:endParaRPr>
          </a:p>
        </p:txBody>
      </p:sp>
      <p:sp>
        <p:nvSpPr>
          <p:cNvPr id="61" name="Rounded Rectangle 60">
            <a:extLst>
              <a:ext uri="{FF2B5EF4-FFF2-40B4-BE49-F238E27FC236}">
                <a16:creationId xmlns:a16="http://schemas.microsoft.com/office/drawing/2014/main" id="{FCE43A22-87DF-6E42-AA7E-F3D06589F019}"/>
              </a:ext>
            </a:extLst>
          </p:cNvPr>
          <p:cNvSpPr/>
          <p:nvPr/>
        </p:nvSpPr>
        <p:spPr>
          <a:xfrm>
            <a:off x="7429497" y="5528812"/>
            <a:ext cx="914400" cy="914400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>
                <a:solidFill>
                  <a:schemeClr val="tx1"/>
                </a:solidFill>
                <a:latin typeface="OpenDyslexicAlta" pitchFamily="2" charset="77"/>
              </a:rPr>
              <a:t>÷</a:t>
            </a:r>
          </a:p>
        </p:txBody>
      </p:sp>
      <p:sp>
        <p:nvSpPr>
          <p:cNvPr id="62" name="Rounded Rectangle 61">
            <a:extLst>
              <a:ext uri="{FF2B5EF4-FFF2-40B4-BE49-F238E27FC236}">
                <a16:creationId xmlns:a16="http://schemas.microsoft.com/office/drawing/2014/main" id="{FECD41A1-7A2A-3C41-8CD1-5D6839F65588}"/>
              </a:ext>
            </a:extLst>
          </p:cNvPr>
          <p:cNvSpPr/>
          <p:nvPr/>
        </p:nvSpPr>
        <p:spPr>
          <a:xfrm>
            <a:off x="8432797" y="5528812"/>
            <a:ext cx="914400" cy="914400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600" dirty="0">
              <a:solidFill>
                <a:schemeClr val="tx1"/>
              </a:solidFill>
              <a:latin typeface="OpenDyslexicAlta" pitchFamily="2" charset="77"/>
            </a:endParaRPr>
          </a:p>
        </p:txBody>
      </p:sp>
      <p:sp>
        <p:nvSpPr>
          <p:cNvPr id="63" name="Rounded Rectangle 62">
            <a:extLst>
              <a:ext uri="{FF2B5EF4-FFF2-40B4-BE49-F238E27FC236}">
                <a16:creationId xmlns:a16="http://schemas.microsoft.com/office/drawing/2014/main" id="{8EE71892-86A9-E443-BAAF-171EBA5DD3DE}"/>
              </a:ext>
            </a:extLst>
          </p:cNvPr>
          <p:cNvSpPr/>
          <p:nvPr/>
        </p:nvSpPr>
        <p:spPr>
          <a:xfrm>
            <a:off x="9436097" y="5528812"/>
            <a:ext cx="914400" cy="914400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>
                <a:solidFill>
                  <a:schemeClr val="tx1"/>
                </a:solidFill>
                <a:latin typeface="OpenDyslexicAlta" pitchFamily="2" charset="77"/>
              </a:rPr>
              <a:t>=</a:t>
            </a:r>
          </a:p>
        </p:txBody>
      </p:sp>
      <p:sp>
        <p:nvSpPr>
          <p:cNvPr id="64" name="Rounded Rectangle 63">
            <a:extLst>
              <a:ext uri="{FF2B5EF4-FFF2-40B4-BE49-F238E27FC236}">
                <a16:creationId xmlns:a16="http://schemas.microsoft.com/office/drawing/2014/main" id="{53BF9AE9-478B-1B47-BB2E-A5155BE23A4A}"/>
              </a:ext>
            </a:extLst>
          </p:cNvPr>
          <p:cNvSpPr/>
          <p:nvPr/>
        </p:nvSpPr>
        <p:spPr>
          <a:xfrm>
            <a:off x="10439397" y="5528812"/>
            <a:ext cx="914400" cy="914400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600" dirty="0">
              <a:solidFill>
                <a:srgbClr val="FF3860"/>
              </a:solidFill>
              <a:latin typeface="OpenDyslexicAlta" pitchFamily="2" charset="77"/>
            </a:endParaRPr>
          </a:p>
        </p:txBody>
      </p:sp>
      <p:sp>
        <p:nvSpPr>
          <p:cNvPr id="65" name="Left Brace 64">
            <a:extLst>
              <a:ext uri="{FF2B5EF4-FFF2-40B4-BE49-F238E27FC236}">
                <a16:creationId xmlns:a16="http://schemas.microsoft.com/office/drawing/2014/main" id="{924BB847-32F4-E84D-A620-E4D49E8369B9}"/>
              </a:ext>
            </a:extLst>
          </p:cNvPr>
          <p:cNvSpPr/>
          <p:nvPr/>
        </p:nvSpPr>
        <p:spPr>
          <a:xfrm rot="5400000">
            <a:off x="1883092" y="4151680"/>
            <a:ext cx="579721" cy="2669505"/>
          </a:xfrm>
          <a:prstGeom prst="leftBrac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67" name="Table 66">
            <a:extLst>
              <a:ext uri="{FF2B5EF4-FFF2-40B4-BE49-F238E27FC236}">
                <a16:creationId xmlns:a16="http://schemas.microsoft.com/office/drawing/2014/main" id="{1FF88C37-880E-8440-BC09-BE2E037CD985}"/>
              </a:ext>
            </a:extLst>
          </p:cNvPr>
          <p:cNvGraphicFramePr>
            <a:graphicFrameLocks noGrp="1"/>
          </p:cNvGraphicFramePr>
          <p:nvPr/>
        </p:nvGraphicFramePr>
        <p:xfrm>
          <a:off x="838203" y="5791835"/>
          <a:ext cx="2669506" cy="6400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669506">
                  <a:extLst>
                    <a:ext uri="{9D8B030D-6E8A-4147-A177-3AD203B41FA5}">
                      <a16:colId xmlns:a16="http://schemas.microsoft.com/office/drawing/2014/main" val="162064866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endParaRPr lang="en-US" sz="3600" dirty="0">
                        <a:solidFill>
                          <a:srgbClr val="FF3860"/>
                        </a:solidFill>
                        <a:latin typeface="OpenDyslexic" pitchFamily="2" charset="77"/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20152194"/>
                  </a:ext>
                </a:extLst>
              </a:tr>
            </a:tbl>
          </a:graphicData>
        </a:graphic>
      </p:graphicFrame>
      <p:sp>
        <p:nvSpPr>
          <p:cNvPr id="12" name="Rectangle 11">
            <a:extLst>
              <a:ext uri="{FF2B5EF4-FFF2-40B4-BE49-F238E27FC236}">
                <a16:creationId xmlns:a16="http://schemas.microsoft.com/office/drawing/2014/main" id="{659BC544-4813-A244-B78E-B85DF47243F8}"/>
              </a:ext>
            </a:extLst>
          </p:cNvPr>
          <p:cNvSpPr/>
          <p:nvPr/>
        </p:nvSpPr>
        <p:spPr>
          <a:xfrm>
            <a:off x="1221976" y="4830802"/>
            <a:ext cx="190195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400" dirty="0">
                <a:latin typeface="OpenDyslexicAlta" pitchFamily="2" charset="77"/>
              </a:rPr>
              <a:t>10</a:t>
            </a:r>
          </a:p>
        </p:txBody>
      </p:sp>
    </p:spTree>
    <p:extLst>
      <p:ext uri="{BB962C8B-B14F-4D97-AF65-F5344CB8AC3E}">
        <p14:creationId xmlns:p14="http://schemas.microsoft.com/office/powerpoint/2010/main" val="46577949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F491D1F-0097-3F4A-B04E-14B5096ADCA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Task 2:</a:t>
            </a:r>
          </a:p>
          <a:p>
            <a:pPr marL="0" indent="0">
              <a:buClr>
                <a:srgbClr val="23D160"/>
              </a:buClr>
              <a:buSzPct val="85000"/>
              <a:buNone/>
            </a:pPr>
            <a:r>
              <a:rPr lang="en-GB" sz="2200" dirty="0"/>
              <a:t>Ahmed and James have a total of 12 brownies. They share them equally.</a:t>
            </a:r>
            <a:br>
              <a:rPr lang="en-GB" sz="2200" dirty="0"/>
            </a:br>
            <a:r>
              <a:rPr lang="en-GB" sz="2200" dirty="0"/>
              <a:t>How many brownies does each person receive? Draw a bar model: </a:t>
            </a:r>
          </a:p>
          <a:p>
            <a:pPr marL="0" indent="0">
              <a:buClr>
                <a:srgbClr val="23D160"/>
              </a:buClr>
              <a:buSzPct val="85000"/>
              <a:buNone/>
            </a:pPr>
            <a:endParaRPr lang="en-GB" sz="2200" dirty="0"/>
          </a:p>
          <a:p>
            <a:pPr marL="0" indent="0">
              <a:buClr>
                <a:srgbClr val="23D160"/>
              </a:buClr>
              <a:buSzPct val="85000"/>
              <a:buNone/>
            </a:pPr>
            <a:endParaRPr lang="en-GB" sz="2200" dirty="0"/>
          </a:p>
          <a:p>
            <a:pPr marL="0" indent="0">
              <a:buClr>
                <a:srgbClr val="23D160"/>
              </a:buClr>
              <a:buSzPct val="85000"/>
              <a:buNone/>
            </a:pPr>
            <a:endParaRPr lang="en-GB" sz="2200" dirty="0"/>
          </a:p>
        </p:txBody>
      </p:sp>
      <p:sp>
        <p:nvSpPr>
          <p:cNvPr id="31" name="Title 1">
            <a:extLst>
              <a:ext uri="{FF2B5EF4-FFF2-40B4-BE49-F238E27FC236}">
                <a16:creationId xmlns:a16="http://schemas.microsoft.com/office/drawing/2014/main" id="{9540A78B-5E69-3E4D-B38D-0AB9FD4CF9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9021417" cy="1325563"/>
          </a:xfrm>
        </p:spPr>
        <p:txBody>
          <a:bodyPr>
            <a:normAutofit/>
          </a:bodyPr>
          <a:lstStyle/>
          <a:p>
            <a:r>
              <a:rPr lang="en-GB" sz="2800" dirty="0"/>
              <a:t>To be able to divide by 2</a:t>
            </a:r>
            <a:endParaRPr lang="en-GB" sz="3600" dirty="0"/>
          </a:p>
        </p:txBody>
      </p:sp>
      <p:sp>
        <p:nvSpPr>
          <p:cNvPr id="38" name="Rounded Rectangle 37">
            <a:extLst>
              <a:ext uri="{FF2B5EF4-FFF2-40B4-BE49-F238E27FC236}">
                <a16:creationId xmlns:a16="http://schemas.microsoft.com/office/drawing/2014/main" id="{D6B107DE-FE7D-A744-B6F7-B1DBBD41CD7E}"/>
              </a:ext>
            </a:extLst>
          </p:cNvPr>
          <p:cNvSpPr/>
          <p:nvPr/>
        </p:nvSpPr>
        <p:spPr>
          <a:xfrm>
            <a:off x="817487" y="3338512"/>
            <a:ext cx="8721436" cy="1325563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000" dirty="0">
                <a:solidFill>
                  <a:schemeClr val="tx1"/>
                </a:solidFill>
                <a:latin typeface="OpenDyslexicAlta" pitchFamily="2" charset="77"/>
              </a:rPr>
              <a:t>In total, there are </a:t>
            </a:r>
            <a:r>
              <a:rPr lang="en-US" sz="20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__</a:t>
            </a:r>
            <a:r>
              <a:rPr lang="en-US" sz="2000" dirty="0">
                <a:solidFill>
                  <a:schemeClr val="tx1"/>
                </a:solidFill>
                <a:latin typeface="OpenDyslexicAlta" pitchFamily="2" charset="77"/>
              </a:rPr>
              <a:t> brownies.</a:t>
            </a:r>
          </a:p>
          <a:p>
            <a:r>
              <a:rPr lang="en-US" sz="2000" dirty="0">
                <a:solidFill>
                  <a:schemeClr val="tx1"/>
                </a:solidFill>
                <a:latin typeface="OpenDyslexicAlta" pitchFamily="2" charset="77"/>
              </a:rPr>
              <a:t>They have been shared by </a:t>
            </a:r>
            <a:r>
              <a:rPr lang="en-US" sz="20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__</a:t>
            </a:r>
            <a:r>
              <a:rPr lang="en-US" sz="2000" dirty="0">
                <a:solidFill>
                  <a:schemeClr val="tx1"/>
                </a:solidFill>
                <a:latin typeface="OpenDyslexicAlta" pitchFamily="2" charset="77"/>
              </a:rPr>
              <a:t> people. </a:t>
            </a:r>
          </a:p>
          <a:p>
            <a:r>
              <a:rPr lang="en-US" sz="2000" dirty="0">
                <a:solidFill>
                  <a:schemeClr val="tx1"/>
                </a:solidFill>
                <a:latin typeface="OpenDyslexicAlta" pitchFamily="2" charset="77"/>
              </a:rPr>
              <a:t>Each person receives a total of </a:t>
            </a:r>
            <a:r>
              <a:rPr lang="en-US" sz="20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__</a:t>
            </a:r>
            <a:r>
              <a:rPr lang="en-US" sz="2000" dirty="0">
                <a:solidFill>
                  <a:schemeClr val="tx1"/>
                </a:solidFill>
                <a:latin typeface="OpenDyslexicAlta" pitchFamily="2" charset="77"/>
              </a:rPr>
              <a:t> brownies.</a:t>
            </a:r>
            <a:endParaRPr lang="en-US" sz="2000" dirty="0">
              <a:solidFill>
                <a:srgbClr val="FF3860"/>
              </a:solidFill>
              <a:latin typeface="OpenDyslexicAlta" pitchFamily="2" charset="77"/>
            </a:endParaRPr>
          </a:p>
        </p:txBody>
      </p:sp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B9E086F8-F84F-9444-8805-9A1F70987A79}"/>
              </a:ext>
            </a:extLst>
          </p:cNvPr>
          <p:cNvSpPr/>
          <p:nvPr/>
        </p:nvSpPr>
        <p:spPr>
          <a:xfrm>
            <a:off x="6426197" y="5528812"/>
            <a:ext cx="914400" cy="914400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600" dirty="0">
              <a:solidFill>
                <a:schemeClr val="tx1"/>
              </a:solidFill>
              <a:latin typeface="OpenDyslexicAlta" pitchFamily="2" charset="77"/>
            </a:endParaRPr>
          </a:p>
        </p:txBody>
      </p:sp>
      <p:sp>
        <p:nvSpPr>
          <p:cNvPr id="6" name="Rounded Rectangle 5">
            <a:extLst>
              <a:ext uri="{FF2B5EF4-FFF2-40B4-BE49-F238E27FC236}">
                <a16:creationId xmlns:a16="http://schemas.microsoft.com/office/drawing/2014/main" id="{66F72F7E-125F-7E43-8974-3BA1321623AF}"/>
              </a:ext>
            </a:extLst>
          </p:cNvPr>
          <p:cNvSpPr/>
          <p:nvPr/>
        </p:nvSpPr>
        <p:spPr>
          <a:xfrm>
            <a:off x="7429497" y="5528812"/>
            <a:ext cx="914400" cy="914400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>
                <a:solidFill>
                  <a:schemeClr val="tx1"/>
                </a:solidFill>
                <a:latin typeface="OpenDyslexicAlta" pitchFamily="2" charset="77"/>
              </a:rPr>
              <a:t>÷</a:t>
            </a:r>
          </a:p>
        </p:txBody>
      </p:sp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5EC41A87-E470-5C47-A887-DB3F9957B5BE}"/>
              </a:ext>
            </a:extLst>
          </p:cNvPr>
          <p:cNvSpPr/>
          <p:nvPr/>
        </p:nvSpPr>
        <p:spPr>
          <a:xfrm>
            <a:off x="8432797" y="5528812"/>
            <a:ext cx="914400" cy="914400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600" dirty="0">
              <a:solidFill>
                <a:schemeClr val="tx1"/>
              </a:solidFill>
              <a:latin typeface="OpenDyslexicAlta" pitchFamily="2" charset="77"/>
            </a:endParaRPr>
          </a:p>
        </p:txBody>
      </p:sp>
      <p:sp>
        <p:nvSpPr>
          <p:cNvPr id="8" name="Rounded Rectangle 7">
            <a:extLst>
              <a:ext uri="{FF2B5EF4-FFF2-40B4-BE49-F238E27FC236}">
                <a16:creationId xmlns:a16="http://schemas.microsoft.com/office/drawing/2014/main" id="{DA9C1C5F-2885-E348-955D-379E7EA6A94F}"/>
              </a:ext>
            </a:extLst>
          </p:cNvPr>
          <p:cNvSpPr/>
          <p:nvPr/>
        </p:nvSpPr>
        <p:spPr>
          <a:xfrm>
            <a:off x="9436097" y="5528812"/>
            <a:ext cx="914400" cy="914400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>
                <a:solidFill>
                  <a:schemeClr val="tx1"/>
                </a:solidFill>
                <a:latin typeface="OpenDyslexicAlta" pitchFamily="2" charset="77"/>
              </a:rPr>
              <a:t>=</a:t>
            </a:r>
          </a:p>
        </p:txBody>
      </p:sp>
      <p:sp>
        <p:nvSpPr>
          <p:cNvPr id="9" name="Rounded Rectangle 8">
            <a:extLst>
              <a:ext uri="{FF2B5EF4-FFF2-40B4-BE49-F238E27FC236}">
                <a16:creationId xmlns:a16="http://schemas.microsoft.com/office/drawing/2014/main" id="{4ED99325-A495-5240-964F-C4591369A1C5}"/>
              </a:ext>
            </a:extLst>
          </p:cNvPr>
          <p:cNvSpPr/>
          <p:nvPr/>
        </p:nvSpPr>
        <p:spPr>
          <a:xfrm>
            <a:off x="10439397" y="5528812"/>
            <a:ext cx="914400" cy="914400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600" dirty="0">
              <a:solidFill>
                <a:srgbClr val="FF3860"/>
              </a:solidFill>
              <a:latin typeface="OpenDyslexicAlta" pitchFamily="2" charset="77"/>
            </a:endParaRPr>
          </a:p>
        </p:txBody>
      </p:sp>
      <p:sp>
        <p:nvSpPr>
          <p:cNvPr id="10" name="Left Brace 9">
            <a:extLst>
              <a:ext uri="{FF2B5EF4-FFF2-40B4-BE49-F238E27FC236}">
                <a16:creationId xmlns:a16="http://schemas.microsoft.com/office/drawing/2014/main" id="{FE02448D-176B-4444-86D8-8A7F2E6C2F04}"/>
              </a:ext>
            </a:extLst>
          </p:cNvPr>
          <p:cNvSpPr/>
          <p:nvPr/>
        </p:nvSpPr>
        <p:spPr>
          <a:xfrm rot="5400000">
            <a:off x="1883092" y="4151680"/>
            <a:ext cx="579721" cy="2669505"/>
          </a:xfrm>
          <a:prstGeom prst="leftBrac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8A553DF2-F172-9B4E-96F8-BA1251A1318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86654937"/>
              </p:ext>
            </p:extLst>
          </p:nvPr>
        </p:nvGraphicFramePr>
        <p:xfrm>
          <a:off x="838203" y="5791835"/>
          <a:ext cx="2669506" cy="6400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669506">
                  <a:extLst>
                    <a:ext uri="{9D8B030D-6E8A-4147-A177-3AD203B41FA5}">
                      <a16:colId xmlns:a16="http://schemas.microsoft.com/office/drawing/2014/main" val="162064866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endParaRPr lang="en-US" sz="3600" dirty="0">
                        <a:solidFill>
                          <a:srgbClr val="FF3860"/>
                        </a:solidFill>
                        <a:latin typeface="OpenDyslexic" pitchFamily="2" charset="77"/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20152194"/>
                  </a:ext>
                </a:extLst>
              </a:tr>
            </a:tbl>
          </a:graphicData>
        </a:graphic>
      </p:graphicFrame>
      <p:pic>
        <p:nvPicPr>
          <p:cNvPr id="12" name="Picture 11">
            <a:extLst>
              <a:ext uri="{FF2B5EF4-FFF2-40B4-BE49-F238E27FC236}">
                <a16:creationId xmlns:a16="http://schemas.microsoft.com/office/drawing/2014/main" id="{2A9B0D23-AFBF-4F4B-B342-59DEFB3FA1C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1313974">
            <a:off x="9912241" y="3122305"/>
            <a:ext cx="1436261" cy="13262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576738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F491D1F-0097-3F4A-B04E-14B5096ADCA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Task 2:</a:t>
            </a:r>
          </a:p>
          <a:p>
            <a:pPr marL="0" indent="0">
              <a:buClr>
                <a:srgbClr val="23D160"/>
              </a:buClr>
              <a:buSzPct val="85000"/>
              <a:buNone/>
            </a:pPr>
            <a:r>
              <a:rPr lang="en-GB" sz="2200" dirty="0"/>
              <a:t>Ahmed and James have a total of 16 brownies. James eats half of the brownies. How many does he eat? Draw a bar model: </a:t>
            </a:r>
          </a:p>
          <a:p>
            <a:pPr marL="0" indent="0">
              <a:buClr>
                <a:srgbClr val="23D160"/>
              </a:buClr>
              <a:buSzPct val="85000"/>
              <a:buNone/>
            </a:pPr>
            <a:endParaRPr lang="en-GB" sz="2200" dirty="0"/>
          </a:p>
          <a:p>
            <a:pPr marL="0" indent="0">
              <a:buClr>
                <a:srgbClr val="23D160"/>
              </a:buClr>
              <a:buSzPct val="85000"/>
              <a:buNone/>
            </a:pPr>
            <a:endParaRPr lang="en-GB" sz="2200" dirty="0"/>
          </a:p>
          <a:p>
            <a:pPr marL="0" indent="0">
              <a:buClr>
                <a:srgbClr val="23D160"/>
              </a:buClr>
              <a:buSzPct val="85000"/>
              <a:buNone/>
            </a:pPr>
            <a:endParaRPr lang="en-GB" sz="2200" dirty="0"/>
          </a:p>
        </p:txBody>
      </p:sp>
      <p:sp>
        <p:nvSpPr>
          <p:cNvPr id="31" name="Title 1">
            <a:extLst>
              <a:ext uri="{FF2B5EF4-FFF2-40B4-BE49-F238E27FC236}">
                <a16:creationId xmlns:a16="http://schemas.microsoft.com/office/drawing/2014/main" id="{9540A78B-5E69-3E4D-B38D-0AB9FD4CF9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9021417" cy="1325563"/>
          </a:xfrm>
        </p:spPr>
        <p:txBody>
          <a:bodyPr>
            <a:normAutofit/>
          </a:bodyPr>
          <a:lstStyle/>
          <a:p>
            <a:r>
              <a:rPr lang="en-GB" sz="2800" dirty="0"/>
              <a:t>To be able to divide by 2</a:t>
            </a:r>
            <a:endParaRPr lang="en-GB" sz="3600" dirty="0"/>
          </a:p>
        </p:txBody>
      </p:sp>
      <p:sp>
        <p:nvSpPr>
          <p:cNvPr id="38" name="Rounded Rectangle 37">
            <a:extLst>
              <a:ext uri="{FF2B5EF4-FFF2-40B4-BE49-F238E27FC236}">
                <a16:creationId xmlns:a16="http://schemas.microsoft.com/office/drawing/2014/main" id="{D6B107DE-FE7D-A744-B6F7-B1DBBD41CD7E}"/>
              </a:ext>
            </a:extLst>
          </p:cNvPr>
          <p:cNvSpPr/>
          <p:nvPr/>
        </p:nvSpPr>
        <p:spPr>
          <a:xfrm>
            <a:off x="817487" y="3338512"/>
            <a:ext cx="8721436" cy="1325563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000" dirty="0">
                <a:solidFill>
                  <a:schemeClr val="tx1"/>
                </a:solidFill>
                <a:latin typeface="OpenDyslexicAlta" pitchFamily="2" charset="77"/>
              </a:rPr>
              <a:t>In total, there are </a:t>
            </a:r>
            <a:r>
              <a:rPr lang="en-US" sz="20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__</a:t>
            </a:r>
            <a:r>
              <a:rPr lang="en-US" sz="2000" dirty="0">
                <a:solidFill>
                  <a:schemeClr val="tx1"/>
                </a:solidFill>
                <a:latin typeface="OpenDyslexicAlta" pitchFamily="2" charset="77"/>
              </a:rPr>
              <a:t> brownies.</a:t>
            </a:r>
          </a:p>
          <a:p>
            <a:r>
              <a:rPr lang="en-US" sz="2000" dirty="0">
                <a:solidFill>
                  <a:schemeClr val="tx1"/>
                </a:solidFill>
                <a:latin typeface="OpenDyslexicAlta" pitchFamily="2" charset="77"/>
              </a:rPr>
              <a:t>They have been shared by </a:t>
            </a:r>
            <a:r>
              <a:rPr lang="en-US" sz="20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__</a:t>
            </a:r>
            <a:r>
              <a:rPr lang="en-US" sz="2000" dirty="0">
                <a:solidFill>
                  <a:schemeClr val="tx1"/>
                </a:solidFill>
                <a:latin typeface="OpenDyslexicAlta" pitchFamily="2" charset="77"/>
              </a:rPr>
              <a:t> people. </a:t>
            </a:r>
          </a:p>
          <a:p>
            <a:r>
              <a:rPr lang="en-US" sz="2000" dirty="0">
                <a:solidFill>
                  <a:schemeClr val="tx1"/>
                </a:solidFill>
                <a:latin typeface="OpenDyslexicAlta" pitchFamily="2" charset="77"/>
              </a:rPr>
              <a:t>Each person receives a total of </a:t>
            </a:r>
            <a:r>
              <a:rPr lang="en-US" sz="20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__</a:t>
            </a:r>
            <a:r>
              <a:rPr lang="en-US" sz="2000" dirty="0">
                <a:solidFill>
                  <a:schemeClr val="tx1"/>
                </a:solidFill>
                <a:latin typeface="OpenDyslexicAlta" pitchFamily="2" charset="77"/>
              </a:rPr>
              <a:t> brownies.</a:t>
            </a:r>
            <a:endParaRPr lang="en-US" sz="2000" dirty="0">
              <a:solidFill>
                <a:srgbClr val="FF3860"/>
              </a:solidFill>
              <a:latin typeface="OpenDyslexicAlta" pitchFamily="2" charset="77"/>
            </a:endParaRPr>
          </a:p>
        </p:txBody>
      </p:sp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B9E086F8-F84F-9444-8805-9A1F70987A79}"/>
              </a:ext>
            </a:extLst>
          </p:cNvPr>
          <p:cNvSpPr/>
          <p:nvPr/>
        </p:nvSpPr>
        <p:spPr>
          <a:xfrm>
            <a:off x="6426197" y="5528812"/>
            <a:ext cx="914400" cy="914400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600" dirty="0">
              <a:solidFill>
                <a:schemeClr val="tx1"/>
              </a:solidFill>
              <a:latin typeface="OpenDyslexicAlta" pitchFamily="2" charset="77"/>
            </a:endParaRPr>
          </a:p>
        </p:txBody>
      </p:sp>
      <p:sp>
        <p:nvSpPr>
          <p:cNvPr id="6" name="Rounded Rectangle 5">
            <a:extLst>
              <a:ext uri="{FF2B5EF4-FFF2-40B4-BE49-F238E27FC236}">
                <a16:creationId xmlns:a16="http://schemas.microsoft.com/office/drawing/2014/main" id="{66F72F7E-125F-7E43-8974-3BA1321623AF}"/>
              </a:ext>
            </a:extLst>
          </p:cNvPr>
          <p:cNvSpPr/>
          <p:nvPr/>
        </p:nvSpPr>
        <p:spPr>
          <a:xfrm>
            <a:off x="7429497" y="5528812"/>
            <a:ext cx="914400" cy="914400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>
                <a:solidFill>
                  <a:schemeClr val="tx1"/>
                </a:solidFill>
                <a:latin typeface="OpenDyslexicAlta" pitchFamily="2" charset="77"/>
              </a:rPr>
              <a:t>÷</a:t>
            </a:r>
          </a:p>
        </p:txBody>
      </p:sp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5EC41A87-E470-5C47-A887-DB3F9957B5BE}"/>
              </a:ext>
            </a:extLst>
          </p:cNvPr>
          <p:cNvSpPr/>
          <p:nvPr/>
        </p:nvSpPr>
        <p:spPr>
          <a:xfrm>
            <a:off x="8432797" y="5528812"/>
            <a:ext cx="914400" cy="914400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600" dirty="0">
              <a:solidFill>
                <a:schemeClr val="tx1"/>
              </a:solidFill>
              <a:latin typeface="OpenDyslexicAlta" pitchFamily="2" charset="77"/>
            </a:endParaRPr>
          </a:p>
        </p:txBody>
      </p:sp>
      <p:sp>
        <p:nvSpPr>
          <p:cNvPr id="8" name="Rounded Rectangle 7">
            <a:extLst>
              <a:ext uri="{FF2B5EF4-FFF2-40B4-BE49-F238E27FC236}">
                <a16:creationId xmlns:a16="http://schemas.microsoft.com/office/drawing/2014/main" id="{DA9C1C5F-2885-E348-955D-379E7EA6A94F}"/>
              </a:ext>
            </a:extLst>
          </p:cNvPr>
          <p:cNvSpPr/>
          <p:nvPr/>
        </p:nvSpPr>
        <p:spPr>
          <a:xfrm>
            <a:off x="9436097" y="5528812"/>
            <a:ext cx="914400" cy="914400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>
                <a:solidFill>
                  <a:schemeClr val="tx1"/>
                </a:solidFill>
                <a:latin typeface="OpenDyslexicAlta" pitchFamily="2" charset="77"/>
              </a:rPr>
              <a:t>=</a:t>
            </a:r>
          </a:p>
        </p:txBody>
      </p:sp>
      <p:sp>
        <p:nvSpPr>
          <p:cNvPr id="9" name="Rounded Rectangle 8">
            <a:extLst>
              <a:ext uri="{FF2B5EF4-FFF2-40B4-BE49-F238E27FC236}">
                <a16:creationId xmlns:a16="http://schemas.microsoft.com/office/drawing/2014/main" id="{4ED99325-A495-5240-964F-C4591369A1C5}"/>
              </a:ext>
            </a:extLst>
          </p:cNvPr>
          <p:cNvSpPr/>
          <p:nvPr/>
        </p:nvSpPr>
        <p:spPr>
          <a:xfrm>
            <a:off x="10439397" y="5528812"/>
            <a:ext cx="914400" cy="914400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600" dirty="0">
              <a:solidFill>
                <a:srgbClr val="FF3860"/>
              </a:solidFill>
              <a:latin typeface="OpenDyslexicAlta" pitchFamily="2" charset="77"/>
            </a:endParaRPr>
          </a:p>
        </p:txBody>
      </p:sp>
      <p:sp>
        <p:nvSpPr>
          <p:cNvPr id="10" name="Left Brace 9">
            <a:extLst>
              <a:ext uri="{FF2B5EF4-FFF2-40B4-BE49-F238E27FC236}">
                <a16:creationId xmlns:a16="http://schemas.microsoft.com/office/drawing/2014/main" id="{FE02448D-176B-4444-86D8-8A7F2E6C2F04}"/>
              </a:ext>
            </a:extLst>
          </p:cNvPr>
          <p:cNvSpPr/>
          <p:nvPr/>
        </p:nvSpPr>
        <p:spPr>
          <a:xfrm rot="5400000">
            <a:off x="1883092" y="4151680"/>
            <a:ext cx="579721" cy="2669505"/>
          </a:xfrm>
          <a:prstGeom prst="leftBrac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8A553DF2-F172-9B4E-96F8-BA1251A13188}"/>
              </a:ext>
            </a:extLst>
          </p:cNvPr>
          <p:cNvGraphicFramePr>
            <a:graphicFrameLocks noGrp="1"/>
          </p:cNvGraphicFramePr>
          <p:nvPr/>
        </p:nvGraphicFramePr>
        <p:xfrm>
          <a:off x="838203" y="5791835"/>
          <a:ext cx="2669506" cy="6400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669506">
                  <a:extLst>
                    <a:ext uri="{9D8B030D-6E8A-4147-A177-3AD203B41FA5}">
                      <a16:colId xmlns:a16="http://schemas.microsoft.com/office/drawing/2014/main" val="162064866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endParaRPr lang="en-US" sz="3600" dirty="0">
                        <a:solidFill>
                          <a:srgbClr val="FF3860"/>
                        </a:solidFill>
                        <a:latin typeface="OpenDyslexic" pitchFamily="2" charset="77"/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20152194"/>
                  </a:ext>
                </a:extLst>
              </a:tr>
            </a:tbl>
          </a:graphicData>
        </a:graphic>
      </p:graphicFrame>
      <p:pic>
        <p:nvPicPr>
          <p:cNvPr id="4" name="Picture 3">
            <a:extLst>
              <a:ext uri="{FF2B5EF4-FFF2-40B4-BE49-F238E27FC236}">
                <a16:creationId xmlns:a16="http://schemas.microsoft.com/office/drawing/2014/main" id="{7F950708-5CDB-4369-95FB-F4A9A3BDAAF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1313974">
            <a:off x="9846424" y="3435816"/>
            <a:ext cx="1455179" cy="13436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854031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F491D1F-0097-3F4A-B04E-14B5096ADCA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Task 3:</a:t>
            </a:r>
          </a:p>
          <a:p>
            <a:pPr marL="0" indent="0">
              <a:buNone/>
            </a:pPr>
            <a:r>
              <a:rPr lang="en-GB" sz="2200" dirty="0"/>
              <a:t>Ruth has 14 pairs of cubes. </a:t>
            </a:r>
            <a:br>
              <a:rPr lang="en-GB" sz="2200" dirty="0"/>
            </a:br>
            <a:r>
              <a:rPr lang="en-GB" sz="2200" dirty="0"/>
              <a:t>Jamal makes 10 groups with 2 cubes in each group. </a:t>
            </a:r>
          </a:p>
          <a:p>
            <a:pPr marL="0" indent="0">
              <a:buNone/>
            </a:pPr>
            <a:endParaRPr lang="en-GB" sz="2200" dirty="0"/>
          </a:p>
          <a:p>
            <a:pPr marL="457200" indent="-457200">
              <a:buFont typeface="+mj-lt"/>
              <a:buAutoNum type="alphaLcParenR"/>
            </a:pPr>
            <a:r>
              <a:rPr lang="en-GB" sz="2200" dirty="0"/>
              <a:t>How many cubes does each person have?</a:t>
            </a:r>
            <a:br>
              <a:rPr lang="en-GB" sz="2200" dirty="0"/>
            </a:br>
            <a:br>
              <a:rPr lang="en-GB" sz="2200" dirty="0"/>
            </a:br>
            <a:endParaRPr lang="en-GB" sz="2200" dirty="0"/>
          </a:p>
          <a:p>
            <a:pPr marL="457200" indent="-457200">
              <a:buFont typeface="+mj-lt"/>
              <a:buAutoNum type="alphaLcParenR"/>
            </a:pPr>
            <a:r>
              <a:rPr lang="en-GB" sz="2200" dirty="0"/>
              <a:t>Who has the most cubes? By how many?</a:t>
            </a:r>
          </a:p>
        </p:txBody>
      </p:sp>
      <p:sp>
        <p:nvSpPr>
          <p:cNvPr id="31" name="Title 1">
            <a:extLst>
              <a:ext uri="{FF2B5EF4-FFF2-40B4-BE49-F238E27FC236}">
                <a16:creationId xmlns:a16="http://schemas.microsoft.com/office/drawing/2014/main" id="{9540A78B-5E69-3E4D-B38D-0AB9FD4CF9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9021417" cy="1325563"/>
          </a:xfrm>
        </p:spPr>
        <p:txBody>
          <a:bodyPr>
            <a:normAutofit/>
          </a:bodyPr>
          <a:lstStyle/>
          <a:p>
            <a:r>
              <a:rPr lang="en-GB" sz="2800" dirty="0"/>
              <a:t>To be able to divide by 2</a:t>
            </a:r>
            <a:endParaRPr lang="en-GB" sz="3600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13DFD5B-3BCB-415B-9B0C-89840DCE5A2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93392" y="2352442"/>
            <a:ext cx="2514992" cy="16049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817124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F491D1F-0097-3F4A-B04E-14B5096ADCA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Challenge:</a:t>
            </a:r>
          </a:p>
          <a:p>
            <a:pPr marL="457200" indent="-457200">
              <a:buClr>
                <a:srgbClr val="23D160"/>
              </a:buClr>
              <a:buSzPct val="85000"/>
              <a:buFont typeface="+mj-lt"/>
              <a:buAutoNum type="alphaLcParenR"/>
            </a:pPr>
            <a:r>
              <a:rPr lang="en-GB" sz="2200" dirty="0"/>
              <a:t>I have £22 and give it away equally to my two favourite charities. </a:t>
            </a:r>
            <a:br>
              <a:rPr lang="en-GB" sz="2200" dirty="0"/>
            </a:br>
            <a:r>
              <a:rPr lang="en-GB" sz="2200" dirty="0"/>
              <a:t>How much money does each charity receive?</a:t>
            </a:r>
            <a:br>
              <a:rPr lang="en-GB" sz="2200" dirty="0"/>
            </a:br>
            <a:br>
              <a:rPr lang="en-GB" sz="2200" dirty="0"/>
            </a:br>
            <a:endParaRPr lang="en-GB" sz="2200" dirty="0"/>
          </a:p>
          <a:p>
            <a:pPr marL="457200" indent="-457200">
              <a:buClr>
                <a:srgbClr val="23D160"/>
              </a:buClr>
              <a:buSzPct val="85000"/>
              <a:buFont typeface="+mj-lt"/>
              <a:buAutoNum type="alphaLcParenR"/>
            </a:pPr>
            <a:r>
              <a:rPr lang="en-GB" sz="2200" dirty="0"/>
              <a:t>I have £22 all in £2 coins.</a:t>
            </a:r>
            <a:br>
              <a:rPr lang="en-GB" sz="2200" dirty="0"/>
            </a:br>
            <a:r>
              <a:rPr lang="en-GB" sz="2200" dirty="0"/>
              <a:t>How many £2 coins do I have altogether?</a:t>
            </a:r>
            <a:br>
              <a:rPr lang="en-GB" sz="2200" dirty="0"/>
            </a:br>
            <a:br>
              <a:rPr lang="en-GB" sz="2200" dirty="0"/>
            </a:br>
            <a:endParaRPr lang="en-GB" sz="2200" dirty="0"/>
          </a:p>
          <a:p>
            <a:pPr marL="457200" indent="-457200">
              <a:buClr>
                <a:srgbClr val="23D160"/>
              </a:buClr>
              <a:buSzPct val="85000"/>
              <a:buFont typeface="+mj-lt"/>
              <a:buAutoNum type="alphaLcParenR"/>
            </a:pPr>
            <a:r>
              <a:rPr lang="en-GB" sz="2200" dirty="0"/>
              <a:t>Which of these is grouping and which is sharing? Explain your answer. </a:t>
            </a:r>
          </a:p>
        </p:txBody>
      </p:sp>
      <p:sp>
        <p:nvSpPr>
          <p:cNvPr id="31" name="Title 1">
            <a:extLst>
              <a:ext uri="{FF2B5EF4-FFF2-40B4-BE49-F238E27FC236}">
                <a16:creationId xmlns:a16="http://schemas.microsoft.com/office/drawing/2014/main" id="{9540A78B-5E69-3E4D-B38D-0AB9FD4CF9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9021417" cy="1325563"/>
          </a:xfrm>
        </p:spPr>
        <p:txBody>
          <a:bodyPr>
            <a:normAutofit/>
          </a:bodyPr>
          <a:lstStyle/>
          <a:p>
            <a:r>
              <a:rPr lang="en-GB" sz="2800" dirty="0"/>
              <a:t>To be able to divide by 2</a:t>
            </a:r>
            <a:endParaRPr lang="en-GB" sz="3600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2B92D95-3A96-4F07-A885-583946041AF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47095" y="3132944"/>
            <a:ext cx="1257568" cy="12142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449602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3BF3FE4-F6EA-5C4D-8ABC-31EA6D2AF9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9087678" cy="1325563"/>
          </a:xfrm>
        </p:spPr>
        <p:txBody>
          <a:bodyPr>
            <a:normAutofit/>
          </a:bodyPr>
          <a:lstStyle/>
          <a:p>
            <a:r>
              <a:rPr lang="en-GB" sz="2800" dirty="0"/>
              <a:t>To be able to divide by 2</a:t>
            </a:r>
            <a:endParaRPr lang="en-GB" sz="32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F491D1F-0097-3F4A-B04E-14B5096ADCA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0" indent="0">
              <a:buNone/>
            </a:pPr>
            <a:r>
              <a:rPr lang="en-GB" dirty="0">
                <a:solidFill>
                  <a:srgbClr val="3273DC"/>
                </a:solidFill>
              </a:rPr>
              <a:t>Evaluation:</a:t>
            </a:r>
          </a:p>
          <a:p>
            <a:pPr marL="0" indent="0">
              <a:buClr>
                <a:srgbClr val="23D160"/>
              </a:buClr>
              <a:buSzPct val="85000"/>
              <a:buNone/>
            </a:pPr>
            <a:endParaRPr lang="en-GB" sz="2200" dirty="0">
              <a:solidFill>
                <a:srgbClr val="3273DC"/>
              </a:solidFill>
            </a:endParaRPr>
          </a:p>
          <a:p>
            <a:pPr marL="0" indent="0">
              <a:buClr>
                <a:srgbClr val="23D160"/>
              </a:buClr>
              <a:buSzPct val="85000"/>
              <a:buNone/>
            </a:pPr>
            <a:endParaRPr lang="en-GB" sz="2200" dirty="0">
              <a:solidFill>
                <a:srgbClr val="3273DC"/>
              </a:solidFill>
            </a:endParaRPr>
          </a:p>
          <a:p>
            <a:pPr marL="0" indent="0">
              <a:buClr>
                <a:srgbClr val="23D160"/>
              </a:buClr>
              <a:buSzPct val="85000"/>
              <a:buNone/>
            </a:pPr>
            <a:endParaRPr lang="en-GB" sz="2200" dirty="0">
              <a:solidFill>
                <a:srgbClr val="3273DC"/>
              </a:solidFill>
            </a:endParaRPr>
          </a:p>
          <a:p>
            <a:pPr marL="0" indent="0">
              <a:buClr>
                <a:srgbClr val="23D160"/>
              </a:buClr>
              <a:buSzPct val="85000"/>
              <a:buNone/>
            </a:pPr>
            <a:endParaRPr lang="en-GB" sz="2200" dirty="0">
              <a:solidFill>
                <a:srgbClr val="3273DC"/>
              </a:solidFill>
            </a:endParaRPr>
          </a:p>
          <a:p>
            <a:pPr marL="0" indent="0">
              <a:buClr>
                <a:srgbClr val="23D160"/>
              </a:buClr>
              <a:buSzPct val="85000"/>
              <a:buNone/>
            </a:pPr>
            <a:endParaRPr lang="en-GB" sz="2200" dirty="0">
              <a:solidFill>
                <a:srgbClr val="3273DC"/>
              </a:solidFill>
            </a:endParaRPr>
          </a:p>
          <a:p>
            <a:pPr marL="0" indent="0">
              <a:buClr>
                <a:srgbClr val="23D160"/>
              </a:buClr>
              <a:buSzPct val="85000"/>
              <a:buNone/>
            </a:pPr>
            <a:endParaRPr lang="en-GB" sz="2200" dirty="0">
              <a:solidFill>
                <a:srgbClr val="3273DC"/>
              </a:solidFill>
            </a:endParaRPr>
          </a:p>
          <a:p>
            <a:pPr marL="0" indent="0">
              <a:buClr>
                <a:srgbClr val="23D160"/>
              </a:buClr>
              <a:buSzPct val="85000"/>
              <a:buNone/>
            </a:pPr>
            <a:endParaRPr lang="en-GB" sz="2200" dirty="0">
              <a:solidFill>
                <a:srgbClr val="3273DC"/>
              </a:solidFill>
            </a:endParaRPr>
          </a:p>
          <a:p>
            <a:pPr marL="0" indent="0">
              <a:buClr>
                <a:srgbClr val="23D160"/>
              </a:buClr>
              <a:buSzPct val="85000"/>
              <a:buNone/>
            </a:pPr>
            <a:r>
              <a:rPr lang="en-GB" sz="2200" dirty="0">
                <a:solidFill>
                  <a:srgbClr val="3273DC"/>
                </a:solidFill>
              </a:rPr>
              <a:t>Is </a:t>
            </a:r>
            <a:r>
              <a:rPr lang="en-GB" sz="2200" dirty="0" err="1">
                <a:solidFill>
                  <a:srgbClr val="3273DC"/>
                </a:solidFill>
              </a:rPr>
              <a:t>Astrobee’s</a:t>
            </a:r>
            <a:r>
              <a:rPr lang="en-GB" sz="2200" dirty="0">
                <a:solidFill>
                  <a:srgbClr val="3273DC"/>
                </a:solidFill>
              </a:rPr>
              <a:t> statement always sometimes or never true?</a:t>
            </a:r>
          </a:p>
          <a:p>
            <a:pPr marL="0" indent="0">
              <a:buClr>
                <a:srgbClr val="23D160"/>
              </a:buClr>
              <a:buSzPct val="85000"/>
              <a:buNone/>
            </a:pPr>
            <a:r>
              <a:rPr lang="en-GB" sz="2200" dirty="0">
                <a:solidFill>
                  <a:srgbClr val="3273DC"/>
                </a:solidFill>
              </a:rPr>
              <a:t>Explain your answer. </a:t>
            </a:r>
          </a:p>
        </p:txBody>
      </p:sp>
      <p:pic>
        <p:nvPicPr>
          <p:cNvPr id="42" name="Picture 41">
            <a:extLst>
              <a:ext uri="{FF2B5EF4-FFF2-40B4-BE49-F238E27FC236}">
                <a16:creationId xmlns:a16="http://schemas.microsoft.com/office/drawing/2014/main" id="{47AF9CA8-2B63-A647-9102-E3DE4825A22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75859" y="3875882"/>
            <a:ext cx="1689100" cy="1244600"/>
          </a:xfrm>
          <a:prstGeom prst="rect">
            <a:avLst/>
          </a:prstGeom>
        </p:spPr>
      </p:pic>
      <p:pic>
        <p:nvPicPr>
          <p:cNvPr id="43" name="Picture 42">
            <a:extLst>
              <a:ext uri="{FF2B5EF4-FFF2-40B4-BE49-F238E27FC236}">
                <a16:creationId xmlns:a16="http://schemas.microsoft.com/office/drawing/2014/main" id="{65108521-6BAD-A844-9D52-F6BAD7C52BF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20409" y="1690688"/>
            <a:ext cx="4354694" cy="3295052"/>
          </a:xfrm>
          <a:prstGeom prst="rect">
            <a:avLst/>
          </a:prstGeom>
        </p:spPr>
      </p:pic>
      <p:sp>
        <p:nvSpPr>
          <p:cNvPr id="44" name="Rectangle 43">
            <a:extLst>
              <a:ext uri="{FF2B5EF4-FFF2-40B4-BE49-F238E27FC236}">
                <a16:creationId xmlns:a16="http://schemas.microsoft.com/office/drawing/2014/main" id="{81702E8E-89C0-5241-8AF1-8E4334AE5D89}"/>
              </a:ext>
            </a:extLst>
          </p:cNvPr>
          <p:cNvSpPr/>
          <p:nvPr/>
        </p:nvSpPr>
        <p:spPr>
          <a:xfrm>
            <a:off x="2413779" y="2909948"/>
            <a:ext cx="3567953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Clr>
                <a:srgbClr val="23D160"/>
              </a:buClr>
              <a:buSzPct val="85000"/>
            </a:pPr>
            <a:r>
              <a:rPr lang="en-GB" sz="2400" dirty="0">
                <a:solidFill>
                  <a:srgbClr val="3273DC"/>
                </a:solidFill>
                <a:latin typeface="OpenDyslexicAlta" pitchFamily="2" charset="77"/>
              </a:rPr>
              <a:t>You can divide even numbers by 2.</a:t>
            </a:r>
          </a:p>
        </p:txBody>
      </p:sp>
    </p:spTree>
    <p:extLst>
      <p:ext uri="{BB962C8B-B14F-4D97-AF65-F5344CB8AC3E}">
        <p14:creationId xmlns:p14="http://schemas.microsoft.com/office/powerpoint/2010/main" val="271003083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aths Shed" id="{5DF74AD8-8BDD-4844-8C46-FFB9DBA0E41D}" vid="{0802D904-F1CF-8847-94FE-D7F26B26A319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webextensions/_rels/taskpanes.xml.rels><?xml version="1.0" encoding="UTF-8" standalone="yes"?>
<Relationships xmlns="http://schemas.openxmlformats.org/package/2006/relationships"><Relationship Id="rId1" Type="http://schemas.microsoft.com/office/2011/relationships/webextension" Target="webextension1.xml"/></Relationships>
</file>

<file path=ppt/webextensions/taskpanes.xml><?xml version="1.0" encoding="utf-8"?>
<wetp:taskpanes xmlns:wetp="http://schemas.microsoft.com/office/webextensions/taskpanes/2010/11">
  <wetp:taskpane dockstate="right" visibility="0" width="350" row="0">
    <wetp:webextensionref xmlns:r="http://schemas.openxmlformats.org/officeDocument/2006/relationships" r:id="rId1"/>
  </wetp:taskpane>
</wetp:taskpanes>
</file>

<file path=ppt/webextensions/webextension1.xml><?xml version="1.0" encoding="utf-8"?>
<we:webextension xmlns:we="http://schemas.microsoft.com/office/webextensions/webextension/2010/11" id="{E0FFBD23-49EF-F148-9BF8-7DB3477A79E2}">
  <we:reference id="wa104380121" version="2.0.0.0" store="en-GB" storeType="OMEX"/>
  <we:alternateReferences>
    <we:reference id="wa104380121" version="2.0.0.0" store="wa104380121" storeType="OMEX"/>
  </we:alternateReferences>
  <we:properties/>
  <we:bindings/>
  <we:snapshot xmlns:r="http://schemas.openxmlformats.org/officeDocument/2006/relationships"/>
</we:webextension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13551</TotalTime>
  <Words>1208</Words>
  <Application>Microsoft Office PowerPoint</Application>
  <PresentationFormat>Widescreen</PresentationFormat>
  <Paragraphs>343</Paragraphs>
  <Slides>23</Slides>
  <Notes>20</Notes>
  <HiddenSlides>0</HiddenSlides>
  <MMClips>0</MMClips>
  <ScaleCrop>false</ScaleCrop>
  <HeadingPairs>
    <vt:vector size="6" baseType="variant">
      <vt:variant>
        <vt:lpstr>Fonts Used</vt:lpstr>
      </vt:variant>
      <vt:variant>
        <vt:i4>10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34" baseType="lpstr">
      <vt:lpstr>Lato Light</vt:lpstr>
      <vt:lpstr>OpenDyslexicAlta</vt:lpstr>
      <vt:lpstr>Arial</vt:lpstr>
      <vt:lpstr>Calibri</vt:lpstr>
      <vt:lpstr>Muli</vt:lpstr>
      <vt:lpstr>OpenDyslexic</vt:lpstr>
      <vt:lpstr>Letter-join Plus 40</vt:lpstr>
      <vt:lpstr>Myriad Pro</vt:lpstr>
      <vt:lpstr>Wingdings</vt:lpstr>
      <vt:lpstr>Lato</vt:lpstr>
      <vt:lpstr>Office Theme</vt:lpstr>
      <vt:lpstr>10.02.21  LO: To be able to divide by 2</vt:lpstr>
      <vt:lpstr>To be able to divide by 2</vt:lpstr>
      <vt:lpstr>To be able to divide by 2</vt:lpstr>
      <vt:lpstr>To be able to divide by 2</vt:lpstr>
      <vt:lpstr>To be able to divide by 2</vt:lpstr>
      <vt:lpstr>To be able to divide by 2</vt:lpstr>
      <vt:lpstr>To be able to divide by 2</vt:lpstr>
      <vt:lpstr>To be able to divide by 2</vt:lpstr>
      <vt:lpstr>To be able to divide by 2</vt:lpstr>
      <vt:lpstr>To be able to divide by 2</vt:lpstr>
      <vt:lpstr>To be able to divide by 2</vt:lpstr>
      <vt:lpstr>To be able to divide by 2</vt:lpstr>
      <vt:lpstr>To be able to divide by 2</vt:lpstr>
      <vt:lpstr>To be able to divide by 2</vt:lpstr>
      <vt:lpstr>To be able to divide by 2</vt:lpstr>
      <vt:lpstr>PowerPoint Presentation</vt:lpstr>
      <vt:lpstr>What do you notice? </vt:lpstr>
      <vt:lpstr>To be able to divide by 2</vt:lpstr>
      <vt:lpstr>To be able to divide by 2</vt:lpstr>
      <vt:lpstr>To be able to divide by 2</vt:lpstr>
      <vt:lpstr>To be able to divide by 2</vt:lpstr>
      <vt:lpstr>To be able to divide by 2</vt:lpstr>
      <vt:lpstr>To be able to divide by 2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Spelling Shed 🐝</dc:title>
  <dc:creator>Rob Smith</dc:creator>
  <cp:lastModifiedBy>Savanah Voce</cp:lastModifiedBy>
  <cp:revision>611</cp:revision>
  <cp:lastPrinted>2019-06-17T16:19:05Z</cp:lastPrinted>
  <dcterms:created xsi:type="dcterms:W3CDTF">2018-08-06T08:16:18Z</dcterms:created>
  <dcterms:modified xsi:type="dcterms:W3CDTF">2021-02-07T23:45:53Z</dcterms:modified>
</cp:coreProperties>
</file>