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87" r:id="rId2"/>
    <p:sldId id="269" r:id="rId3"/>
    <p:sldId id="271" r:id="rId4"/>
    <p:sldId id="273" r:id="rId5"/>
    <p:sldId id="274" r:id="rId6"/>
    <p:sldId id="275" r:id="rId7"/>
    <p:sldId id="276" r:id="rId8"/>
    <p:sldId id="277" r:id="rId9"/>
    <p:sldId id="294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3455" autoAdjust="0"/>
  </p:normalViewPr>
  <p:slideViewPr>
    <p:cSldViewPr>
      <p:cViewPr varScale="1">
        <p:scale>
          <a:sx n="64" d="100"/>
          <a:sy n="64" d="100"/>
        </p:scale>
        <p:origin x="134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0ACC9-435A-4929-975A-C1F1FED47895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12C69-221C-44EB-95A5-8CB68384C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135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200" dirty="0" smtClean="0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15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56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593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33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514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5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455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215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40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03/12/2021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letterjoin.co.uk/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hyperlink" Target="https://www.bbc.co.uk/cbeebies/shows/alphablocks" TargetMode="External"/><Relationship Id="rId5" Type="http://schemas.openxmlformats.org/officeDocument/2006/relationships/hyperlink" Target="http://www.phonicsplay.co.uk/" TargetMode="Externa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55984"/>
          </a:xfrm>
        </p:spPr>
        <p:txBody>
          <a:bodyPr>
            <a:normAutofit fontScale="77500" lnSpcReduction="20000"/>
          </a:bodyPr>
          <a:lstStyle/>
          <a:p>
            <a:r>
              <a:rPr lang="en-GB" sz="2800" dirty="0" smtClean="0">
                <a:latin typeface="Letterjoin-Air Plus 40" pitchFamily="50" charset="0"/>
              </a:rPr>
              <a:t>An overview for the half term will be stuck into your child’s key word book.</a:t>
            </a:r>
          </a:p>
          <a:p>
            <a:endParaRPr lang="en-GB" sz="2800" dirty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Work will be in numbered sets, which will correspond to each week of the half term. </a:t>
            </a:r>
          </a:p>
          <a:p>
            <a:endParaRPr lang="en-GB" sz="2800" dirty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Each week, you will have the phonemes that have been covered that week, as well as a selection of high frequency words, words to read </a:t>
            </a:r>
            <a:r>
              <a:rPr lang="en-US" sz="2800" dirty="0" smtClean="0">
                <a:latin typeface="Letterjoin-Air Plus 40" panose="02000805000000020003" pitchFamily="50" charset="0"/>
              </a:rPr>
              <a:t>(by blending the phonemes together) and words to spell (by segmenting the phonemes). </a:t>
            </a:r>
          </a:p>
          <a:p>
            <a:endParaRPr lang="en-US" sz="2800" dirty="0">
              <a:latin typeface="Letterjoin-Air Plus 40" panose="02000805000000020003" pitchFamily="50" charset="0"/>
            </a:endParaRPr>
          </a:p>
          <a:p>
            <a:r>
              <a:rPr lang="en-US" sz="2800" dirty="0" smtClean="0">
                <a:latin typeface="Letterjoin-Air Plus 40" panose="02000805000000020003" pitchFamily="50" charset="0"/>
              </a:rPr>
              <a:t>The words to be spelt can be written down by your child, they could use magnetic letters or the phase 2 flashcard phonemes that have been cut up. </a:t>
            </a:r>
            <a:endParaRPr lang="en-GB" sz="28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Key Word Books.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92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1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300" dirty="0" smtClean="0">
                <a:latin typeface="Letterjoin-Air Plus 40" pitchFamily="50" charset="0"/>
              </a:rPr>
              <a:t>Book talk – talk about the front cover.</a:t>
            </a:r>
          </a:p>
          <a:p>
            <a:r>
              <a:rPr lang="en-GB" sz="2300" dirty="0" smtClean="0">
                <a:latin typeface="Letterjoin-Air Plus 40" pitchFamily="50" charset="0"/>
              </a:rPr>
              <a:t>Show and encourage your child to point at every word. </a:t>
            </a:r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GB" dirty="0">
                <a:latin typeface="Letterjoin-Air Plus 40" pitchFamily="50" charset="0"/>
              </a:rPr>
              <a:t>Encourage your child to look at the pictures, never cover them up. </a:t>
            </a:r>
          </a:p>
          <a:p>
            <a:r>
              <a:rPr lang="en-GB" sz="2300" dirty="0" smtClean="0">
                <a:latin typeface="Letterjoin-Air Plus 40" pitchFamily="50" charset="0"/>
              </a:rPr>
              <a:t>Do not leave your child to struggle – count to three in your head and support your child by …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Encouraging your child to look at the pictures.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Ask what sound the word starts with.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Re-read the sentence up to the point your child is stuck.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Does the sentence make sense in the context of the story? 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Give the child the word.</a:t>
            </a:r>
          </a:p>
          <a:p>
            <a:pPr lvl="1"/>
            <a:r>
              <a:rPr lang="en-GB" sz="1200" dirty="0" smtClean="0">
                <a:latin typeface="Letterjoin-Air Plus 40" pitchFamily="50" charset="0"/>
              </a:rPr>
              <a:t>Write any words your child struggles with and needs to learn at the front of their reading diary.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Getting Started with Reading.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4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9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rmAutofit fontScale="77500" lnSpcReduction="20000"/>
          </a:bodyPr>
          <a:lstStyle/>
          <a:p>
            <a:pPr marL="109728" indent="0" algn="ctr">
              <a:buNone/>
            </a:pPr>
            <a:r>
              <a:rPr lang="en-GB" sz="2800" dirty="0" smtClean="0">
                <a:latin typeface="Letterjoin-Air Plus 40" pitchFamily="50" charset="0"/>
              </a:rPr>
              <a:t>Different types of reading are undertaken within our schools:</a:t>
            </a:r>
          </a:p>
          <a:p>
            <a:endParaRPr lang="en-GB" sz="2800" dirty="0" smtClean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Shared reading (instructional level).</a:t>
            </a:r>
          </a:p>
          <a:p>
            <a:r>
              <a:rPr lang="en-GB" sz="2800" dirty="0" smtClean="0">
                <a:latin typeface="Letterjoin-Air Plus 40" pitchFamily="50" charset="0"/>
              </a:rPr>
              <a:t>Guided reading (instructional level).</a:t>
            </a:r>
          </a:p>
          <a:p>
            <a:r>
              <a:rPr lang="en-GB" sz="2800" dirty="0" smtClean="0">
                <a:latin typeface="Letterjoin-Air Plus 40" pitchFamily="50" charset="0"/>
              </a:rPr>
              <a:t>Independent reading (fluency level).</a:t>
            </a:r>
          </a:p>
          <a:p>
            <a:endParaRPr lang="en-GB" sz="2800" dirty="0">
              <a:latin typeface="Letterjoin-Air Plus 40" pitchFamily="50" charset="0"/>
            </a:endParaRPr>
          </a:p>
          <a:p>
            <a:r>
              <a:rPr lang="en-US" dirty="0" smtClean="0">
                <a:latin typeface="Letterjoin-Air Plus 40" panose="02000805000000020003" pitchFamily="50" charset="0"/>
              </a:rPr>
              <a:t>Shared reading and guided reading – children </a:t>
            </a:r>
            <a:r>
              <a:rPr lang="en-US" dirty="0">
                <a:latin typeface="Letterjoin-Air Plus 40" panose="02000805000000020003" pitchFamily="50" charset="0"/>
              </a:rPr>
              <a:t>are given a text at an instructional </a:t>
            </a:r>
            <a:r>
              <a:rPr lang="en-US" dirty="0" smtClean="0">
                <a:latin typeface="Letterjoin-Air Plus 40" panose="02000805000000020003" pitchFamily="50" charset="0"/>
              </a:rPr>
              <a:t>level, which means </a:t>
            </a:r>
            <a:r>
              <a:rPr lang="en-US" dirty="0">
                <a:latin typeface="Letterjoin-Air Plus 40" panose="02000805000000020003" pitchFamily="50" charset="0"/>
              </a:rPr>
              <a:t>that they will meet </a:t>
            </a:r>
            <a:r>
              <a:rPr lang="en-US" dirty="0" smtClean="0">
                <a:latin typeface="Letterjoin-Air Plus 40" panose="02000805000000020003" pitchFamily="50" charset="0"/>
              </a:rPr>
              <a:t>words/concepts </a:t>
            </a:r>
            <a:r>
              <a:rPr lang="en-US" dirty="0">
                <a:latin typeface="Letterjoin-Air Plus 40" panose="02000805000000020003" pitchFamily="50" charset="0"/>
              </a:rPr>
              <a:t>that they are not yet familiar with and will be supported by the teacher to access these. </a:t>
            </a:r>
            <a:endParaRPr lang="en-US" dirty="0" smtClean="0">
              <a:latin typeface="Letterjoin-Air Plus 40" panose="02000805000000020003" pitchFamily="50" charset="0"/>
            </a:endParaRPr>
          </a:p>
          <a:p>
            <a:r>
              <a:rPr lang="en-US" dirty="0" smtClean="0">
                <a:latin typeface="Letterjoin-Air Plus 40" panose="02000805000000020003" pitchFamily="50" charset="0"/>
              </a:rPr>
              <a:t>High-quality </a:t>
            </a:r>
            <a:r>
              <a:rPr lang="en-US" dirty="0">
                <a:latin typeface="Letterjoin-Air Plus 40" panose="02000805000000020003" pitchFamily="50" charset="0"/>
              </a:rPr>
              <a:t>book talk </a:t>
            </a:r>
            <a:r>
              <a:rPr lang="en-US" dirty="0" smtClean="0">
                <a:latin typeface="Letterjoin-Air Plus 40" panose="02000805000000020003" pitchFamily="50" charset="0"/>
              </a:rPr>
              <a:t>sessions occur daily, where the teacher </a:t>
            </a:r>
            <a:r>
              <a:rPr lang="en-US" dirty="0">
                <a:latin typeface="Letterjoin-Air Plus 40" panose="02000805000000020003" pitchFamily="50" charset="0"/>
              </a:rPr>
              <a:t>works with the children to develop their knowledge and understanding of new </a:t>
            </a:r>
            <a:r>
              <a:rPr lang="en-US" dirty="0" smtClean="0">
                <a:latin typeface="Letterjoin-Air Plus 40" panose="02000805000000020003" pitchFamily="50" charset="0"/>
              </a:rPr>
              <a:t>vocabulary. </a:t>
            </a:r>
            <a:endParaRPr lang="en-US" dirty="0">
              <a:latin typeface="Letterjoin-Air Plus 40" panose="02000805000000020003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Reading.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1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 smtClean="0">
                <a:latin typeface="Letterjoin-Air Plus 40" pitchFamily="50" charset="0"/>
              </a:rPr>
              <a:t>Words are segmented into sounds orally and a letter (grapheme) is written to represent each sound (phoneme). </a:t>
            </a:r>
          </a:p>
          <a:p>
            <a:r>
              <a:rPr lang="en-GB" sz="2800" dirty="0" smtClean="0">
                <a:latin typeface="Letterjoin-Air Plus 40" pitchFamily="50" charset="0"/>
              </a:rPr>
              <a:t>We call this sound talking:</a:t>
            </a:r>
          </a:p>
          <a:p>
            <a:pPr marL="109728" indent="0" algn="ctr">
              <a:buNone/>
            </a:pPr>
            <a:r>
              <a:rPr lang="en-GB" sz="2800" dirty="0" smtClean="0">
                <a:latin typeface="Letterjoin-Air Plus 40" pitchFamily="50" charset="0"/>
              </a:rPr>
              <a:t>t-i-p</a:t>
            </a:r>
          </a:p>
          <a:p>
            <a:pPr marL="109728" indent="0" algn="ctr">
              <a:buNone/>
            </a:pPr>
            <a:r>
              <a:rPr lang="en-GB" sz="2800" dirty="0" smtClean="0">
                <a:latin typeface="Letterjoin-Air Plus 40" pitchFamily="50" charset="0"/>
              </a:rPr>
              <a:t>r-</a:t>
            </a:r>
            <a:r>
              <a:rPr lang="en-GB" sz="2800" dirty="0" err="1" smtClean="0">
                <a:latin typeface="Letterjoin-Air Plus 40" pitchFamily="50" charset="0"/>
              </a:rPr>
              <a:t>ai</a:t>
            </a:r>
            <a:r>
              <a:rPr lang="en-GB" sz="2800" dirty="0" smtClean="0">
                <a:latin typeface="Letterjoin-Air Plus 40" pitchFamily="50" charset="0"/>
              </a:rPr>
              <a:t>-n</a:t>
            </a:r>
          </a:p>
          <a:p>
            <a:endParaRPr lang="en-GB" sz="2800" dirty="0" smtClean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What is the first sound?</a:t>
            </a:r>
          </a:p>
          <a:p>
            <a:r>
              <a:rPr lang="en-GB" sz="2800" dirty="0" smtClean="0">
                <a:latin typeface="Letterjoin-Air Plus 40" pitchFamily="50" charset="0"/>
              </a:rPr>
              <a:t>What is the next sound?</a:t>
            </a:r>
          </a:p>
          <a:p>
            <a:r>
              <a:rPr lang="en-GB" sz="2800" dirty="0" smtClean="0">
                <a:latin typeface="Letterjoin-Air Plus 40" pitchFamily="50" charset="0"/>
              </a:rPr>
              <a:t>What is the last/final sound? </a:t>
            </a:r>
            <a:endParaRPr lang="en-GB" sz="28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Phonics for Writing.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7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 smtClean="0">
                <a:latin typeface="Letterjoin-Air Plus 40" pitchFamily="50" charset="0"/>
              </a:rPr>
              <a:t>Children are taught from the beginning to use terminology that may be unfamiliar to us.</a:t>
            </a:r>
          </a:p>
          <a:p>
            <a:endParaRPr lang="en-GB" sz="2600" dirty="0" smtClean="0">
              <a:latin typeface="Letterjoin-Air Plus 40" pitchFamily="50" charset="0"/>
            </a:endParaRPr>
          </a:p>
          <a:p>
            <a:r>
              <a:rPr lang="en-GB" sz="2600" dirty="0" smtClean="0">
                <a:latin typeface="Letterjoin-Air Plus 40" pitchFamily="50" charset="0"/>
              </a:rPr>
              <a:t>A </a:t>
            </a:r>
            <a:r>
              <a:rPr lang="en-GB" sz="2600" b="1" dirty="0" smtClean="0">
                <a:latin typeface="Letterjoin-Air Plus 40" pitchFamily="50" charset="0"/>
              </a:rPr>
              <a:t>phoneme</a:t>
            </a:r>
            <a:r>
              <a:rPr lang="en-GB" sz="2600" dirty="0" smtClean="0">
                <a:latin typeface="Letterjoin-Air Plus 40" pitchFamily="50" charset="0"/>
              </a:rPr>
              <a:t> is the smallest unit of sound in a word.</a:t>
            </a:r>
          </a:p>
          <a:p>
            <a:endParaRPr lang="en-GB" sz="2600" dirty="0" smtClean="0">
              <a:latin typeface="Letterjoin-Air Plus 40" pitchFamily="50" charset="0"/>
            </a:endParaRPr>
          </a:p>
          <a:p>
            <a:r>
              <a:rPr lang="en-GB" sz="2600" dirty="0" smtClean="0">
                <a:latin typeface="Letterjoin-Air Plus 40" pitchFamily="50" charset="0"/>
              </a:rPr>
              <a:t>A </a:t>
            </a:r>
            <a:r>
              <a:rPr lang="en-GB" sz="2600" b="1" dirty="0" smtClean="0">
                <a:latin typeface="Letterjoin-Air Plus 40" pitchFamily="50" charset="0"/>
              </a:rPr>
              <a:t>grapheme</a:t>
            </a:r>
            <a:r>
              <a:rPr lang="en-GB" sz="2600" dirty="0" smtClean="0">
                <a:latin typeface="Letterjoin-Air Plus 40" pitchFamily="50" charset="0"/>
              </a:rPr>
              <a:t> is the letter, or letters, representing a phoneme (e.g. t, </a:t>
            </a:r>
            <a:r>
              <a:rPr lang="en-GB" sz="2600" dirty="0" err="1" smtClean="0">
                <a:latin typeface="Letterjoin-Air Plus 40" pitchFamily="50" charset="0"/>
              </a:rPr>
              <a:t>ai</a:t>
            </a:r>
            <a:r>
              <a:rPr lang="en-GB" sz="2600" dirty="0" smtClean="0">
                <a:latin typeface="Letterjoin-Air Plus 40" pitchFamily="50" charset="0"/>
              </a:rPr>
              <a:t> and igh). </a:t>
            </a:r>
            <a:endParaRPr lang="en-GB" sz="26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Terminology.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2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sz="2800" dirty="0">
              <a:latin typeface="Letterjoin-Air Plus 40" pitchFamily="50" charset="0"/>
            </a:endParaRPr>
          </a:p>
          <a:p>
            <a:r>
              <a:rPr lang="en-GB" sz="2800" b="1" dirty="0" smtClean="0">
                <a:latin typeface="Letterjoin-Air Plus 40" pitchFamily="50" charset="0"/>
              </a:rPr>
              <a:t>Digraphs</a:t>
            </a:r>
            <a:r>
              <a:rPr lang="en-GB" sz="2800" dirty="0" smtClean="0">
                <a:latin typeface="Letterjoin-Air Plus 40" pitchFamily="50" charset="0"/>
              </a:rPr>
              <a:t> have two letters (e.g. </a:t>
            </a:r>
            <a:r>
              <a:rPr lang="en-GB" sz="2800" dirty="0" err="1" smtClean="0">
                <a:latin typeface="Letterjoin-Air Plus 40" pitchFamily="50" charset="0"/>
              </a:rPr>
              <a:t>sh</a:t>
            </a:r>
            <a:r>
              <a:rPr lang="en-GB" sz="2800" dirty="0" smtClean="0">
                <a:latin typeface="Letterjoin-Air Plus 40" pitchFamily="50" charset="0"/>
              </a:rPr>
              <a:t>, </a:t>
            </a:r>
            <a:r>
              <a:rPr lang="en-GB" sz="2800" dirty="0" err="1" smtClean="0">
                <a:latin typeface="Letterjoin-Air Plus 40" pitchFamily="50" charset="0"/>
              </a:rPr>
              <a:t>ck</a:t>
            </a:r>
            <a:r>
              <a:rPr lang="en-GB" sz="2800" dirty="0" smtClean="0">
                <a:latin typeface="Letterjoin-Air Plus 40" pitchFamily="50" charset="0"/>
              </a:rPr>
              <a:t>, </a:t>
            </a:r>
            <a:r>
              <a:rPr lang="en-GB" sz="2800" dirty="0" err="1" smtClean="0">
                <a:latin typeface="Letterjoin-Air Plus 40" pitchFamily="50" charset="0"/>
              </a:rPr>
              <a:t>th</a:t>
            </a:r>
            <a:r>
              <a:rPr lang="en-GB" sz="2800" dirty="0" smtClean="0">
                <a:latin typeface="Letterjoin-Air Plus 40" pitchFamily="50" charset="0"/>
              </a:rPr>
              <a:t> and </a:t>
            </a:r>
            <a:r>
              <a:rPr lang="en-GB" sz="2800" dirty="0" err="1" smtClean="0">
                <a:latin typeface="Letterjoin-Air Plus 40" pitchFamily="50" charset="0"/>
              </a:rPr>
              <a:t>ll</a:t>
            </a:r>
            <a:r>
              <a:rPr lang="en-GB" sz="2800" dirty="0" smtClean="0">
                <a:latin typeface="Letterjoin-Air Plus 40" pitchFamily="50" charset="0"/>
              </a:rPr>
              <a:t>).</a:t>
            </a:r>
          </a:p>
          <a:p>
            <a:endParaRPr lang="en-GB" sz="2800" dirty="0" smtClean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A </a:t>
            </a:r>
            <a:r>
              <a:rPr lang="en-GB" sz="2800" b="1" dirty="0" smtClean="0">
                <a:latin typeface="Letterjoin-Air Plus 40" pitchFamily="50" charset="0"/>
              </a:rPr>
              <a:t>vowel digraph </a:t>
            </a:r>
            <a:r>
              <a:rPr lang="en-GB" sz="2800" dirty="0" smtClean="0">
                <a:latin typeface="Letterjoin-Air Plus 40" pitchFamily="50" charset="0"/>
              </a:rPr>
              <a:t>contains at least one vowel (e.g. </a:t>
            </a:r>
            <a:r>
              <a:rPr lang="en-GB" sz="2800" dirty="0" err="1" smtClean="0">
                <a:latin typeface="Letterjoin-Air Plus 40" pitchFamily="50" charset="0"/>
              </a:rPr>
              <a:t>ai</a:t>
            </a:r>
            <a:r>
              <a:rPr lang="en-GB" sz="2800" dirty="0" smtClean="0">
                <a:latin typeface="Letterjoin-Air Plus 40" pitchFamily="50" charset="0"/>
              </a:rPr>
              <a:t>, </a:t>
            </a:r>
            <a:r>
              <a:rPr lang="en-GB" sz="2800" dirty="0" err="1" smtClean="0">
                <a:latin typeface="Letterjoin-Air Plus 40" pitchFamily="50" charset="0"/>
              </a:rPr>
              <a:t>ee</a:t>
            </a:r>
            <a:r>
              <a:rPr lang="en-GB" sz="2800" dirty="0" smtClean="0">
                <a:latin typeface="Letterjoin-Air Plus 40" pitchFamily="50" charset="0"/>
              </a:rPr>
              <a:t>, </a:t>
            </a:r>
            <a:r>
              <a:rPr lang="en-GB" sz="2800" dirty="0" err="1" smtClean="0">
                <a:latin typeface="Letterjoin-Air Plus 40" pitchFamily="50" charset="0"/>
              </a:rPr>
              <a:t>ar</a:t>
            </a:r>
            <a:r>
              <a:rPr lang="en-GB" sz="2800" dirty="0" smtClean="0">
                <a:latin typeface="Letterjoin-Air Plus 40" pitchFamily="50" charset="0"/>
              </a:rPr>
              <a:t> and </a:t>
            </a:r>
            <a:r>
              <a:rPr lang="en-GB" sz="2800" dirty="0" err="1" smtClean="0">
                <a:latin typeface="Letterjoin-Air Plus 40" pitchFamily="50" charset="0"/>
              </a:rPr>
              <a:t>oy</a:t>
            </a:r>
            <a:r>
              <a:rPr lang="en-GB" sz="2800" dirty="0" smtClean="0">
                <a:latin typeface="Letterjoin-Air Plus 40" pitchFamily="50" charset="0"/>
              </a:rPr>
              <a:t>).</a:t>
            </a:r>
          </a:p>
          <a:p>
            <a:endParaRPr lang="en-GB" sz="2800" dirty="0" smtClean="0">
              <a:latin typeface="Letterjoin-Air Plus 40" pitchFamily="50" charset="0"/>
            </a:endParaRPr>
          </a:p>
          <a:p>
            <a:r>
              <a:rPr lang="en-GB" sz="2800" b="1" dirty="0" smtClean="0">
                <a:latin typeface="Letterjoin-Air Plus 40" pitchFamily="50" charset="0"/>
              </a:rPr>
              <a:t>Trigraphs</a:t>
            </a:r>
            <a:r>
              <a:rPr lang="en-GB" sz="2800" dirty="0" smtClean="0">
                <a:latin typeface="Letterjoin-Air Plus 40" pitchFamily="50" charset="0"/>
              </a:rPr>
              <a:t> have three letters (e.g. igh).</a:t>
            </a:r>
          </a:p>
          <a:p>
            <a:endParaRPr lang="en-GB" sz="2800" dirty="0" smtClean="0">
              <a:latin typeface="Letterjoin-Air Plus 40" pitchFamily="50" charset="0"/>
            </a:endParaRPr>
          </a:p>
          <a:p>
            <a:r>
              <a:rPr lang="en-GB" sz="2800" dirty="0" smtClean="0">
                <a:latin typeface="Letterjoin-Air Plus 40" pitchFamily="50" charset="0"/>
              </a:rPr>
              <a:t>A </a:t>
            </a:r>
            <a:r>
              <a:rPr lang="en-GB" sz="2800" b="1" dirty="0" smtClean="0">
                <a:latin typeface="Letterjoin-Air Plus 40" pitchFamily="50" charset="0"/>
              </a:rPr>
              <a:t>split digraph </a:t>
            </a:r>
            <a:r>
              <a:rPr lang="en-GB" sz="2800" dirty="0" smtClean="0">
                <a:latin typeface="Letterjoin-Air Plus 40" pitchFamily="50" charset="0"/>
              </a:rPr>
              <a:t>(e.g. sl</a:t>
            </a:r>
            <a:r>
              <a:rPr lang="en-GB" sz="2800" dirty="0" smtClean="0">
                <a:solidFill>
                  <a:srgbClr val="FF0000"/>
                </a:solidFill>
                <a:latin typeface="Letterjoin-Air Plus 40" pitchFamily="50" charset="0"/>
              </a:rPr>
              <a:t>i</a:t>
            </a:r>
            <a:r>
              <a:rPr lang="en-GB" sz="2800" dirty="0" smtClean="0">
                <a:latin typeface="Letterjoin-Air Plus 40" pitchFamily="50" charset="0"/>
              </a:rPr>
              <a:t>d</a:t>
            </a:r>
            <a:r>
              <a:rPr lang="en-GB" sz="2800" dirty="0" smtClean="0">
                <a:solidFill>
                  <a:srgbClr val="FF0000"/>
                </a:solidFill>
                <a:latin typeface="Letterjoin-Air Plus 40" pitchFamily="50" charset="0"/>
              </a:rPr>
              <a:t>e</a:t>
            </a:r>
            <a:r>
              <a:rPr lang="en-GB" sz="2800" dirty="0" smtClean="0">
                <a:latin typeface="Letterjoin-Air Plus 40" pitchFamily="50" charset="0"/>
              </a:rPr>
              <a:t> and l</a:t>
            </a:r>
            <a:r>
              <a:rPr lang="en-GB" sz="2800" dirty="0" smtClean="0">
                <a:solidFill>
                  <a:srgbClr val="FF0000"/>
                </a:solidFill>
                <a:latin typeface="Letterjoin-Air Plus 40" pitchFamily="50" charset="0"/>
              </a:rPr>
              <a:t>i</a:t>
            </a:r>
            <a:r>
              <a:rPr lang="en-GB" sz="2800" dirty="0" smtClean="0">
                <a:latin typeface="Letterjoin-Air Plus 40" pitchFamily="50" charset="0"/>
              </a:rPr>
              <a:t>k</a:t>
            </a:r>
            <a:r>
              <a:rPr lang="en-GB" sz="2800" dirty="0" smtClean="0">
                <a:solidFill>
                  <a:srgbClr val="FF0000"/>
                </a:solidFill>
                <a:latin typeface="Letterjoin-Air Plus 40" pitchFamily="50" charset="0"/>
              </a:rPr>
              <a:t>e</a:t>
            </a:r>
            <a:r>
              <a:rPr lang="en-GB" sz="2800" dirty="0" smtClean="0">
                <a:latin typeface="Letterjoin-Air Plus 40" pitchFamily="50" charset="0"/>
              </a:rPr>
              <a:t>). </a:t>
            </a:r>
            <a:endParaRPr lang="en-GB" sz="28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Digraphs, Trigraphs and Split Digraphs. 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77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300" dirty="0" smtClean="0">
                <a:latin typeface="Letterjoin-Air Plus 40" pitchFamily="50" charset="0"/>
              </a:rPr>
              <a:t>Please ensure that you use lower case letters, unless it is for the capital letter at the beginning of a person’s name or at the start of a sentence.</a:t>
            </a:r>
          </a:p>
          <a:p>
            <a:r>
              <a:rPr lang="en-GB" sz="2300" dirty="0" smtClean="0">
                <a:latin typeface="Letterjoin-Air Plus 40" pitchFamily="50" charset="0"/>
              </a:rPr>
              <a:t>Encourage name writing. </a:t>
            </a:r>
          </a:p>
          <a:p>
            <a:r>
              <a:rPr lang="en-GB" sz="2300" dirty="0" smtClean="0">
                <a:latin typeface="Letterjoin-Air Plus 40" pitchFamily="50" charset="0"/>
              </a:rPr>
              <a:t>Letters need to be correctly formed.</a:t>
            </a:r>
          </a:p>
          <a:p>
            <a:r>
              <a:rPr lang="en-GB" sz="2300" dirty="0" smtClean="0">
                <a:latin typeface="Letterjoin-Air Plus 40" pitchFamily="50" charset="0"/>
              </a:rPr>
              <a:t>Use a variety of media, e.g. whiteboard pens, felt tip pens, crayons, chalks, pencils and paint brushes. </a:t>
            </a:r>
          </a:p>
          <a:p>
            <a:r>
              <a:rPr lang="en-GB" sz="2300" dirty="0" smtClean="0">
                <a:latin typeface="Letterjoin-Air Plus 40" pitchFamily="50" charset="0"/>
              </a:rPr>
              <a:t>Check the websites and </a:t>
            </a:r>
            <a:r>
              <a:rPr lang="en-GB" sz="2300" dirty="0">
                <a:latin typeface="Letterjoin-Air Plus 40" pitchFamily="50" charset="0"/>
              </a:rPr>
              <a:t>f</a:t>
            </a:r>
            <a:r>
              <a:rPr lang="en-GB" sz="2300" dirty="0" smtClean="0">
                <a:latin typeface="Letterjoin-Air Plus 40" pitchFamily="50" charset="0"/>
              </a:rPr>
              <a:t>acebook pages to find out which phonemes your child is learning each week. </a:t>
            </a:r>
            <a:endParaRPr lang="en-GB" sz="23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Handwriting. 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8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n-GB" sz="2800" dirty="0" smtClean="0">
                <a:solidFill>
                  <a:srgbClr val="FFC000"/>
                </a:solidFill>
                <a:latin typeface="Sassoon Infant Std" panose="020B0503020103030203" pitchFamily="34" charset="0"/>
                <a:hlinkClick r:id="rId5"/>
              </a:rPr>
              <a:t>www.phonicsplay.co.uk</a:t>
            </a:r>
            <a:endParaRPr lang="en-GB" sz="2800" dirty="0" smtClean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endParaRPr lang="en-GB" sz="2800" dirty="0" smtClean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endParaRPr lang="en-GB" sz="2800" dirty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r>
              <a:rPr lang="en-GB" sz="2800" dirty="0">
                <a:solidFill>
                  <a:srgbClr val="FFC000"/>
                </a:solidFill>
                <a:latin typeface="Sassoon Infant Std" panose="020B0503020103030203" pitchFamily="34" charset="0"/>
                <a:hlinkClick r:id="rId6"/>
              </a:rPr>
              <a:t>https://</a:t>
            </a:r>
            <a:r>
              <a:rPr lang="en-GB" sz="2800" dirty="0" smtClean="0">
                <a:solidFill>
                  <a:srgbClr val="FFC000"/>
                </a:solidFill>
                <a:latin typeface="Sassoon Infant Std" panose="020B0503020103030203" pitchFamily="34" charset="0"/>
                <a:hlinkClick r:id="rId6"/>
              </a:rPr>
              <a:t>www.bbc.co.uk/cbeebies/shows/alphablocks</a:t>
            </a:r>
            <a:endParaRPr lang="en-GB" sz="2800" dirty="0" smtClean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endParaRPr lang="en-GB" sz="2800" dirty="0" smtClean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endParaRPr lang="en-GB" sz="2800" dirty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r>
              <a:rPr lang="en-GB" sz="2800" dirty="0" smtClean="0">
                <a:solidFill>
                  <a:srgbClr val="FFC000"/>
                </a:solidFill>
                <a:latin typeface="Sassoon Infant Std" panose="020B0503020103030203" pitchFamily="34" charset="0"/>
                <a:hlinkClick r:id="rId7"/>
              </a:rPr>
              <a:t>www.letterjoin.co.uk</a:t>
            </a:r>
            <a:endParaRPr lang="en-GB" sz="2800" dirty="0" smtClean="0">
              <a:solidFill>
                <a:srgbClr val="FFC000"/>
              </a:solidFill>
              <a:latin typeface="Sassoon Infant Std" panose="020B0503020103030203" pitchFamily="34" charset="0"/>
            </a:endParaRPr>
          </a:p>
          <a:p>
            <a:pPr marL="109728" indent="0" algn="ctr">
              <a:buNone/>
            </a:pPr>
            <a:endParaRPr lang="en-GB" sz="2800" dirty="0" smtClean="0">
              <a:solidFill>
                <a:srgbClr val="FFC000"/>
              </a:solidFill>
              <a:latin typeface="SassoonCRInfant" panose="000004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Letterjoin-Air Plus 40" pitchFamily="50" charset="0"/>
              </a:rPr>
              <a:t>Useful Websites. </a:t>
            </a:r>
            <a:endParaRPr lang="en-GB" dirty="0">
              <a:latin typeface="Letterjoin-Air Plus 4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1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endParaRPr lang="en-GB" sz="2400" dirty="0" smtClean="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GB" sz="2400" dirty="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Letterjoin-Air Plus 40" pitchFamily="50" charset="0"/>
            </a:endParaRPr>
          </a:p>
          <a:p>
            <a:pPr marL="109728" indent="0" algn="ctr">
              <a:buNone/>
            </a:pPr>
            <a:r>
              <a:rPr lang="en-GB" sz="4100" dirty="0" smtClean="0">
                <a:latin typeface="Letterjoin-Air Plus 40" pitchFamily="50" charset="0"/>
              </a:rPr>
              <a:t>Questions. </a:t>
            </a:r>
          </a:p>
          <a:p>
            <a:pPr marL="109728" indent="0" algn="ctr">
              <a:buNone/>
            </a:pPr>
            <a:endParaRPr lang="en-GB" sz="2400" dirty="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 dirty="0" smtClean="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 dirty="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 dirty="0" smtClean="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300" dirty="0">
              <a:latin typeface="Letterjoin-Air Plus 40" pitchFamily="50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000" y="180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4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2082</TotalTime>
  <Words>600</Words>
  <Application>Microsoft Office PowerPoint</Application>
  <PresentationFormat>On-screen Show (4:3)</PresentationFormat>
  <Paragraphs>82</Paragraphs>
  <Slides>9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Letterjoin-Air Plus 40</vt:lpstr>
      <vt:lpstr>Lucida Sans Unicode</vt:lpstr>
      <vt:lpstr>Sassoon Infant Std</vt:lpstr>
      <vt:lpstr>SassoonCRInfant</vt:lpstr>
      <vt:lpstr>Verdana</vt:lpstr>
      <vt:lpstr>Wingdings 2</vt:lpstr>
      <vt:lpstr>Wingdings 3</vt:lpstr>
      <vt:lpstr>Concourse</vt:lpstr>
      <vt:lpstr>Key Word Books.</vt:lpstr>
      <vt:lpstr>Getting Started with Reading.</vt:lpstr>
      <vt:lpstr>Reading.</vt:lpstr>
      <vt:lpstr>Phonics for Writing.</vt:lpstr>
      <vt:lpstr>Terminology.</vt:lpstr>
      <vt:lpstr>Digraphs, Trigraphs and Split Digraphs. </vt:lpstr>
      <vt:lpstr>Handwriting. </vt:lpstr>
      <vt:lpstr>Useful Websites.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Edgington</dc:creator>
  <cp:lastModifiedBy>V Pritchard</cp:lastModifiedBy>
  <cp:revision>73</cp:revision>
  <cp:lastPrinted>2017-09-25T06:53:34Z</cp:lastPrinted>
  <dcterms:created xsi:type="dcterms:W3CDTF">2015-09-23T06:35:44Z</dcterms:created>
  <dcterms:modified xsi:type="dcterms:W3CDTF">2021-12-03T12:16:50Z</dcterms:modified>
</cp:coreProperties>
</file>