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4"/>
  </p:sldMasterIdLst>
  <p:sldIdLst>
    <p:sldId id="256" r:id="rId5"/>
    <p:sldId id="257" r:id="rId6"/>
    <p:sldId id="264" r:id="rId7"/>
    <p:sldId id="263" r:id="rId8"/>
    <p:sldId id="258" r:id="rId9"/>
    <p:sldId id="259" r:id="rId10"/>
    <p:sldId id="260" r:id="rId11"/>
    <p:sldId id="261" r:id="rId12"/>
    <p:sldId id="265" r:id="rId13"/>
    <p:sldId id="262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ipsham Alex" userId="53fcb9f6-c771-4b83-8334-594e1890e9c1" providerId="ADAL" clId="{99BCF794-18A0-436B-A9FE-5B9ACC0A4482}"/>
    <pc:docChg chg="addSld modSld">
      <pc:chgData name="Clipsham Alex" userId="53fcb9f6-c771-4b83-8334-594e1890e9c1" providerId="ADAL" clId="{99BCF794-18A0-436B-A9FE-5B9ACC0A4482}" dt="2026-04-30T13:28:51.001" v="321" actId="20577"/>
      <pc:docMkLst>
        <pc:docMk/>
      </pc:docMkLst>
      <pc:sldChg chg="modSp mod">
        <pc:chgData name="Clipsham Alex" userId="53fcb9f6-c771-4b83-8334-594e1890e9c1" providerId="ADAL" clId="{99BCF794-18A0-436B-A9FE-5B9ACC0A4482}" dt="2026-04-30T13:25:13.933" v="3" actId="20577"/>
        <pc:sldMkLst>
          <pc:docMk/>
          <pc:sldMk cId="3037654509" sldId="256"/>
        </pc:sldMkLst>
        <pc:spChg chg="mod">
          <ac:chgData name="Clipsham Alex" userId="53fcb9f6-c771-4b83-8334-594e1890e9c1" providerId="ADAL" clId="{99BCF794-18A0-436B-A9FE-5B9ACC0A4482}" dt="2026-04-30T13:25:13.933" v="3" actId="20577"/>
          <ac:spMkLst>
            <pc:docMk/>
            <pc:sldMk cId="3037654509" sldId="256"/>
            <ac:spMk id="3" creationId="{772F26C7-1061-C121-B10F-FE4FB7176A10}"/>
          </ac:spMkLst>
        </pc:spChg>
      </pc:sldChg>
      <pc:sldChg chg="modSp mod">
        <pc:chgData name="Clipsham Alex" userId="53fcb9f6-c771-4b83-8334-594e1890e9c1" providerId="ADAL" clId="{99BCF794-18A0-436B-A9FE-5B9ACC0A4482}" dt="2026-04-30T13:25:48.103" v="11" actId="20577"/>
        <pc:sldMkLst>
          <pc:docMk/>
          <pc:sldMk cId="3756405614" sldId="258"/>
        </pc:sldMkLst>
        <pc:graphicFrameChg chg="modGraphic">
          <ac:chgData name="Clipsham Alex" userId="53fcb9f6-c771-4b83-8334-594e1890e9c1" providerId="ADAL" clId="{99BCF794-18A0-436B-A9FE-5B9ACC0A4482}" dt="2026-04-30T13:25:48.103" v="11" actId="20577"/>
          <ac:graphicFrameMkLst>
            <pc:docMk/>
            <pc:sldMk cId="3756405614" sldId="258"/>
            <ac:graphicFrameMk id="6" creationId="{69D03DC7-24EB-17C5-4622-5FDCB60822F6}"/>
          </ac:graphicFrameMkLst>
        </pc:graphicFrameChg>
      </pc:sldChg>
      <pc:sldChg chg="modSp mod">
        <pc:chgData name="Clipsham Alex" userId="53fcb9f6-c771-4b83-8334-594e1890e9c1" providerId="ADAL" clId="{99BCF794-18A0-436B-A9FE-5B9ACC0A4482}" dt="2026-04-30T13:26:22.927" v="16" actId="20577"/>
        <pc:sldMkLst>
          <pc:docMk/>
          <pc:sldMk cId="4233705093" sldId="261"/>
        </pc:sldMkLst>
        <pc:spChg chg="mod">
          <ac:chgData name="Clipsham Alex" userId="53fcb9f6-c771-4b83-8334-594e1890e9c1" providerId="ADAL" clId="{99BCF794-18A0-436B-A9FE-5B9ACC0A4482}" dt="2026-04-30T13:26:22.927" v="16" actId="20577"/>
          <ac:spMkLst>
            <pc:docMk/>
            <pc:sldMk cId="4233705093" sldId="261"/>
            <ac:spMk id="3" creationId="{E4BA36C5-EB45-5BBA-8294-7CE70D611637}"/>
          </ac:spMkLst>
        </pc:spChg>
      </pc:sldChg>
      <pc:sldChg chg="modSp add mod">
        <pc:chgData name="Clipsham Alex" userId="53fcb9f6-c771-4b83-8334-594e1890e9c1" providerId="ADAL" clId="{99BCF794-18A0-436B-A9FE-5B9ACC0A4482}" dt="2026-04-30T13:28:51.001" v="321" actId="20577"/>
        <pc:sldMkLst>
          <pc:docMk/>
          <pc:sldMk cId="1017918067" sldId="265"/>
        </pc:sldMkLst>
        <pc:spChg chg="mod">
          <ac:chgData name="Clipsham Alex" userId="53fcb9f6-c771-4b83-8334-594e1890e9c1" providerId="ADAL" clId="{99BCF794-18A0-436B-A9FE-5B9ACC0A4482}" dt="2026-04-30T13:27:50.938" v="41" actId="20577"/>
          <ac:spMkLst>
            <pc:docMk/>
            <pc:sldMk cId="1017918067" sldId="265"/>
            <ac:spMk id="2" creationId="{4492B897-8FFD-82D4-529F-A8D89ECB2F12}"/>
          </ac:spMkLst>
        </pc:spChg>
        <pc:spChg chg="mod">
          <ac:chgData name="Clipsham Alex" userId="53fcb9f6-c771-4b83-8334-594e1890e9c1" providerId="ADAL" clId="{99BCF794-18A0-436B-A9FE-5B9ACC0A4482}" dt="2026-04-30T13:28:51.001" v="321" actId="20577"/>
          <ac:spMkLst>
            <pc:docMk/>
            <pc:sldMk cId="1017918067" sldId="265"/>
            <ac:spMk id="3" creationId="{79AC179F-8156-D34E-2D16-DD57C1CAC87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E304121-6C77-4B11-B81B-F35B493F6D5D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AD7BD937-44DE-4E66-8B92-B83A02BEE9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635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04121-6C77-4B11-B81B-F35B493F6D5D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BD937-44DE-4E66-8B92-B83A02BEE9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860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04121-6C77-4B11-B81B-F35B493F6D5D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BD937-44DE-4E66-8B92-B83A02BEE9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269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04121-6C77-4B11-B81B-F35B493F6D5D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BD937-44DE-4E66-8B92-B83A02BEE9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253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04121-6C77-4B11-B81B-F35B493F6D5D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BD937-44DE-4E66-8B92-B83A02BEE9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29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04121-6C77-4B11-B81B-F35B493F6D5D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BD937-44DE-4E66-8B92-B83A02BEE9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763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04121-6C77-4B11-B81B-F35B493F6D5D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BD937-44DE-4E66-8B92-B83A02BEE9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401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04121-6C77-4B11-B81B-F35B493F6D5D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AD7BD937-44DE-4E66-8B92-B83A02BEE9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206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E304121-6C77-4B11-B81B-F35B493F6D5D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AD7BD937-44DE-4E66-8B92-B83A02BEE9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2686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04121-6C77-4B11-B81B-F35B493F6D5D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BD937-44DE-4E66-8B92-B83A02BEE9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708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04121-6C77-4B11-B81B-F35B493F6D5D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BD937-44DE-4E66-8B92-B83A02BEE9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811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9E304121-6C77-4B11-B81B-F35B493F6D5D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AD7BD937-44DE-4E66-8B92-B83A02BEE9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872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0E3150-561B-0E40-90EF-CFFEF716A59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9600" dirty="0"/>
              <a:t>Key Stage Two SATs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2F26C7-1061-C121-B10F-FE4FB7176A1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Monday 11</a:t>
            </a:r>
            <a:r>
              <a:rPr lang="en-GB" sz="4000" baseline="30000" dirty="0"/>
              <a:t>th</a:t>
            </a:r>
            <a:r>
              <a:rPr lang="en-GB" sz="4000" dirty="0"/>
              <a:t> May – Thursday 14</a:t>
            </a:r>
            <a:r>
              <a:rPr lang="en-GB" sz="4000" baseline="30000" dirty="0"/>
              <a:t>th</a:t>
            </a:r>
            <a:r>
              <a:rPr lang="en-GB" sz="4000" dirty="0"/>
              <a:t> May</a:t>
            </a:r>
          </a:p>
        </p:txBody>
      </p:sp>
      <p:pic>
        <p:nvPicPr>
          <p:cNvPr id="1026" name="Picture 2" descr="The Round House Primary Academy - Diamond Education &amp; Professional Learning">
            <a:extLst>
              <a:ext uri="{FF2B5EF4-FFF2-40B4-BE49-F238E27FC236}">
                <a16:creationId xmlns:a16="http://schemas.microsoft.com/office/drawing/2014/main" id="{AF18C1C0-5412-0270-DDAD-B863E2426A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1"/>
            <a:ext cx="2438400" cy="1764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7654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F1663-990B-87A9-ABF4-D15D0EC3E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SATs?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0C4311-0A79-BEEC-48CB-D39F25B0AB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2011680"/>
            <a:ext cx="10981944" cy="4029891"/>
          </a:xfrm>
        </p:spPr>
        <p:txBody>
          <a:bodyPr>
            <a:normAutofit/>
          </a:bodyPr>
          <a:lstStyle/>
          <a:p>
            <a:r>
              <a:rPr lang="en-GB" sz="3200" dirty="0"/>
              <a:t>Standard Assessment Tests</a:t>
            </a:r>
          </a:p>
          <a:p>
            <a:r>
              <a:rPr lang="en-GB" sz="3200" dirty="0"/>
              <a:t>They are used to assess a child’s understanding of the KS2 curriculum (Year 3-6) and the progress they have made.</a:t>
            </a:r>
          </a:p>
          <a:p>
            <a:r>
              <a:rPr lang="en-GB" sz="3200" dirty="0"/>
              <a:t>The tests feature assessment of learning from across the key stage, not just Year 6.</a:t>
            </a:r>
          </a:p>
        </p:txBody>
      </p:sp>
      <p:pic>
        <p:nvPicPr>
          <p:cNvPr id="4" name="Picture 2" descr="The Round House Primary Academy - Diamond Education &amp; Professional Learning">
            <a:extLst>
              <a:ext uri="{FF2B5EF4-FFF2-40B4-BE49-F238E27FC236}">
                <a16:creationId xmlns:a16="http://schemas.microsoft.com/office/drawing/2014/main" id="{F5A13EEC-D70C-16D0-37FC-8572923F9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1"/>
            <a:ext cx="2438400" cy="1764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46054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8B335E-8F3C-C227-0A05-D7322BB9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38366-A91D-55C2-1790-E8EBC3FE2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SATs?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1E5066-D4AD-1F4C-BD16-FAEDCD54A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2011680"/>
            <a:ext cx="10981944" cy="4029891"/>
          </a:xfrm>
        </p:spPr>
        <p:txBody>
          <a:bodyPr>
            <a:normAutofit/>
          </a:bodyPr>
          <a:lstStyle/>
          <a:p>
            <a:r>
              <a:rPr lang="en-GB" sz="3200" dirty="0"/>
              <a:t>All Year 6 pupils take sit these papers in the same week.</a:t>
            </a:r>
          </a:p>
          <a:p>
            <a:r>
              <a:rPr lang="en-GB" sz="3200" dirty="0"/>
              <a:t>They take place in the classroom, just like any other assessment week at school.</a:t>
            </a:r>
          </a:p>
          <a:p>
            <a:r>
              <a:rPr lang="en-GB" sz="3200" dirty="0"/>
              <a:t>These tests cannot be failed – they are checking progress against the curriculum.</a:t>
            </a:r>
          </a:p>
        </p:txBody>
      </p:sp>
      <p:pic>
        <p:nvPicPr>
          <p:cNvPr id="4" name="Picture 2" descr="The Round House Primary Academy - Diamond Education &amp; Professional Learning">
            <a:extLst>
              <a:ext uri="{FF2B5EF4-FFF2-40B4-BE49-F238E27FC236}">
                <a16:creationId xmlns:a16="http://schemas.microsoft.com/office/drawing/2014/main" id="{1E256D28-3DA1-6CB4-B7CF-15F400F542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1"/>
            <a:ext cx="2438400" cy="1764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04738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835EC6-C8F0-C4AE-13B1-C5FBAC53F1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DA4F39-D977-6B49-84D4-0E905D2ED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SATs?</a:t>
            </a:r>
          </a:p>
        </p:txBody>
      </p:sp>
      <p:pic>
        <p:nvPicPr>
          <p:cNvPr id="4" name="Picture 2" descr="The Round House Primary Academy - Diamond Education &amp; Professional Learning">
            <a:extLst>
              <a:ext uri="{FF2B5EF4-FFF2-40B4-BE49-F238E27FC236}">
                <a16:creationId xmlns:a16="http://schemas.microsoft.com/office/drawing/2014/main" id="{B27FEEE1-B689-3E65-D5AE-B3DFA2E1CC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1"/>
            <a:ext cx="2438400" cy="1764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2019 KS2 Maths Paper 2 Reasoning - Past KS2 Maths SATs Papers by ...">
            <a:extLst>
              <a:ext uri="{FF2B5EF4-FFF2-40B4-BE49-F238E27FC236}">
                <a16:creationId xmlns:a16="http://schemas.microsoft.com/office/drawing/2014/main" id="{860DECBB-CB21-76D6-095C-F2DB27930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28" y="1774327"/>
            <a:ext cx="3102341" cy="4386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aths KS2 SATs Papers 2018 - Year 6 Past Paper 2 Reasoning - PiAcademy ...">
            <a:extLst>
              <a:ext uri="{FF2B5EF4-FFF2-40B4-BE49-F238E27FC236}">
                <a16:creationId xmlns:a16="http://schemas.microsoft.com/office/drawing/2014/main" id="{B370350E-202C-3030-D105-A7F3C54F8C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061" y="112214"/>
            <a:ext cx="4514850" cy="332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KS2 Reading SATs question template | Teaching Resources">
            <a:extLst>
              <a:ext uri="{FF2B5EF4-FFF2-40B4-BE49-F238E27FC236}">
                <a16:creationId xmlns:a16="http://schemas.microsoft.com/office/drawing/2014/main" id="{406AAB04-AA91-F211-BB1B-03A489E4056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8300" y="1907293"/>
            <a:ext cx="3240372" cy="2423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ks2 English 2016 Reading Booklet | PDF">
            <a:extLst>
              <a:ext uri="{FF2B5EF4-FFF2-40B4-BE49-F238E27FC236}">
                <a16:creationId xmlns:a16="http://schemas.microsoft.com/office/drawing/2014/main" id="{D65B4C5C-2B51-9B5B-B6FE-879F270443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754" y="1899865"/>
            <a:ext cx="3453493" cy="4604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2019 KS2 SATs Reading paper walkthrough: The Park - YouTube">
            <a:extLst>
              <a:ext uri="{FF2B5EF4-FFF2-40B4-BE49-F238E27FC236}">
                <a16:creationId xmlns:a16="http://schemas.microsoft.com/office/drawing/2014/main" id="{BCAEDDE9-EC74-4D10-2ABE-7F5B12AFC1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8" t="10104" r="3383" b="8434"/>
          <a:stretch/>
        </p:blipFill>
        <p:spPr bwMode="auto">
          <a:xfrm>
            <a:off x="7139302" y="4473446"/>
            <a:ext cx="4290697" cy="221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23344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2293B9-B8CE-7E76-15C9-7BA0596C39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0DDA4-9207-6387-5A47-986AE355B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Timetable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69D03DC7-24EB-17C5-4622-5FDCB60822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6122438"/>
              </p:ext>
            </p:extLst>
          </p:nvPr>
        </p:nvGraphicFramePr>
        <p:xfrm>
          <a:off x="676275" y="2011363"/>
          <a:ext cx="10753724" cy="4150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71925">
                  <a:extLst>
                    <a:ext uri="{9D8B030D-6E8A-4147-A177-3AD203B41FA5}">
                      <a16:colId xmlns:a16="http://schemas.microsoft.com/office/drawing/2014/main" val="123422628"/>
                    </a:ext>
                  </a:extLst>
                </a:gridCol>
                <a:gridCol w="6781799">
                  <a:extLst>
                    <a:ext uri="{9D8B030D-6E8A-4147-A177-3AD203B41FA5}">
                      <a16:colId xmlns:a16="http://schemas.microsoft.com/office/drawing/2014/main" val="9616569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Paper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73729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/>
                        <a:t>Monday 11</a:t>
                      </a:r>
                      <a:r>
                        <a:rPr lang="en-GB" sz="2800" baseline="30000" dirty="0"/>
                        <a:t>th</a:t>
                      </a:r>
                      <a:r>
                        <a:rPr lang="en-GB" sz="2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Punctuation and Grammar (45 minutes)</a:t>
                      </a:r>
                    </a:p>
                    <a:p>
                      <a:endParaRPr lang="en-GB" sz="2800" dirty="0"/>
                    </a:p>
                    <a:p>
                      <a:r>
                        <a:rPr lang="en-GB" sz="2800" dirty="0"/>
                        <a:t>Spelling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438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/>
                        <a:t>Tuesday 12</a:t>
                      </a:r>
                      <a:r>
                        <a:rPr lang="en-GB" sz="2800" baseline="30000" dirty="0"/>
                        <a:t>th</a:t>
                      </a:r>
                      <a:r>
                        <a:rPr lang="en-GB" sz="2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Reading (60 minutes)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52830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/>
                        <a:t>Wednesday 13</a:t>
                      </a:r>
                      <a:r>
                        <a:rPr lang="en-GB" sz="2800" baseline="30000" dirty="0"/>
                        <a:t>th</a:t>
                      </a:r>
                      <a:r>
                        <a:rPr lang="en-GB" sz="2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Maths 1 – Arithmetic (30 minutes)</a:t>
                      </a:r>
                    </a:p>
                    <a:p>
                      <a:endParaRPr lang="en-GB" sz="2800" dirty="0"/>
                    </a:p>
                    <a:p>
                      <a:r>
                        <a:rPr lang="en-GB" sz="2800" dirty="0"/>
                        <a:t>Maths 2 – Reasoning (40 minutes)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29655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/>
                        <a:t>Thursday 14</a:t>
                      </a:r>
                      <a:r>
                        <a:rPr lang="en-GB" sz="2800" baseline="30000" dirty="0"/>
                        <a:t>th</a:t>
                      </a:r>
                      <a:r>
                        <a:rPr lang="en-GB" sz="2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Maths 3 – Reasoning (40 minutes)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1853704"/>
                  </a:ext>
                </a:extLst>
              </a:tr>
            </a:tbl>
          </a:graphicData>
        </a:graphic>
      </p:graphicFrame>
      <p:pic>
        <p:nvPicPr>
          <p:cNvPr id="7" name="Picture 2" descr="The Round House Primary Academy - Diamond Education &amp; Professional Learning">
            <a:extLst>
              <a:ext uri="{FF2B5EF4-FFF2-40B4-BE49-F238E27FC236}">
                <a16:creationId xmlns:a16="http://schemas.microsoft.com/office/drawing/2014/main" id="{95A5AEAB-40C5-BFB9-821B-B91816FE99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1"/>
            <a:ext cx="2438400" cy="1764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64056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27399B-9D8E-223C-0A67-05246AFF2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FCEE8E-4C5C-7BA6-EB7C-29ABC4058F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Access arrangements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6D48F3-F676-1B02-D6DA-EAF3D15420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629" y="2011680"/>
            <a:ext cx="11212285" cy="4497977"/>
          </a:xfrm>
        </p:spPr>
        <p:txBody>
          <a:bodyPr>
            <a:normAutofit/>
          </a:bodyPr>
          <a:lstStyle/>
          <a:p>
            <a:r>
              <a:rPr lang="en-GB" sz="2800" dirty="0"/>
              <a:t>Some children qualify for support to help them access the test papers.</a:t>
            </a:r>
          </a:p>
          <a:p>
            <a:r>
              <a:rPr lang="en-GB" sz="2800" dirty="0"/>
              <a:t>This can be based on a number of different criteria, such as reading speed, writing speed and cognition.</a:t>
            </a:r>
          </a:p>
          <a:p>
            <a:r>
              <a:rPr lang="en-GB" sz="2800" dirty="0"/>
              <a:t>Children will be spoken to about the support they will receive so they understand how it will work.</a:t>
            </a:r>
          </a:p>
          <a:p>
            <a:r>
              <a:rPr lang="en-GB" sz="2800" dirty="0"/>
              <a:t>This support can range from extra time (25%), a reader, a prompter or a space outside of the classroom.</a:t>
            </a:r>
          </a:p>
          <a:p>
            <a:r>
              <a:rPr lang="en-GB" sz="2800" dirty="0"/>
              <a:t>There will be plenty of adults in the classroom to support </a:t>
            </a:r>
            <a:r>
              <a:rPr lang="en-GB" sz="2800" b="1" dirty="0"/>
              <a:t>all</a:t>
            </a:r>
            <a:r>
              <a:rPr lang="en-GB" sz="2800" dirty="0"/>
              <a:t> of the children. We promote having questions read out loud by an adult to support understanding.</a:t>
            </a:r>
          </a:p>
          <a:p>
            <a:endParaRPr lang="en-GB" sz="2800" dirty="0"/>
          </a:p>
        </p:txBody>
      </p:sp>
      <p:pic>
        <p:nvPicPr>
          <p:cNvPr id="4" name="Picture 2" descr="The Round House Primary Academy - Diamond Education &amp; Professional Learning">
            <a:extLst>
              <a:ext uri="{FF2B5EF4-FFF2-40B4-BE49-F238E27FC236}">
                <a16:creationId xmlns:a16="http://schemas.microsoft.com/office/drawing/2014/main" id="{A125023D-838F-1B2D-0049-F5839433CC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1"/>
            <a:ext cx="2438400" cy="1764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65114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8D8540-C099-4C96-E500-9163649E64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ACF2C-1C0F-F8DC-14F4-783ED4290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the week works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C93952-E533-08D0-3DAC-6F6BFBCF21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The children will be invited to attend the SATs breakfast.</a:t>
            </a:r>
          </a:p>
          <a:p>
            <a:pPr lvl="1"/>
            <a:r>
              <a:rPr lang="en-GB" sz="28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- A letter will be sent out with exact timings</a:t>
            </a:r>
          </a:p>
          <a:p>
            <a:pPr lvl="1"/>
            <a:r>
              <a:rPr lang="en-GB" sz="28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- Children enter the school at the main entrance</a:t>
            </a:r>
          </a:p>
          <a:p>
            <a:pPr lvl="1"/>
            <a:r>
              <a:rPr lang="en-GB" sz="28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- In the hall, breakfast will be given to the children each morning before they sit the paper</a:t>
            </a:r>
          </a:p>
          <a:p>
            <a:r>
              <a:rPr lang="en-GB" sz="2800" dirty="0"/>
              <a:t>After the papers, there will be revision sessions for the next day’s papers</a:t>
            </a:r>
          </a:p>
          <a:p>
            <a:r>
              <a:rPr lang="en-GB" sz="2800" dirty="0"/>
              <a:t>The children will have lots of opportunities for sport/mindfulness/art through the week.</a:t>
            </a:r>
          </a:p>
          <a:p>
            <a:endParaRPr lang="en-GB" sz="2800" dirty="0"/>
          </a:p>
        </p:txBody>
      </p:sp>
      <p:pic>
        <p:nvPicPr>
          <p:cNvPr id="4" name="Picture 2" descr="The Round House Primary Academy - Diamond Education &amp; Professional Learning">
            <a:extLst>
              <a:ext uri="{FF2B5EF4-FFF2-40B4-BE49-F238E27FC236}">
                <a16:creationId xmlns:a16="http://schemas.microsoft.com/office/drawing/2014/main" id="{BC2709CE-0225-4A3A-FD7B-9321744AD4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1"/>
            <a:ext cx="2438400" cy="1764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7364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84D710-D155-5509-C1C9-5BA257E05E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3588C-5B44-6D61-6387-D841BAA1E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SATs are not…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A36C5-EB45-5BBA-8294-7CE70D6116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/>
              <a:t>High pressure, high stakes tests.</a:t>
            </a:r>
          </a:p>
          <a:p>
            <a:endParaRPr lang="en-GB" sz="2800" dirty="0"/>
          </a:p>
          <a:p>
            <a:r>
              <a:rPr lang="en-GB" sz="2800" dirty="0"/>
              <a:t>The only way that children are put into sets/classes for secondary school (Year 6 teachers speak directly to secondary schools to inform future support etc.).</a:t>
            </a:r>
            <a:endParaRPr lang="en-GB" sz="2800" dirty="0">
              <a:ea typeface="Calibri Light"/>
              <a:cs typeface="Calibri Light"/>
            </a:endParaRPr>
          </a:p>
          <a:p>
            <a:endParaRPr lang="en-GB" sz="2800" dirty="0"/>
          </a:p>
          <a:p>
            <a:r>
              <a:rPr lang="en-GB" sz="2800" dirty="0"/>
              <a:t>Something to worry about!</a:t>
            </a:r>
          </a:p>
          <a:p>
            <a:endParaRPr lang="en-GB" sz="2800" dirty="0"/>
          </a:p>
        </p:txBody>
      </p:sp>
      <p:pic>
        <p:nvPicPr>
          <p:cNvPr id="4" name="Picture 2" descr="The Round House Primary Academy - Diamond Education &amp; Professional Learning">
            <a:extLst>
              <a:ext uri="{FF2B5EF4-FFF2-40B4-BE49-F238E27FC236}">
                <a16:creationId xmlns:a16="http://schemas.microsoft.com/office/drawing/2014/main" id="{8177543F-ADC3-85BA-72FB-5E40584AE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1"/>
            <a:ext cx="2438400" cy="1764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37050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D75C1A-5080-23E1-1EC5-95361FD65C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92B897-8FFD-82D4-529F-A8D89ECB2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Outcomes of the papers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AC179F-8156-D34E-2D16-DD57C1CAC8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/>
              <a:t>Results are given to schools. We then check that we are happy with the marking etc.</a:t>
            </a:r>
          </a:p>
          <a:p>
            <a:endParaRPr lang="en-GB" sz="2800" dirty="0"/>
          </a:p>
          <a:p>
            <a:r>
              <a:rPr lang="en-GB" sz="2800" dirty="0"/>
              <a:t>These results will be passed on to parents at the end of the school year, along with their reports.</a:t>
            </a:r>
          </a:p>
          <a:p>
            <a:endParaRPr lang="en-GB" sz="2800" dirty="0"/>
          </a:p>
        </p:txBody>
      </p:sp>
      <p:pic>
        <p:nvPicPr>
          <p:cNvPr id="4" name="Picture 2" descr="The Round House Primary Academy - Diamond Education &amp; Professional Learning">
            <a:extLst>
              <a:ext uri="{FF2B5EF4-FFF2-40B4-BE49-F238E27FC236}">
                <a16:creationId xmlns:a16="http://schemas.microsoft.com/office/drawing/2014/main" id="{43A3497B-494B-D7DB-35C6-F0E736B7C9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1"/>
            <a:ext cx="2438400" cy="1764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79180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A3EAE5-68F2-09E1-58DE-98ECD1C5FF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164F8-EB66-88F8-280C-FC967D156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</a:t>
            </a:r>
          </a:p>
        </p:txBody>
      </p:sp>
      <p:pic>
        <p:nvPicPr>
          <p:cNvPr id="4" name="Picture 2" descr="The Round House Primary Academy - Diamond Education &amp; Professional Learning">
            <a:extLst>
              <a:ext uri="{FF2B5EF4-FFF2-40B4-BE49-F238E27FC236}">
                <a16:creationId xmlns:a16="http://schemas.microsoft.com/office/drawing/2014/main" id="{A7372C6C-61BE-0F31-FCD5-50A23B9CE9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1"/>
            <a:ext cx="2438400" cy="1764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4213637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1387a06-72be-45f5-adf3-6e010879318e">
      <Terms xmlns="http://schemas.microsoft.com/office/infopath/2007/PartnerControls"/>
    </lcf76f155ced4ddcb4097134ff3c332f>
    <TaxCatchAll xmlns="046cbc23-a6ac-4fdf-9e25-0a321021342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E09C5B0C2CBE43874CCBD7190F3978" ma:contentTypeVersion="13" ma:contentTypeDescription="Create a new document." ma:contentTypeScope="" ma:versionID="f41ad8c7cfcc12cfd3a01e1bee8abf29">
  <xsd:schema xmlns:xsd="http://www.w3.org/2001/XMLSchema" xmlns:xs="http://www.w3.org/2001/XMLSchema" xmlns:p="http://schemas.microsoft.com/office/2006/metadata/properties" xmlns:ns2="81387a06-72be-45f5-adf3-6e010879318e" xmlns:ns3="046cbc23-a6ac-4fdf-9e25-0a3210213428" targetNamespace="http://schemas.microsoft.com/office/2006/metadata/properties" ma:root="true" ma:fieldsID="301e2c6cf806ff30cd9fe8e2c7535719" ns2:_="" ns3:_="">
    <xsd:import namespace="81387a06-72be-45f5-adf3-6e010879318e"/>
    <xsd:import namespace="046cbc23-a6ac-4fdf-9e25-0a32102134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387a06-72be-45f5-adf3-6e010879318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8f9669f0-08e4-405f-9108-8bda5cfa186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6cbc23-a6ac-4fdf-9e25-0a3210213428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762f5148-2ef6-4db7-9b10-0a6bf12bc233}" ma:internalName="TaxCatchAll" ma:showField="CatchAllData" ma:web="046cbc23-a6ac-4fdf-9e25-0a32102134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8C1624E-AC98-47B4-9DB1-43E7C2031023}">
  <ds:schemaRefs>
    <ds:schemaRef ds:uri="http://schemas.microsoft.com/office/2006/documentManagement/types"/>
    <ds:schemaRef ds:uri="http://purl.org/dc/terms/"/>
    <ds:schemaRef ds:uri="http://purl.org/dc/elements/1.1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046cbc23-a6ac-4fdf-9e25-0a3210213428"/>
    <ds:schemaRef ds:uri="81387a06-72be-45f5-adf3-6e010879318e"/>
  </ds:schemaRefs>
</ds:datastoreItem>
</file>

<file path=customXml/itemProps2.xml><?xml version="1.0" encoding="utf-8"?>
<ds:datastoreItem xmlns:ds="http://schemas.openxmlformats.org/officeDocument/2006/customXml" ds:itemID="{8642FA87-18D2-4D98-AC80-8723E6DFC978}"/>
</file>

<file path=customXml/itemProps3.xml><?xml version="1.0" encoding="utf-8"?>
<ds:datastoreItem xmlns:ds="http://schemas.openxmlformats.org/officeDocument/2006/customXml" ds:itemID="{ACEF52D5-B76B-4EF5-A062-63675626C5C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55</TotalTime>
  <Words>439</Words>
  <Application>Microsoft Office PowerPoint</Application>
  <PresentationFormat>Widescreen</PresentationFormat>
  <Paragraphs>50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 Light</vt:lpstr>
      <vt:lpstr>Metropolitan</vt:lpstr>
      <vt:lpstr>Key Stage Two SATs</vt:lpstr>
      <vt:lpstr>What are SATs?</vt:lpstr>
      <vt:lpstr>What are SATs?</vt:lpstr>
      <vt:lpstr>What are SATs?</vt:lpstr>
      <vt:lpstr>Timetable</vt:lpstr>
      <vt:lpstr>Access arrangements</vt:lpstr>
      <vt:lpstr>How the week works</vt:lpstr>
      <vt:lpstr>What SATs are not…</vt:lpstr>
      <vt:lpstr>Outcomes of the papers</vt:lpstr>
      <vt:lpstr>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Clipsham Alex</dc:creator>
  <cp:lastModifiedBy>Clipsham Alex</cp:lastModifiedBy>
  <cp:revision>6</cp:revision>
  <dcterms:created xsi:type="dcterms:W3CDTF">2025-04-24T07:53:22Z</dcterms:created>
  <dcterms:modified xsi:type="dcterms:W3CDTF">2026-04-30T13:28:55Z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0x010100B3E09C5B0C2CBE43874CCBD7190F3978</vt:lpwstr>
  </property>
  <property fmtid="{D5CDD505-2E9C-101B-9397-08002B2CF9AE}" pid="3" name="MediaServiceImageTags">
    <vt:lpwstr/>
  </property>
</Properties>
</file>