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529" r:id="rId2"/>
    <p:sldId id="530" r:id="rId3"/>
    <p:sldId id="490" r:id="rId4"/>
    <p:sldId id="498" r:id="rId5"/>
    <p:sldId id="500" r:id="rId6"/>
    <p:sldId id="493" r:id="rId7"/>
    <p:sldId id="501" r:id="rId8"/>
    <p:sldId id="494" r:id="rId9"/>
    <p:sldId id="502" r:id="rId10"/>
    <p:sldId id="496" r:id="rId11"/>
    <p:sldId id="491" r:id="rId12"/>
    <p:sldId id="495" r:id="rId13"/>
    <p:sldId id="503" r:id="rId14"/>
  </p:sldIdLst>
  <p:sldSz cx="12192000" cy="6858000"/>
  <p:notesSz cx="6858000" cy="9144000"/>
  <p:embeddedFontLst>
    <p:embeddedFont>
      <p:font typeface="Muli" charset="0"/>
      <p:regular r:id="rId17"/>
      <p:bold r:id="rId18"/>
    </p:embeddedFont>
    <p:embeddedFont>
      <p:font typeface="Calibri" pitchFamily="34" charset="0"/>
      <p:regular r:id="rId19"/>
      <p:bold r:id="rId20"/>
      <p:italic r:id="rId21"/>
      <p:boldItalic r:id="rId22"/>
    </p:embeddedFont>
    <p:embeddedFont>
      <p:font typeface="OpenDyslexicAlta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99FF"/>
    <a:srgbClr val="FFFFFF"/>
    <a:srgbClr val="8FAADC"/>
    <a:srgbClr val="68C7D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87211" autoAdjust="0"/>
  </p:normalViewPr>
  <p:slideViewPr>
    <p:cSldViewPr snapToGrid="0" snapToObjects="1">
      <p:cViewPr varScale="1">
        <p:scale>
          <a:sx n="73" d="100"/>
          <a:sy n="73" d="100"/>
        </p:scale>
        <p:origin x="-58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pPr/>
              <a:t>19/02/2021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pPr/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xmlns="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xmlns="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A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 userDrawn="1"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 userDrawn="1"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619805"/>
            <a:ext cx="6210300" cy="10795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636922-2142-5343-81C5-B0A591AF4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solidFill>
            <a:srgbClr val="FFFFFF">
              <a:alpha val="89804"/>
            </a:srgbClr>
          </a:solidFill>
        </p:spPr>
        <p:txBody>
          <a:bodyPr>
            <a:normAutofit/>
          </a:bodyPr>
          <a:lstStyle>
            <a:lvl1pPr algn="ctr">
              <a:defRPr sz="2800"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xmlns="" id="{A60EA2B2-10BF-884E-8762-10B8C76B38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3460750"/>
            <a:ext cx="5243513" cy="8064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latin typeface="Muli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279196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xmlns="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xmlns="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xmlns="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Click to edit Master text styles</a:t>
            </a:r>
          </a:p>
          <a:p>
            <a:pPr marL="0" lvl="1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Second level</a:t>
            </a:r>
          </a:p>
          <a:p>
            <a:pPr marL="0" lvl="2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Third level</a:t>
            </a:r>
          </a:p>
          <a:p>
            <a:pPr marL="0" lvl="3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Fourth level</a:t>
            </a:r>
          </a:p>
          <a:p>
            <a:pPr marL="0" lvl="4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2970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xmlns="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xmlns="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839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0141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9744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926327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683537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112335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962764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9010007-88C8-0445-A2E0-E6CF50F7D66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98096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_no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84137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5140442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0077579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844426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19/02/2021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3" r:id="rId2"/>
    <p:sldLayoutId id="2147483650" r:id="rId3"/>
    <p:sldLayoutId id="2147483661" r:id="rId4"/>
    <p:sldLayoutId id="2147483660" r:id="rId5"/>
    <p:sldLayoutId id="2147483662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64" r:id="rId12"/>
    <p:sldLayoutId id="2147483656" r:id="rId13"/>
    <p:sldLayoutId id="2147483657" r:id="rId14"/>
    <p:sldLayoutId id="2147483658" r:id="rId15"/>
    <p:sldLayoutId id="2147483659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slide" Target="slide5.xml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xmlns="" id="{CF759675-38B2-4977-A27C-5F3671F58A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Muli"/>
              </a:rPr>
              <a:t>National Curriculum Teaching Point:</a:t>
            </a:r>
          </a:p>
          <a:p>
            <a:pPr>
              <a:spcAft>
                <a:spcPts val="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Muli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Sequencing sentences to form short narratives.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Muli"/>
              </a:rPr>
              <a:t>Key vocabulary:  sentence, verb, noun, adjective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E359256C-0C26-462B-A90F-FCF857D63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effectLst/>
                <a:latin typeface="Muli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Choosing words from a bank to create sentences. </a:t>
            </a:r>
            <a:endParaRPr lang="en-GB" sz="16600" dirty="0">
              <a:latin typeface="Muli" panose="020B060402020202020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78AF47F-8F1B-4754-9653-66436CCE85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Stage 1  Text 1.1</a:t>
            </a:r>
          </a:p>
        </p:txBody>
      </p:sp>
    </p:spTree>
    <p:extLst>
      <p:ext uri="{BB962C8B-B14F-4D97-AF65-F5344CB8AC3E}">
        <p14:creationId xmlns:p14="http://schemas.microsoft.com/office/powerpoint/2010/main" xmlns="" val="324154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99FFB7A-E7B7-464D-B803-6D3B65F4A7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4973684"/>
            <a:ext cx="5243513" cy="806450"/>
          </a:xfrm>
        </p:spPr>
        <p:txBody>
          <a:bodyPr>
            <a:normAutofit/>
          </a:bodyPr>
          <a:lstStyle/>
          <a:p>
            <a:endParaRPr lang="en-GB" sz="4800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xmlns="" id="{9C816974-4052-4AAD-906F-9E7B70ADC9E9}"/>
              </a:ext>
            </a:extLst>
          </p:cNvPr>
          <p:cNvSpPr txBox="1">
            <a:spLocks/>
          </p:cNvSpPr>
          <p:nvPr/>
        </p:nvSpPr>
        <p:spPr>
          <a:xfrm>
            <a:off x="3616325" y="3429000"/>
            <a:ext cx="5243513" cy="806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Muli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 err="1"/>
              <a:t>Quizshed</a:t>
            </a:r>
            <a:r>
              <a:rPr lang="en-GB" sz="4000" dirty="0"/>
              <a:t> code:</a:t>
            </a:r>
          </a:p>
        </p:txBody>
      </p:sp>
    </p:spTree>
    <p:extLst>
      <p:ext uri="{BB962C8B-B14F-4D97-AF65-F5344CB8AC3E}">
        <p14:creationId xmlns:p14="http://schemas.microsoft.com/office/powerpoint/2010/main" xmlns="" val="38087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A78A500E-90B4-46CD-9344-50CD912472E8}"/>
              </a:ext>
            </a:extLst>
          </p:cNvPr>
          <p:cNvSpPr/>
          <p:nvPr/>
        </p:nvSpPr>
        <p:spPr>
          <a:xfrm>
            <a:off x="704675" y="218114"/>
            <a:ext cx="5391325" cy="696286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1D8029D-03D7-4878-AEFB-A7D7229B2055}"/>
              </a:ext>
            </a:extLst>
          </p:cNvPr>
          <p:cNvSpPr txBox="1"/>
          <p:nvPr/>
        </p:nvSpPr>
        <p:spPr>
          <a:xfrm>
            <a:off x="4671845" y="4719381"/>
            <a:ext cx="2841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Goldilocks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824A3EC-2498-4ABA-90B7-B82C9FB6C352}"/>
              </a:ext>
            </a:extLst>
          </p:cNvPr>
          <p:cNvSpPr txBox="1"/>
          <p:nvPr/>
        </p:nvSpPr>
        <p:spPr>
          <a:xfrm>
            <a:off x="3929097" y="4718538"/>
            <a:ext cx="742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is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0D21827-8E5D-4BD6-A954-8E17703B35F6}"/>
              </a:ext>
            </a:extLst>
          </p:cNvPr>
          <p:cNvSpPr txBox="1"/>
          <p:nvPr/>
        </p:nvSpPr>
        <p:spPr>
          <a:xfrm>
            <a:off x="2157092" y="4725860"/>
            <a:ext cx="1772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eating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5C5B0331-2700-4D36-8E03-B8850DED847D}"/>
              </a:ext>
            </a:extLst>
          </p:cNvPr>
          <p:cNvSpPr txBox="1"/>
          <p:nvPr/>
        </p:nvSpPr>
        <p:spPr>
          <a:xfrm>
            <a:off x="7513745" y="4706010"/>
            <a:ext cx="23774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porridge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152E8855-2197-43F3-95DA-5710C5BCD998}"/>
              </a:ext>
            </a:extLst>
          </p:cNvPr>
          <p:cNvSpPr txBox="1"/>
          <p:nvPr/>
        </p:nvSpPr>
        <p:spPr>
          <a:xfrm>
            <a:off x="704674" y="394160"/>
            <a:ext cx="53913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OpenDyslexicAlta" pitchFamily="2" charset="77"/>
              </a:rPr>
              <a:t>Can you unscramble this sentence?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124DB8E5-2604-4CFA-A2DA-BA01E97B2580}"/>
              </a:ext>
            </a:extLst>
          </p:cNvPr>
          <p:cNvSpPr txBox="1"/>
          <p:nvPr/>
        </p:nvSpPr>
        <p:spPr>
          <a:xfrm>
            <a:off x="5503607" y="6270554"/>
            <a:ext cx="1033977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Check</a:t>
            </a:r>
          </a:p>
        </p:txBody>
      </p:sp>
      <p:pic>
        <p:nvPicPr>
          <p:cNvPr id="4" name="Picture 3" descr="A picture containing toy, graphics, doll, drawing&#10;&#10;Description automatically generated">
            <a:extLst>
              <a:ext uri="{FF2B5EF4-FFF2-40B4-BE49-F238E27FC236}">
                <a16:creationId xmlns:a16="http://schemas.microsoft.com/office/drawing/2014/main" xmlns="" id="{CB1F56C7-8A40-414A-B4B9-B8273F5F9F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1738"/>
          <a:stretch/>
        </p:blipFill>
        <p:spPr>
          <a:xfrm>
            <a:off x="3929097" y="1030525"/>
            <a:ext cx="4120556" cy="35792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3E1C26D-024C-4BBC-8274-D24C79776682}"/>
              </a:ext>
            </a:extLst>
          </p:cNvPr>
          <p:cNvSpPr txBox="1"/>
          <p:nvPr/>
        </p:nvSpPr>
        <p:spPr>
          <a:xfrm>
            <a:off x="11046547" y="4286569"/>
            <a:ext cx="3665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. 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EA3371E4-202D-495C-B63D-93F3F255A883}"/>
              </a:ext>
            </a:extLst>
          </p:cNvPr>
          <p:cNvGrpSpPr/>
          <p:nvPr/>
        </p:nvGrpSpPr>
        <p:grpSpPr>
          <a:xfrm>
            <a:off x="10700516" y="4418589"/>
            <a:ext cx="1033977" cy="990255"/>
            <a:chOff x="1462859" y="2465714"/>
            <a:chExt cx="2396378" cy="2122767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xmlns="" id="{1D306376-58AD-49E1-84F5-C912F496BE9F}"/>
                </a:ext>
              </a:extLst>
            </p:cNvPr>
            <p:cNvGrpSpPr/>
            <p:nvPr/>
          </p:nvGrpSpPr>
          <p:grpSpPr>
            <a:xfrm>
              <a:off x="2007272" y="2465714"/>
              <a:ext cx="1310215" cy="1385512"/>
              <a:chOff x="7052230" y="4072421"/>
              <a:chExt cx="1310215" cy="1385512"/>
            </a:xfrm>
          </p:grpSpPr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xmlns="" id="{DA9FDC9E-77DB-4B4D-9003-5F36F21ECDC8}"/>
                  </a:ext>
                </a:extLst>
              </p:cNvPr>
              <p:cNvSpPr/>
              <p:nvPr/>
            </p:nvSpPr>
            <p:spPr>
              <a:xfrm>
                <a:off x="7052230" y="4215105"/>
                <a:ext cx="1310215" cy="116534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/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xmlns="" id="{27F1CCA5-620D-49FD-B8CF-906C5AE25624}"/>
                  </a:ext>
                </a:extLst>
              </p:cNvPr>
              <p:cNvSpPr txBox="1"/>
              <p:nvPr/>
            </p:nvSpPr>
            <p:spPr>
              <a:xfrm>
                <a:off x="7121358" y="4072421"/>
                <a:ext cx="1226345" cy="13855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b="1" dirty="0">
                    <a:latin typeface="OpenDyslexicAlta" panose="00000500000000000000" pitchFamily="50" charset="0"/>
                  </a:rPr>
                  <a:t>.</a:t>
                </a:r>
              </a:p>
            </p:txBody>
          </p:sp>
        </p:grp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25B06247-6CF2-48F5-8341-AA0B5BEB1545}"/>
                </a:ext>
              </a:extLst>
            </p:cNvPr>
            <p:cNvSpPr/>
            <p:nvPr/>
          </p:nvSpPr>
          <p:spPr>
            <a:xfrm>
              <a:off x="1462859" y="3928713"/>
              <a:ext cx="2396378" cy="65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400" dirty="0">
                  <a:latin typeface="OpenDyslexicAlta" panose="00000500000000000000" pitchFamily="50" charset="0"/>
                </a:rPr>
                <a:t>full stop</a:t>
              </a:r>
              <a:endParaRPr lang="en-GB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3979515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4.81481E-6 L -0.18724 0.0942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62" y="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3.7037E-6 L 0.09141 0.0942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70" y="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1.11111E-6 L 0.28555 0.0942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71" y="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3.33333E-6 L -0.01758 0.09422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7.40741E-7 L -0.13268 0.1546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41" y="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/>
      <p:bldP spid="11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A78A500E-90B4-46CD-9344-50CD912472E8}"/>
              </a:ext>
            </a:extLst>
          </p:cNvPr>
          <p:cNvSpPr/>
          <p:nvPr/>
        </p:nvSpPr>
        <p:spPr>
          <a:xfrm>
            <a:off x="704675" y="218114"/>
            <a:ext cx="5391325" cy="696286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1D8029D-03D7-4878-AEFB-A7D7229B2055}"/>
              </a:ext>
            </a:extLst>
          </p:cNvPr>
          <p:cNvSpPr txBox="1"/>
          <p:nvPr/>
        </p:nvSpPr>
        <p:spPr>
          <a:xfrm>
            <a:off x="5754896" y="4705607"/>
            <a:ext cx="14241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Jack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824A3EC-2498-4ABA-90B7-B82C9FB6C352}"/>
              </a:ext>
            </a:extLst>
          </p:cNvPr>
          <p:cNvSpPr txBox="1"/>
          <p:nvPr/>
        </p:nvSpPr>
        <p:spPr>
          <a:xfrm>
            <a:off x="4649491" y="4705606"/>
            <a:ext cx="10142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the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0D21827-8E5D-4BD6-A954-8E17703B35F6}"/>
              </a:ext>
            </a:extLst>
          </p:cNvPr>
          <p:cNvSpPr txBox="1"/>
          <p:nvPr/>
        </p:nvSpPr>
        <p:spPr>
          <a:xfrm>
            <a:off x="2612336" y="4706010"/>
            <a:ext cx="2109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climbed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5C5B0331-2700-4D36-8E03-B8850DED847D}"/>
              </a:ext>
            </a:extLst>
          </p:cNvPr>
          <p:cNvSpPr txBox="1"/>
          <p:nvPr/>
        </p:nvSpPr>
        <p:spPr>
          <a:xfrm>
            <a:off x="7219951" y="4706010"/>
            <a:ext cx="2671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beanstalk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152E8855-2197-43F3-95DA-5710C5BCD998}"/>
              </a:ext>
            </a:extLst>
          </p:cNvPr>
          <p:cNvSpPr txBox="1"/>
          <p:nvPr/>
        </p:nvSpPr>
        <p:spPr>
          <a:xfrm>
            <a:off x="704674" y="394160"/>
            <a:ext cx="53913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OpenDyslexicAlta" pitchFamily="2" charset="77"/>
              </a:rPr>
              <a:t>Can you unscramble this sentence?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124DB8E5-2604-4CFA-A2DA-BA01E97B2580}"/>
              </a:ext>
            </a:extLst>
          </p:cNvPr>
          <p:cNvSpPr txBox="1"/>
          <p:nvPr/>
        </p:nvSpPr>
        <p:spPr>
          <a:xfrm>
            <a:off x="5503607" y="6270554"/>
            <a:ext cx="1033977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Check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3E1C26D-024C-4BBC-8274-D24C79776682}"/>
              </a:ext>
            </a:extLst>
          </p:cNvPr>
          <p:cNvSpPr txBox="1"/>
          <p:nvPr/>
        </p:nvSpPr>
        <p:spPr>
          <a:xfrm>
            <a:off x="11046547" y="4286569"/>
            <a:ext cx="3665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. 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EA3371E4-202D-495C-B63D-93F3F255A883}"/>
              </a:ext>
            </a:extLst>
          </p:cNvPr>
          <p:cNvGrpSpPr/>
          <p:nvPr/>
        </p:nvGrpSpPr>
        <p:grpSpPr>
          <a:xfrm>
            <a:off x="10700516" y="4418589"/>
            <a:ext cx="1033977" cy="990255"/>
            <a:chOff x="1462859" y="2465714"/>
            <a:chExt cx="2396378" cy="2122767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xmlns="" id="{1D306376-58AD-49E1-84F5-C912F496BE9F}"/>
                </a:ext>
              </a:extLst>
            </p:cNvPr>
            <p:cNvGrpSpPr/>
            <p:nvPr/>
          </p:nvGrpSpPr>
          <p:grpSpPr>
            <a:xfrm>
              <a:off x="2007272" y="2465714"/>
              <a:ext cx="1310215" cy="1385512"/>
              <a:chOff x="7052230" y="4072421"/>
              <a:chExt cx="1310215" cy="1385512"/>
            </a:xfrm>
          </p:grpSpPr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xmlns="" id="{DA9FDC9E-77DB-4B4D-9003-5F36F21ECDC8}"/>
                  </a:ext>
                </a:extLst>
              </p:cNvPr>
              <p:cNvSpPr/>
              <p:nvPr/>
            </p:nvSpPr>
            <p:spPr>
              <a:xfrm>
                <a:off x="7052230" y="4215105"/>
                <a:ext cx="1310215" cy="116534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/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xmlns="" id="{27F1CCA5-620D-49FD-B8CF-906C5AE25624}"/>
                  </a:ext>
                </a:extLst>
              </p:cNvPr>
              <p:cNvSpPr txBox="1"/>
              <p:nvPr/>
            </p:nvSpPr>
            <p:spPr>
              <a:xfrm>
                <a:off x="7121358" y="4072421"/>
                <a:ext cx="1226345" cy="13855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b="1" dirty="0">
                    <a:latin typeface="OpenDyslexicAlta" panose="00000500000000000000" pitchFamily="50" charset="0"/>
                  </a:rPr>
                  <a:t>.</a:t>
                </a:r>
              </a:p>
            </p:txBody>
          </p:sp>
        </p:grp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25B06247-6CF2-48F5-8341-AA0B5BEB1545}"/>
                </a:ext>
              </a:extLst>
            </p:cNvPr>
            <p:cNvSpPr/>
            <p:nvPr/>
          </p:nvSpPr>
          <p:spPr>
            <a:xfrm>
              <a:off x="1462859" y="3928713"/>
              <a:ext cx="2396378" cy="65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400" dirty="0">
                  <a:latin typeface="OpenDyslexicAlta" panose="00000500000000000000" pitchFamily="50" charset="0"/>
                </a:rPr>
                <a:t>full stop</a:t>
              </a:r>
              <a:endParaRPr lang="en-GB" sz="1400" dirty="0"/>
            </a:p>
          </p:txBody>
        </p:sp>
      </p:grpSp>
      <p:pic>
        <p:nvPicPr>
          <p:cNvPr id="2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xmlns="" id="{218FD593-48E0-4C23-9AC7-BD78131A05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3332"/>
          <a:stretch/>
        </p:blipFill>
        <p:spPr>
          <a:xfrm flipH="1">
            <a:off x="4540459" y="1424429"/>
            <a:ext cx="3111080" cy="3092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9470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85185E-6 L -0.25612 0.0942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12" y="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3.33333E-6 L 0.1168 0.0942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33" y="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11679 0.0942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33" y="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33333E-6 L -0.01263 0.09422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" y="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7.40741E-7 L -0.12721 0.1557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67" y="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/>
      <p:bldP spid="11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4069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65B4761F-93BF-4148-9646-639901AD7F84}"/>
              </a:ext>
            </a:extLst>
          </p:cNvPr>
          <p:cNvSpPr/>
          <p:nvPr/>
        </p:nvSpPr>
        <p:spPr>
          <a:xfrm>
            <a:off x="8855824" y="1023584"/>
            <a:ext cx="2182084" cy="2014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9033BE8-EC63-42C7-A6C2-74803B494BBE}"/>
              </a:ext>
            </a:extLst>
          </p:cNvPr>
          <p:cNvSpPr/>
          <p:nvPr/>
        </p:nvSpPr>
        <p:spPr>
          <a:xfrm>
            <a:off x="6513915" y="1023584"/>
            <a:ext cx="2182084" cy="2014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B7448A7A-49F5-46D2-B57D-3ECB4FEDE5FB}"/>
              </a:ext>
            </a:extLst>
          </p:cNvPr>
          <p:cNvSpPr/>
          <p:nvPr/>
        </p:nvSpPr>
        <p:spPr>
          <a:xfrm>
            <a:off x="4153617" y="1012854"/>
            <a:ext cx="2182084" cy="2014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FD62B1F5-E658-45EB-A05C-6EB97C484322}"/>
              </a:ext>
            </a:extLst>
          </p:cNvPr>
          <p:cNvGrpSpPr/>
          <p:nvPr/>
        </p:nvGrpSpPr>
        <p:grpSpPr>
          <a:xfrm>
            <a:off x="-294373" y="2807970"/>
            <a:ext cx="4421350" cy="3272418"/>
            <a:chOff x="5726603" y="3929776"/>
            <a:chExt cx="3345320" cy="2368466"/>
          </a:xfrm>
        </p:grpSpPr>
        <p:pic>
          <p:nvPicPr>
            <p:cNvPr id="21" name="Picture 20" descr="A close up of a sign&#10;&#10;Description automatically generated">
              <a:extLst>
                <a:ext uri="{FF2B5EF4-FFF2-40B4-BE49-F238E27FC236}">
                  <a16:creationId xmlns:a16="http://schemas.microsoft.com/office/drawing/2014/main" xmlns="" id="{BDCED99D-F4C4-496D-953A-817FFABD9F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11214"/>
            <a:stretch/>
          </p:blipFill>
          <p:spPr>
            <a:xfrm>
              <a:off x="5726603" y="3929776"/>
              <a:ext cx="2063323" cy="1987967"/>
            </a:xfrm>
            <a:prstGeom prst="rect">
              <a:avLst/>
            </a:prstGeom>
          </p:spPr>
        </p:pic>
        <p:pic>
          <p:nvPicPr>
            <p:cNvPr id="22" name="Picture 21" descr="A close up of a sign&#10;&#10;Description automatically generated">
              <a:extLst>
                <a:ext uri="{FF2B5EF4-FFF2-40B4-BE49-F238E27FC236}">
                  <a16:creationId xmlns:a16="http://schemas.microsoft.com/office/drawing/2014/main" xmlns="" id="{36548751-2AEA-4985-AE51-E627A96E32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92230" y="5577292"/>
              <a:ext cx="921962" cy="523800"/>
            </a:xfrm>
            <a:prstGeom prst="rect">
              <a:avLst/>
            </a:prstGeom>
          </p:spPr>
        </p:pic>
        <p:pic>
          <p:nvPicPr>
            <p:cNvPr id="23" name="Picture 22" descr="A picture containing light&#10;&#10;Description automatically generated">
              <a:extLst>
                <a:ext uri="{FF2B5EF4-FFF2-40B4-BE49-F238E27FC236}">
                  <a16:creationId xmlns:a16="http://schemas.microsoft.com/office/drawing/2014/main" xmlns="" id="{54F97171-E94F-4A30-B3CA-259DD56F32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003205" y="4422863"/>
              <a:ext cx="920821" cy="1252881"/>
            </a:xfrm>
            <a:prstGeom prst="rect">
              <a:avLst/>
            </a:prstGeom>
          </p:spPr>
        </p:pic>
        <p:pic>
          <p:nvPicPr>
            <p:cNvPr id="24" name="Picture 23" descr="A close up of a sign&#10;&#10;Description automatically generated">
              <a:extLst>
                <a:ext uri="{FF2B5EF4-FFF2-40B4-BE49-F238E27FC236}">
                  <a16:creationId xmlns:a16="http://schemas.microsoft.com/office/drawing/2014/main" xmlns="" id="{817116A0-7CFD-4106-A890-BB9A902643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02949" y="5577292"/>
              <a:ext cx="1268974" cy="720950"/>
            </a:xfrm>
            <a:prstGeom prst="rect">
              <a:avLst/>
            </a:prstGeom>
          </p:spPr>
        </p:pic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8B2BE464-AFCD-41CA-987A-560CC793DB48}"/>
              </a:ext>
            </a:extLst>
          </p:cNvPr>
          <p:cNvSpPr txBox="1"/>
          <p:nvPr/>
        </p:nvSpPr>
        <p:spPr>
          <a:xfrm>
            <a:off x="4015023" y="1964678"/>
            <a:ext cx="2449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Red Riding Hood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A0ED0D6A-7296-4A75-A5AB-38153394CAC1}"/>
              </a:ext>
            </a:extLst>
          </p:cNvPr>
          <p:cNvSpPr txBox="1"/>
          <p:nvPr/>
        </p:nvSpPr>
        <p:spPr>
          <a:xfrm>
            <a:off x="7265608" y="1800193"/>
            <a:ext cx="1332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walked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2BF69A2-63BE-4BE9-8522-5CF4693550C9}"/>
              </a:ext>
            </a:extLst>
          </p:cNvPr>
          <p:cNvSpPr txBox="1"/>
          <p:nvPr/>
        </p:nvSpPr>
        <p:spPr>
          <a:xfrm>
            <a:off x="9213454" y="1853463"/>
            <a:ext cx="179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in the woods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0B27943F-62DA-40DD-89AD-60A97B75B7BB}"/>
              </a:ext>
            </a:extLst>
          </p:cNvPr>
          <p:cNvSpPr txBox="1"/>
          <p:nvPr/>
        </p:nvSpPr>
        <p:spPr>
          <a:xfrm>
            <a:off x="7265608" y="1201270"/>
            <a:ext cx="1332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carried 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3729A4D2-4525-4446-9CB5-C1DFD33ED266}"/>
              </a:ext>
            </a:extLst>
          </p:cNvPr>
          <p:cNvSpPr txBox="1"/>
          <p:nvPr/>
        </p:nvSpPr>
        <p:spPr>
          <a:xfrm>
            <a:off x="9612716" y="1161733"/>
            <a:ext cx="1332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a basket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7D650326-29DE-47CA-97C1-5A6731B374C8}"/>
              </a:ext>
            </a:extLst>
          </p:cNvPr>
          <p:cNvSpPr txBox="1"/>
          <p:nvPr/>
        </p:nvSpPr>
        <p:spPr>
          <a:xfrm>
            <a:off x="7265608" y="2438212"/>
            <a:ext cx="1332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visited 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4CC2DCE-12ED-4C58-85F0-0EC4C5361587}"/>
              </a:ext>
            </a:extLst>
          </p:cNvPr>
          <p:cNvSpPr txBox="1"/>
          <p:nvPr/>
        </p:nvSpPr>
        <p:spPr>
          <a:xfrm>
            <a:off x="9153181" y="2465210"/>
            <a:ext cx="1884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her grandma 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FE3B735A-3F23-4946-B0C7-A9789599A4D9}"/>
              </a:ext>
            </a:extLst>
          </p:cNvPr>
          <p:cNvSpPr txBox="1"/>
          <p:nvPr/>
        </p:nvSpPr>
        <p:spPr>
          <a:xfrm>
            <a:off x="11408176" y="1576464"/>
            <a:ext cx="237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.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xmlns="" id="{D4D32842-2BD0-4B41-8260-FBE28B9CCAAC}"/>
              </a:ext>
            </a:extLst>
          </p:cNvPr>
          <p:cNvGrpSpPr/>
          <p:nvPr/>
        </p:nvGrpSpPr>
        <p:grpSpPr>
          <a:xfrm>
            <a:off x="11041103" y="1782732"/>
            <a:ext cx="1033977" cy="990255"/>
            <a:chOff x="1462859" y="2465714"/>
            <a:chExt cx="2396378" cy="2122767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xmlns="" id="{6FC07731-4639-411C-A2EE-F15B6194F3EE}"/>
                </a:ext>
              </a:extLst>
            </p:cNvPr>
            <p:cNvGrpSpPr/>
            <p:nvPr/>
          </p:nvGrpSpPr>
          <p:grpSpPr>
            <a:xfrm>
              <a:off x="2007272" y="2465714"/>
              <a:ext cx="1310215" cy="1385512"/>
              <a:chOff x="7052230" y="4072421"/>
              <a:chExt cx="1310215" cy="1385512"/>
            </a:xfrm>
          </p:grpSpPr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xmlns="" id="{20677D06-B09E-4D0A-B4C6-8E05863B931F}"/>
                  </a:ext>
                </a:extLst>
              </p:cNvPr>
              <p:cNvSpPr/>
              <p:nvPr/>
            </p:nvSpPr>
            <p:spPr>
              <a:xfrm>
                <a:off x="7052230" y="4215105"/>
                <a:ext cx="1310215" cy="116534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/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xmlns="" id="{8E9F5461-D95E-4783-9A36-2E1B6BD34AFD}"/>
                  </a:ext>
                </a:extLst>
              </p:cNvPr>
              <p:cNvSpPr txBox="1"/>
              <p:nvPr/>
            </p:nvSpPr>
            <p:spPr>
              <a:xfrm>
                <a:off x="7121358" y="4072421"/>
                <a:ext cx="1226345" cy="13855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b="1" dirty="0">
                    <a:latin typeface="OpenDyslexicAlta" panose="00000500000000000000" pitchFamily="50" charset="0"/>
                  </a:rPr>
                  <a:t>.</a:t>
                </a:r>
              </a:p>
            </p:txBody>
          </p:sp>
        </p:grp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xmlns="" id="{F6477DFD-F64B-4F6C-966D-BFC42D68A69A}"/>
                </a:ext>
              </a:extLst>
            </p:cNvPr>
            <p:cNvSpPr/>
            <p:nvPr/>
          </p:nvSpPr>
          <p:spPr>
            <a:xfrm>
              <a:off x="1462859" y="3928713"/>
              <a:ext cx="2396378" cy="65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400" dirty="0">
                  <a:latin typeface="OpenDyslexicAlta" panose="00000500000000000000" pitchFamily="50" charset="0"/>
                </a:rPr>
                <a:t>full stop</a:t>
              </a:r>
              <a:endParaRPr lang="en-GB" sz="1400" dirty="0"/>
            </a:p>
          </p:txBody>
        </p:sp>
      </p:grpSp>
      <p:pic>
        <p:nvPicPr>
          <p:cNvPr id="38" name="Picture 3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8E8945F5-7744-49EC-8F6B-3DFE285987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8120" y="3000179"/>
            <a:ext cx="1895307" cy="2924896"/>
          </a:xfrm>
          <a:prstGeom prst="rect">
            <a:avLst/>
          </a:prstGeom>
        </p:spPr>
      </p:pic>
      <p:pic>
        <p:nvPicPr>
          <p:cNvPr id="39" name="Picture 38" descr="A picture containing clock&#10;&#10;Description automatically generated">
            <a:extLst>
              <a:ext uri="{FF2B5EF4-FFF2-40B4-BE49-F238E27FC236}">
                <a16:creationId xmlns:a16="http://schemas.microsoft.com/office/drawing/2014/main" xmlns="" id="{69C0FDE5-83AF-4BA9-8087-BE82985DF3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7104" y="3037849"/>
            <a:ext cx="1895307" cy="2924896"/>
          </a:xfrm>
          <a:prstGeom prst="rect">
            <a:avLst/>
          </a:prstGeom>
        </p:spPr>
      </p:pic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xmlns="" id="{C8F7B068-6399-4DC8-AEB3-296344620E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6298" y="3000179"/>
            <a:ext cx="1947129" cy="300486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xmlns="" id="{FA50DCC2-9BAB-4079-8D41-EAE75E22DC18}"/>
              </a:ext>
            </a:extLst>
          </p:cNvPr>
          <p:cNvCxnSpPr/>
          <p:nvPr/>
        </p:nvCxnSpPr>
        <p:spPr>
          <a:xfrm>
            <a:off x="5391097" y="5735253"/>
            <a:ext cx="64139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1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D8BB8F1-31B8-4456-8E0D-ED05127C3F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8120" y="3033250"/>
            <a:ext cx="1898288" cy="2929495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DDFF24B2-EFC9-4E6D-8CDB-344AF17B54EF}"/>
              </a:ext>
            </a:extLst>
          </p:cNvPr>
          <p:cNvSpPr/>
          <p:nvPr/>
        </p:nvSpPr>
        <p:spPr>
          <a:xfrm>
            <a:off x="1201307" y="305731"/>
            <a:ext cx="10206869" cy="50370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BBB5BD4-AB51-4A2A-B62D-B7B41F8B9757}"/>
              </a:ext>
            </a:extLst>
          </p:cNvPr>
          <p:cNvSpPr txBox="1"/>
          <p:nvPr/>
        </p:nvSpPr>
        <p:spPr>
          <a:xfrm>
            <a:off x="1202972" y="386453"/>
            <a:ext cx="100327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OpenDyslexicAlta" pitchFamily="2" charset="77"/>
              </a:rPr>
              <a:t>Create a sentence by choosing a word or phrase from each box: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xmlns="" id="{983DD04E-F208-47F2-8A21-6D52E2A6EFB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63416" y="3396005"/>
            <a:ext cx="1834192" cy="2559777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B137FDEF-D325-4A69-B92B-DD82A962C520}"/>
              </a:ext>
            </a:extLst>
          </p:cNvPr>
          <p:cNvGrpSpPr/>
          <p:nvPr/>
        </p:nvGrpSpPr>
        <p:grpSpPr>
          <a:xfrm>
            <a:off x="4200236" y="1062150"/>
            <a:ext cx="427422" cy="394522"/>
            <a:chOff x="3936711" y="1201270"/>
            <a:chExt cx="427422" cy="394522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xmlns="" id="{C0001564-0255-40EB-B69E-C8F1872EA10A}"/>
                </a:ext>
              </a:extLst>
            </p:cNvPr>
            <p:cNvSpPr/>
            <p:nvPr/>
          </p:nvSpPr>
          <p:spPr>
            <a:xfrm>
              <a:off x="3936711" y="1201270"/>
              <a:ext cx="427422" cy="3945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9B662C28-F217-40FE-97F4-8975CCB0539C}"/>
                </a:ext>
              </a:extLst>
            </p:cNvPr>
            <p:cNvSpPr txBox="1"/>
            <p:nvPr/>
          </p:nvSpPr>
          <p:spPr>
            <a:xfrm>
              <a:off x="4015023" y="1226460"/>
              <a:ext cx="2775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Alta" pitchFamily="2" charset="77"/>
                </a:rPr>
                <a:t>1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xmlns="" id="{2070045D-029B-4366-9640-05D232527CEA}"/>
              </a:ext>
            </a:extLst>
          </p:cNvPr>
          <p:cNvGrpSpPr/>
          <p:nvPr/>
        </p:nvGrpSpPr>
        <p:grpSpPr>
          <a:xfrm>
            <a:off x="6590832" y="1087340"/>
            <a:ext cx="427422" cy="394522"/>
            <a:chOff x="3936711" y="1201270"/>
            <a:chExt cx="427422" cy="394522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xmlns="" id="{D59E7DD8-509D-4FBC-B1CA-AF6E15A4885D}"/>
                </a:ext>
              </a:extLst>
            </p:cNvPr>
            <p:cNvSpPr/>
            <p:nvPr/>
          </p:nvSpPr>
          <p:spPr>
            <a:xfrm>
              <a:off x="3936711" y="1201270"/>
              <a:ext cx="427422" cy="3945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xmlns="" id="{C105437D-BFD6-4046-A3EB-3B858F4AF5D2}"/>
                </a:ext>
              </a:extLst>
            </p:cNvPr>
            <p:cNvSpPr txBox="1"/>
            <p:nvPr/>
          </p:nvSpPr>
          <p:spPr>
            <a:xfrm>
              <a:off x="4015023" y="1226460"/>
              <a:ext cx="2775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Alta" pitchFamily="2" charset="77"/>
                </a:rPr>
                <a:t>2</a:t>
              </a: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xmlns="" id="{2BA446A0-642F-4923-A848-B96820883E6B}"/>
              </a:ext>
            </a:extLst>
          </p:cNvPr>
          <p:cNvGrpSpPr/>
          <p:nvPr/>
        </p:nvGrpSpPr>
        <p:grpSpPr>
          <a:xfrm>
            <a:off x="8914448" y="1099935"/>
            <a:ext cx="427422" cy="394522"/>
            <a:chOff x="3936711" y="1201270"/>
            <a:chExt cx="427422" cy="394522"/>
          </a:xfrm>
        </p:grpSpPr>
        <p:sp>
          <p:nvSpPr>
            <p:cNvPr id="55" name="Oval 54">
              <a:extLst>
                <a:ext uri="{FF2B5EF4-FFF2-40B4-BE49-F238E27FC236}">
                  <a16:creationId xmlns:a16="http://schemas.microsoft.com/office/drawing/2014/main" xmlns="" id="{8A562DA1-7166-46F8-BC1C-0CE74FBFB0A2}"/>
                </a:ext>
              </a:extLst>
            </p:cNvPr>
            <p:cNvSpPr/>
            <p:nvPr/>
          </p:nvSpPr>
          <p:spPr>
            <a:xfrm>
              <a:off x="3936711" y="1201270"/>
              <a:ext cx="427422" cy="3945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xmlns="" id="{B46E6F70-B43B-4564-A18F-D081EFDB119F}"/>
                </a:ext>
              </a:extLst>
            </p:cNvPr>
            <p:cNvSpPr txBox="1"/>
            <p:nvPr/>
          </p:nvSpPr>
          <p:spPr>
            <a:xfrm>
              <a:off x="4015023" y="1226460"/>
              <a:ext cx="2775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Alta" pitchFamily="2" charset="77"/>
                </a:rPr>
                <a:t>3</a:t>
              </a:r>
            </a:p>
          </p:txBody>
        </p:sp>
      </p:grpSp>
      <p:sp>
        <p:nvSpPr>
          <p:cNvPr id="13" name="TextBox 12">
            <a:hlinkClick r:id="rId10" action="ppaction://hlinksldjump"/>
            <a:extLst>
              <a:ext uri="{FF2B5EF4-FFF2-40B4-BE49-F238E27FC236}">
                <a16:creationId xmlns:a16="http://schemas.microsoft.com/office/drawing/2014/main" xmlns="" id="{9CEC2B84-A913-4673-BF4C-4F82F6C4B06E}"/>
              </a:ext>
            </a:extLst>
          </p:cNvPr>
          <p:cNvSpPr txBox="1"/>
          <p:nvPr/>
        </p:nvSpPr>
        <p:spPr>
          <a:xfrm>
            <a:off x="10945168" y="6286500"/>
            <a:ext cx="1033977" cy="369332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Reset </a:t>
            </a:r>
          </a:p>
        </p:txBody>
      </p:sp>
    </p:spTree>
    <p:extLst>
      <p:ext uri="{BB962C8B-B14F-4D97-AF65-F5344CB8AC3E}">
        <p14:creationId xmlns:p14="http://schemas.microsoft.com/office/powerpoint/2010/main" xmlns="" val="203521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L 0.14427 0.4965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14" y="2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L 0.06276 0.520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8" y="2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06276 0.6078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8" y="30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L -0.00104 0.5127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2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3.7037E-6 L -0.03802 0.6136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1" y="3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2.59259E-6 L 0.00118 0.42361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2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1.85185E-6 L -0.05286 0.52107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3" y="2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06276 0.42639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8" y="2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263642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EAEEBAE-8429-493D-9EFE-5752D25A6CFB}"/>
              </a:ext>
            </a:extLst>
          </p:cNvPr>
          <p:cNvSpPr/>
          <p:nvPr/>
        </p:nvSpPr>
        <p:spPr>
          <a:xfrm>
            <a:off x="8588829" y="1376595"/>
            <a:ext cx="2182084" cy="27686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037341F-2335-4F72-AD90-E0E66DA8AD9C}"/>
              </a:ext>
            </a:extLst>
          </p:cNvPr>
          <p:cNvSpPr/>
          <p:nvPr/>
        </p:nvSpPr>
        <p:spPr>
          <a:xfrm>
            <a:off x="6173447" y="1376595"/>
            <a:ext cx="2182084" cy="27686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D1A5CEF2-7618-491B-B53A-9FF73BB22173}"/>
              </a:ext>
            </a:extLst>
          </p:cNvPr>
          <p:cNvSpPr/>
          <p:nvPr/>
        </p:nvSpPr>
        <p:spPr>
          <a:xfrm>
            <a:off x="3813149" y="1365865"/>
            <a:ext cx="2182084" cy="27686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1F72159-779F-4C59-9408-37749E7BB1A0}"/>
              </a:ext>
            </a:extLst>
          </p:cNvPr>
          <p:cNvSpPr txBox="1"/>
          <p:nvPr/>
        </p:nvSpPr>
        <p:spPr>
          <a:xfrm>
            <a:off x="3813149" y="2436677"/>
            <a:ext cx="1787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Goldilocks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0169005-C6ED-4701-B8F5-F44824DA6A9E}"/>
              </a:ext>
            </a:extLst>
          </p:cNvPr>
          <p:cNvSpPr txBox="1"/>
          <p:nvPr/>
        </p:nvSpPr>
        <p:spPr>
          <a:xfrm>
            <a:off x="6864220" y="1616925"/>
            <a:ext cx="1352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opened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55766E4-1633-48BB-A0B2-1E82908947A3}"/>
              </a:ext>
            </a:extLst>
          </p:cNvPr>
          <p:cNvSpPr txBox="1"/>
          <p:nvPr/>
        </p:nvSpPr>
        <p:spPr>
          <a:xfrm>
            <a:off x="7105792" y="2243054"/>
            <a:ext cx="620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ate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FC1920A-5699-4CCF-B34B-E255A5615DD8}"/>
              </a:ext>
            </a:extLst>
          </p:cNvPr>
          <p:cNvSpPr txBox="1"/>
          <p:nvPr/>
        </p:nvSpPr>
        <p:spPr>
          <a:xfrm>
            <a:off x="7027988" y="2881076"/>
            <a:ext cx="776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saw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53DED4B-7E4D-43D2-80A3-3EA9B1575470}"/>
              </a:ext>
            </a:extLst>
          </p:cNvPr>
          <p:cNvSpPr txBox="1"/>
          <p:nvPr/>
        </p:nvSpPr>
        <p:spPr>
          <a:xfrm>
            <a:off x="6987032" y="3531665"/>
            <a:ext cx="967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slept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CF6C056-5CE3-4D9E-8423-089859566089}"/>
              </a:ext>
            </a:extLst>
          </p:cNvPr>
          <p:cNvSpPr txBox="1"/>
          <p:nvPr/>
        </p:nvSpPr>
        <p:spPr>
          <a:xfrm>
            <a:off x="9366639" y="2332880"/>
            <a:ext cx="1352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the door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B9393D60-33B0-4E67-B45A-AC2FDAB2979F}"/>
              </a:ext>
            </a:extLst>
          </p:cNvPr>
          <p:cNvSpPr txBox="1"/>
          <p:nvPr/>
        </p:nvSpPr>
        <p:spPr>
          <a:xfrm>
            <a:off x="8983823" y="1706001"/>
            <a:ext cx="1787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the porridge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6525CC72-8358-487E-A941-C6016CD8360D}"/>
              </a:ext>
            </a:extLst>
          </p:cNvPr>
          <p:cNvSpPr txBox="1"/>
          <p:nvPr/>
        </p:nvSpPr>
        <p:spPr>
          <a:xfrm>
            <a:off x="8499654" y="3531665"/>
            <a:ext cx="2393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the bear’s house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4931247-76CE-433F-A113-8456BFF881B2}"/>
              </a:ext>
            </a:extLst>
          </p:cNvPr>
          <p:cNvSpPr txBox="1"/>
          <p:nvPr/>
        </p:nvSpPr>
        <p:spPr>
          <a:xfrm>
            <a:off x="8533745" y="2937521"/>
            <a:ext cx="2325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in the small bed </a:t>
            </a:r>
          </a:p>
        </p:txBody>
      </p:sp>
      <p:pic>
        <p:nvPicPr>
          <p:cNvPr id="2" name="Picture 1" descr="A picture containing toy, graphics, doll, drawing&#10;&#10;Description automatically generated">
            <a:extLst>
              <a:ext uri="{FF2B5EF4-FFF2-40B4-BE49-F238E27FC236}">
                <a16:creationId xmlns:a16="http://schemas.microsoft.com/office/drawing/2014/main" xmlns="" id="{53ADDB93-B34D-47E4-A9F8-7A843D9A22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1738"/>
          <a:stretch/>
        </p:blipFill>
        <p:spPr>
          <a:xfrm>
            <a:off x="357065" y="3321233"/>
            <a:ext cx="3071935" cy="2668354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4F93FAB9-16B4-4987-8F63-7C83E5CF70E4}"/>
              </a:ext>
            </a:extLst>
          </p:cNvPr>
          <p:cNvGrpSpPr/>
          <p:nvPr/>
        </p:nvGrpSpPr>
        <p:grpSpPr>
          <a:xfrm>
            <a:off x="3851126" y="1419664"/>
            <a:ext cx="427422" cy="394522"/>
            <a:chOff x="3936711" y="1201270"/>
            <a:chExt cx="427422" cy="394522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F45D08C0-AD67-4620-90F7-51DA40D279AE}"/>
                </a:ext>
              </a:extLst>
            </p:cNvPr>
            <p:cNvSpPr/>
            <p:nvPr/>
          </p:nvSpPr>
          <p:spPr>
            <a:xfrm>
              <a:off x="3936711" y="1201270"/>
              <a:ext cx="427422" cy="3945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F8E77079-3FDF-4233-81A0-31170C4AAC8D}"/>
                </a:ext>
              </a:extLst>
            </p:cNvPr>
            <p:cNvSpPr txBox="1"/>
            <p:nvPr/>
          </p:nvSpPr>
          <p:spPr>
            <a:xfrm>
              <a:off x="4015023" y="1226460"/>
              <a:ext cx="2775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Alta" pitchFamily="2" charset="77"/>
                </a:rPr>
                <a:t>1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46B031A0-3A75-406A-964F-9EC32EA29D43}"/>
              </a:ext>
            </a:extLst>
          </p:cNvPr>
          <p:cNvGrpSpPr/>
          <p:nvPr/>
        </p:nvGrpSpPr>
        <p:grpSpPr>
          <a:xfrm>
            <a:off x="6241722" y="1444854"/>
            <a:ext cx="427422" cy="394522"/>
            <a:chOff x="3936711" y="1201270"/>
            <a:chExt cx="427422" cy="394522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xmlns="" id="{C7C648C0-9AF1-4B19-AF28-A77E84EA7191}"/>
                </a:ext>
              </a:extLst>
            </p:cNvPr>
            <p:cNvSpPr/>
            <p:nvPr/>
          </p:nvSpPr>
          <p:spPr>
            <a:xfrm>
              <a:off x="3936711" y="1201270"/>
              <a:ext cx="427422" cy="3945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9661F67B-C324-40BF-8B60-EF7499D13919}"/>
                </a:ext>
              </a:extLst>
            </p:cNvPr>
            <p:cNvSpPr txBox="1"/>
            <p:nvPr/>
          </p:nvSpPr>
          <p:spPr>
            <a:xfrm>
              <a:off x="4015023" y="1226460"/>
              <a:ext cx="2775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Alta" pitchFamily="2" charset="77"/>
                </a:rPr>
                <a:t>2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473E8226-A8A8-4602-85F2-5861A5A457F4}"/>
              </a:ext>
            </a:extLst>
          </p:cNvPr>
          <p:cNvGrpSpPr/>
          <p:nvPr/>
        </p:nvGrpSpPr>
        <p:grpSpPr>
          <a:xfrm>
            <a:off x="8707516" y="1457449"/>
            <a:ext cx="427422" cy="394522"/>
            <a:chOff x="3936711" y="1201270"/>
            <a:chExt cx="427422" cy="394522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xmlns="" id="{D1F06A0E-AFEE-4E05-B77F-B69056598363}"/>
                </a:ext>
              </a:extLst>
            </p:cNvPr>
            <p:cNvSpPr/>
            <p:nvPr/>
          </p:nvSpPr>
          <p:spPr>
            <a:xfrm>
              <a:off x="3936711" y="1201270"/>
              <a:ext cx="427422" cy="3945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34401F5C-2A70-4654-B2B0-BF7F41B6C9C5}"/>
                </a:ext>
              </a:extLst>
            </p:cNvPr>
            <p:cNvSpPr txBox="1"/>
            <p:nvPr/>
          </p:nvSpPr>
          <p:spPr>
            <a:xfrm>
              <a:off x="4015023" y="1226460"/>
              <a:ext cx="2775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Alta" pitchFamily="2" charset="77"/>
                </a:rPr>
                <a:t>3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4A674284-5737-4187-92A6-04A7D1B0615A}"/>
              </a:ext>
            </a:extLst>
          </p:cNvPr>
          <p:cNvSpPr/>
          <p:nvPr/>
        </p:nvSpPr>
        <p:spPr>
          <a:xfrm>
            <a:off x="357065" y="402269"/>
            <a:ext cx="9100751" cy="50370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D0BC562D-F236-476D-AC0D-0B9C64A4A3B1}"/>
              </a:ext>
            </a:extLst>
          </p:cNvPr>
          <p:cNvSpPr txBox="1"/>
          <p:nvPr/>
        </p:nvSpPr>
        <p:spPr>
          <a:xfrm>
            <a:off x="358730" y="482991"/>
            <a:ext cx="100327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OpenDyslexicAlta" pitchFamily="2" charset="77"/>
              </a:rPr>
              <a:t>Create a sentence by choosing a word or phrase from each box: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78E44073-E3F2-45B0-9494-2ADC8A231850}"/>
              </a:ext>
            </a:extLst>
          </p:cNvPr>
          <p:cNvCxnSpPr/>
          <p:nvPr/>
        </p:nvCxnSpPr>
        <p:spPr>
          <a:xfrm>
            <a:off x="4207015" y="5989587"/>
            <a:ext cx="64139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875EC3E2-E2F4-48EB-B5A0-BF1DE21A22D3}"/>
              </a:ext>
            </a:extLst>
          </p:cNvPr>
          <p:cNvSpPr txBox="1"/>
          <p:nvPr/>
        </p:nvSpPr>
        <p:spPr>
          <a:xfrm>
            <a:off x="11235332" y="2566719"/>
            <a:ext cx="237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.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3628EED2-9EE2-44B3-837F-2E890852302C}"/>
              </a:ext>
            </a:extLst>
          </p:cNvPr>
          <p:cNvGrpSpPr/>
          <p:nvPr/>
        </p:nvGrpSpPr>
        <p:grpSpPr>
          <a:xfrm>
            <a:off x="10868259" y="2772987"/>
            <a:ext cx="1033977" cy="990255"/>
            <a:chOff x="1462859" y="2465714"/>
            <a:chExt cx="2396378" cy="2122767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xmlns="" id="{61E80C31-F05F-4B74-AB5B-C01CB587D987}"/>
                </a:ext>
              </a:extLst>
            </p:cNvPr>
            <p:cNvGrpSpPr/>
            <p:nvPr/>
          </p:nvGrpSpPr>
          <p:grpSpPr>
            <a:xfrm>
              <a:off x="2007272" y="2465714"/>
              <a:ext cx="1310215" cy="1385512"/>
              <a:chOff x="7052230" y="4072421"/>
              <a:chExt cx="1310215" cy="1385512"/>
            </a:xfrm>
          </p:grpSpPr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xmlns="" id="{6BE60186-4E4B-461F-BD4C-EA9D110FA4F4}"/>
                  </a:ext>
                </a:extLst>
              </p:cNvPr>
              <p:cNvSpPr/>
              <p:nvPr/>
            </p:nvSpPr>
            <p:spPr>
              <a:xfrm>
                <a:off x="7052230" y="4215105"/>
                <a:ext cx="1310215" cy="116534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/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xmlns="" id="{822DB8F9-94B3-42BE-8006-061F42DD36D3}"/>
                  </a:ext>
                </a:extLst>
              </p:cNvPr>
              <p:cNvSpPr txBox="1"/>
              <p:nvPr/>
            </p:nvSpPr>
            <p:spPr>
              <a:xfrm>
                <a:off x="7121358" y="4072421"/>
                <a:ext cx="1226345" cy="13855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b="1" dirty="0">
                    <a:latin typeface="OpenDyslexicAlta" panose="00000500000000000000" pitchFamily="50" charset="0"/>
                  </a:rPr>
                  <a:t>.</a:t>
                </a:r>
              </a:p>
            </p:txBody>
          </p:sp>
        </p:grp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xmlns="" id="{72BBE91D-889C-4E51-BB2B-241A8975BAE2}"/>
                </a:ext>
              </a:extLst>
            </p:cNvPr>
            <p:cNvSpPr/>
            <p:nvPr/>
          </p:nvSpPr>
          <p:spPr>
            <a:xfrm>
              <a:off x="1462859" y="3928713"/>
              <a:ext cx="2396378" cy="65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400" dirty="0">
                  <a:latin typeface="OpenDyslexicAlta" panose="00000500000000000000" pitchFamily="50" charset="0"/>
                </a:rPr>
                <a:t>full stop</a:t>
              </a:r>
              <a:endParaRPr lang="en-GB" sz="1400" dirty="0"/>
            </a:p>
          </p:txBody>
        </p:sp>
      </p:grpSp>
      <p:sp>
        <p:nvSpPr>
          <p:cNvPr id="40" name="TextBox 39">
            <a:hlinkClick r:id="rId3" action="ppaction://hlinksldjump"/>
            <a:extLst>
              <a:ext uri="{FF2B5EF4-FFF2-40B4-BE49-F238E27FC236}">
                <a16:creationId xmlns:a16="http://schemas.microsoft.com/office/drawing/2014/main" xmlns="" id="{8A4D8331-1E15-47AF-9092-6A55B39A2A41}"/>
              </a:ext>
            </a:extLst>
          </p:cNvPr>
          <p:cNvSpPr txBox="1"/>
          <p:nvPr/>
        </p:nvSpPr>
        <p:spPr>
          <a:xfrm>
            <a:off x="10945168" y="6286500"/>
            <a:ext cx="1033977" cy="369332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Reset </a:t>
            </a:r>
          </a:p>
        </p:txBody>
      </p:sp>
    </p:spTree>
    <p:extLst>
      <p:ext uri="{BB962C8B-B14F-4D97-AF65-F5344CB8AC3E}">
        <p14:creationId xmlns:p14="http://schemas.microsoft.com/office/powerpoint/2010/main" xmlns="" val="3273923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6 L -0.1112 0.4201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0" y="2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4.81481E-6 L -0.05429 0.4895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1" y="2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7.40741E-7 L -0.05429 0.395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1" y="19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1.48148E-6 L -0.06367 0.5780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0" y="2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1.85185E-6 L -0.05885 0.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43" y="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4.07407E-6 L 0.05898 0.4592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43" y="2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3.7037E-7 L -0.14896 0.4773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48" y="2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4.44444E-6 L -0.13776 0.57107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88" y="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0.09883 0.3057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48" y="1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59259E-6 L -0.10273 0.3891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43" y="1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9" grpId="0"/>
      <p:bldP spid="11" grpId="0"/>
      <p:bldP spid="13" grpId="0"/>
      <p:bldP spid="15" grpId="0"/>
      <p:bldP spid="17" grpId="0"/>
      <p:bldP spid="19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195223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B8AAE8FF-F013-4974-BF6A-CBFE74901017}"/>
              </a:ext>
            </a:extLst>
          </p:cNvPr>
          <p:cNvSpPr/>
          <p:nvPr/>
        </p:nvSpPr>
        <p:spPr>
          <a:xfrm>
            <a:off x="5095995" y="1425465"/>
            <a:ext cx="1945982" cy="2014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7435BFA7-1960-4E1D-A3EE-813D627AD129}"/>
              </a:ext>
            </a:extLst>
          </p:cNvPr>
          <p:cNvSpPr/>
          <p:nvPr/>
        </p:nvSpPr>
        <p:spPr>
          <a:xfrm>
            <a:off x="2910253" y="1414735"/>
            <a:ext cx="1945982" cy="2014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6F19E957-942B-4A52-A615-1C02095D8773}"/>
              </a:ext>
            </a:extLst>
          </p:cNvPr>
          <p:cNvSpPr/>
          <p:nvPr/>
        </p:nvSpPr>
        <p:spPr>
          <a:xfrm>
            <a:off x="724511" y="1414735"/>
            <a:ext cx="1945982" cy="2014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019CAC7D-A71A-4420-B688-36C30FE7A6AF}"/>
              </a:ext>
            </a:extLst>
          </p:cNvPr>
          <p:cNvGrpSpPr/>
          <p:nvPr/>
        </p:nvGrpSpPr>
        <p:grpSpPr>
          <a:xfrm>
            <a:off x="771130" y="1464031"/>
            <a:ext cx="427422" cy="394522"/>
            <a:chOff x="3936711" y="1201270"/>
            <a:chExt cx="427422" cy="394522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xmlns="" id="{577BB6EC-821C-41AD-9FB5-5C46B9F51807}"/>
                </a:ext>
              </a:extLst>
            </p:cNvPr>
            <p:cNvSpPr/>
            <p:nvPr/>
          </p:nvSpPr>
          <p:spPr>
            <a:xfrm>
              <a:off x="3936711" y="1201270"/>
              <a:ext cx="427422" cy="3945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8E66B665-9A74-4EC9-927B-B1B5BD64222F}"/>
                </a:ext>
              </a:extLst>
            </p:cNvPr>
            <p:cNvSpPr txBox="1"/>
            <p:nvPr/>
          </p:nvSpPr>
          <p:spPr>
            <a:xfrm>
              <a:off x="4015023" y="1226460"/>
              <a:ext cx="2775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Alta" pitchFamily="2" charset="77"/>
                </a:rPr>
                <a:t>1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E97BBD2F-F70D-454B-A95B-B7B5CACCCD27}"/>
              </a:ext>
            </a:extLst>
          </p:cNvPr>
          <p:cNvGrpSpPr/>
          <p:nvPr/>
        </p:nvGrpSpPr>
        <p:grpSpPr>
          <a:xfrm>
            <a:off x="2987170" y="1478491"/>
            <a:ext cx="427422" cy="394522"/>
            <a:chOff x="3936711" y="1201270"/>
            <a:chExt cx="427422" cy="394522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D5750260-7406-4AF9-A908-3CA3F02C6D99}"/>
                </a:ext>
              </a:extLst>
            </p:cNvPr>
            <p:cNvSpPr/>
            <p:nvPr/>
          </p:nvSpPr>
          <p:spPr>
            <a:xfrm>
              <a:off x="3936711" y="1201270"/>
              <a:ext cx="427422" cy="3945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92E7590D-40C6-4F9C-A1ED-E74C4A83747C}"/>
                </a:ext>
              </a:extLst>
            </p:cNvPr>
            <p:cNvSpPr txBox="1"/>
            <p:nvPr/>
          </p:nvSpPr>
          <p:spPr>
            <a:xfrm>
              <a:off x="4015023" y="1226460"/>
              <a:ext cx="2775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Alta" pitchFamily="2" charset="77"/>
                </a:rPr>
                <a:t>2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ABC7A6A5-A36E-4499-8996-9F55466FC282}"/>
              </a:ext>
            </a:extLst>
          </p:cNvPr>
          <p:cNvGrpSpPr/>
          <p:nvPr/>
        </p:nvGrpSpPr>
        <p:grpSpPr>
          <a:xfrm>
            <a:off x="5154619" y="1501816"/>
            <a:ext cx="427422" cy="394522"/>
            <a:chOff x="3936711" y="1201270"/>
            <a:chExt cx="427422" cy="394522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xmlns="" id="{A3670716-F361-492A-BE31-3B5C628A5A71}"/>
                </a:ext>
              </a:extLst>
            </p:cNvPr>
            <p:cNvSpPr/>
            <p:nvPr/>
          </p:nvSpPr>
          <p:spPr>
            <a:xfrm>
              <a:off x="3936711" y="1201270"/>
              <a:ext cx="427422" cy="3945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ADF618F6-E4E5-4644-A41E-F52EA4E2F318}"/>
                </a:ext>
              </a:extLst>
            </p:cNvPr>
            <p:cNvSpPr txBox="1"/>
            <p:nvPr/>
          </p:nvSpPr>
          <p:spPr>
            <a:xfrm>
              <a:off x="4015023" y="1226460"/>
              <a:ext cx="2775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Alta" pitchFamily="2" charset="77"/>
                </a:rPr>
                <a:t>3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FD52B38C-7A78-415E-81DD-47DBEA5E7472}"/>
              </a:ext>
            </a:extLst>
          </p:cNvPr>
          <p:cNvSpPr/>
          <p:nvPr/>
        </p:nvSpPr>
        <p:spPr>
          <a:xfrm>
            <a:off x="7306909" y="1414735"/>
            <a:ext cx="1945982" cy="2014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21DC4511-75B6-4052-9FC3-8DA2B5792F4D}"/>
              </a:ext>
            </a:extLst>
          </p:cNvPr>
          <p:cNvGrpSpPr/>
          <p:nvPr/>
        </p:nvGrpSpPr>
        <p:grpSpPr>
          <a:xfrm>
            <a:off x="7365533" y="1491086"/>
            <a:ext cx="427422" cy="394522"/>
            <a:chOff x="3936711" y="1201270"/>
            <a:chExt cx="427422" cy="394522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xmlns="" id="{67A947CD-F47E-4BCB-80A2-F606E66E32C6}"/>
                </a:ext>
              </a:extLst>
            </p:cNvPr>
            <p:cNvSpPr/>
            <p:nvPr/>
          </p:nvSpPr>
          <p:spPr>
            <a:xfrm>
              <a:off x="3936711" y="1201270"/>
              <a:ext cx="427422" cy="3945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7AEF6A37-1E58-49D2-9A57-742D8D5BAF26}"/>
                </a:ext>
              </a:extLst>
            </p:cNvPr>
            <p:cNvSpPr txBox="1"/>
            <p:nvPr/>
          </p:nvSpPr>
          <p:spPr>
            <a:xfrm>
              <a:off x="4015023" y="1226460"/>
              <a:ext cx="2775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Alta" pitchFamily="2" charset="77"/>
                </a:rPr>
                <a:t>4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FF4CF9F-B86B-493E-A7A0-F29EC2AA5BDA}"/>
              </a:ext>
            </a:extLst>
          </p:cNvPr>
          <p:cNvSpPr txBox="1"/>
          <p:nvPr/>
        </p:nvSpPr>
        <p:spPr>
          <a:xfrm>
            <a:off x="5733702" y="1995956"/>
            <a:ext cx="6395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OpenDyslexicAlta" pitchFamily="2" charset="77"/>
              </a:rPr>
              <a:t>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374FF86-B447-4D70-925D-978F27427FE1}"/>
              </a:ext>
            </a:extLst>
          </p:cNvPr>
          <p:cNvSpPr txBox="1"/>
          <p:nvPr/>
        </p:nvSpPr>
        <p:spPr>
          <a:xfrm>
            <a:off x="7948900" y="1527006"/>
            <a:ext cx="10049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OpenDyslexicAlta" pitchFamily="2" charset="77"/>
              </a:rPr>
              <a:t>tall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FDC4A43-8CD1-4963-BE8A-08066E869F07}"/>
              </a:ext>
            </a:extLst>
          </p:cNvPr>
          <p:cNvSpPr txBox="1"/>
          <p:nvPr/>
        </p:nvSpPr>
        <p:spPr>
          <a:xfrm>
            <a:off x="7948900" y="2037045"/>
            <a:ext cx="10049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OpenDyslexicAlta" pitchFamily="2" charset="77"/>
              </a:rPr>
              <a:t>big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E042D41-4FE6-4CD7-B827-DA17047198BA}"/>
              </a:ext>
            </a:extLst>
          </p:cNvPr>
          <p:cNvSpPr txBox="1"/>
          <p:nvPr/>
        </p:nvSpPr>
        <p:spPr>
          <a:xfrm>
            <a:off x="7948900" y="2517935"/>
            <a:ext cx="10049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OpenDyslexicAlta" pitchFamily="2" charset="77"/>
              </a:rPr>
              <a:t>scary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A208D2D1-A386-4AB0-9902-1C2B979C75A2}"/>
              </a:ext>
            </a:extLst>
          </p:cNvPr>
          <p:cNvSpPr txBox="1"/>
          <p:nvPr/>
        </p:nvSpPr>
        <p:spPr>
          <a:xfrm>
            <a:off x="7948900" y="2975992"/>
            <a:ext cx="10049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OpenDyslexicAlta" pitchFamily="2" charset="77"/>
              </a:rPr>
              <a:t>shaky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F80BA6A-3700-443B-A52D-F209708AF8EC}"/>
              </a:ext>
            </a:extLst>
          </p:cNvPr>
          <p:cNvSpPr txBox="1"/>
          <p:nvPr/>
        </p:nvSpPr>
        <p:spPr>
          <a:xfrm>
            <a:off x="3501864" y="1883716"/>
            <a:ext cx="848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OpenDyslexicAlta" pitchFamily="2" charset="77"/>
              </a:rPr>
              <a:t>saw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78B0D31-6F3A-404C-B281-FBF45C8DE79D}"/>
              </a:ext>
            </a:extLst>
          </p:cNvPr>
          <p:cNvSpPr txBox="1"/>
          <p:nvPr/>
        </p:nvSpPr>
        <p:spPr>
          <a:xfrm>
            <a:off x="3203542" y="2566920"/>
            <a:ext cx="1334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OpenDyslexicAlta" pitchFamily="2" charset="77"/>
              </a:rPr>
              <a:t>climbed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09A7C62E-F1B8-43EB-9C1E-84557EBFD71D}"/>
              </a:ext>
            </a:extLst>
          </p:cNvPr>
          <p:cNvSpPr/>
          <p:nvPr/>
        </p:nvSpPr>
        <p:spPr>
          <a:xfrm>
            <a:off x="9504103" y="1414735"/>
            <a:ext cx="1945982" cy="2014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xmlns="" id="{3C59A039-73FC-4585-BBB0-9507D36549F2}"/>
              </a:ext>
            </a:extLst>
          </p:cNvPr>
          <p:cNvGrpSpPr/>
          <p:nvPr/>
        </p:nvGrpSpPr>
        <p:grpSpPr>
          <a:xfrm>
            <a:off x="9562727" y="1491086"/>
            <a:ext cx="427422" cy="394522"/>
            <a:chOff x="3936711" y="1201270"/>
            <a:chExt cx="427422" cy="394522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xmlns="" id="{502BA32D-EFD0-4417-A4A7-59567D4EF0EC}"/>
                </a:ext>
              </a:extLst>
            </p:cNvPr>
            <p:cNvSpPr/>
            <p:nvPr/>
          </p:nvSpPr>
          <p:spPr>
            <a:xfrm>
              <a:off x="3936711" y="1201270"/>
              <a:ext cx="427422" cy="3945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xmlns="" id="{9DC10812-7755-42CF-BE54-FAE0593106C2}"/>
                </a:ext>
              </a:extLst>
            </p:cNvPr>
            <p:cNvSpPr txBox="1"/>
            <p:nvPr/>
          </p:nvSpPr>
          <p:spPr>
            <a:xfrm>
              <a:off x="4015023" y="1226460"/>
              <a:ext cx="2775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OpenDyslexicAlta" pitchFamily="2" charset="77"/>
                </a:rPr>
                <a:t>5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3BDF87E1-B8A7-4095-8E28-0A0A91002045}"/>
              </a:ext>
            </a:extLst>
          </p:cNvPr>
          <p:cNvSpPr txBox="1"/>
          <p:nvPr/>
        </p:nvSpPr>
        <p:spPr>
          <a:xfrm>
            <a:off x="9794515" y="2065571"/>
            <a:ext cx="1572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OpenDyslexicAlta" pitchFamily="2" charset="77"/>
              </a:rPr>
              <a:t>beanstalk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9EE8D5BB-82CB-4D5B-944E-418E6A64795A}"/>
              </a:ext>
            </a:extLst>
          </p:cNvPr>
          <p:cNvSpPr txBox="1"/>
          <p:nvPr/>
        </p:nvSpPr>
        <p:spPr>
          <a:xfrm>
            <a:off x="9776438" y="2643776"/>
            <a:ext cx="1572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OpenDyslexicAlta" pitchFamily="2" charset="77"/>
              </a:rPr>
              <a:t>castle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B3B418D-7701-402A-96A4-0420DA6C306B}"/>
              </a:ext>
            </a:extLst>
          </p:cNvPr>
          <p:cNvSpPr txBox="1"/>
          <p:nvPr/>
        </p:nvSpPr>
        <p:spPr>
          <a:xfrm>
            <a:off x="1279419" y="2317880"/>
            <a:ext cx="10079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OpenDyslexicAlta" pitchFamily="2" charset="77"/>
              </a:rPr>
              <a:t>Jack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8B2E2E1-D0CE-46DE-B825-D67839FCBB1F}"/>
              </a:ext>
            </a:extLst>
          </p:cNvPr>
          <p:cNvSpPr txBox="1"/>
          <p:nvPr/>
        </p:nvSpPr>
        <p:spPr>
          <a:xfrm>
            <a:off x="5770827" y="2735648"/>
            <a:ext cx="6395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OpenDyslexicAlta" pitchFamily="2" charset="77"/>
              </a:rPr>
              <a:t>the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xmlns="" id="{2B4F9EB7-F756-4FB0-B9FE-1CED2A11F589}"/>
              </a:ext>
            </a:extLst>
          </p:cNvPr>
          <p:cNvCxnSpPr/>
          <p:nvPr/>
        </p:nvCxnSpPr>
        <p:spPr>
          <a:xfrm>
            <a:off x="4455787" y="5697153"/>
            <a:ext cx="64139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525B6FF1-4AAA-4E83-8433-ED76001E48D8}"/>
              </a:ext>
            </a:extLst>
          </p:cNvPr>
          <p:cNvSpPr txBox="1"/>
          <p:nvPr/>
        </p:nvSpPr>
        <p:spPr>
          <a:xfrm>
            <a:off x="11323293" y="3386569"/>
            <a:ext cx="237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.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xmlns="" id="{FB0BF188-C8F6-483D-99F7-A0E2670CAB29}"/>
              </a:ext>
            </a:extLst>
          </p:cNvPr>
          <p:cNvGrpSpPr/>
          <p:nvPr/>
        </p:nvGrpSpPr>
        <p:grpSpPr>
          <a:xfrm>
            <a:off x="10956220" y="3592837"/>
            <a:ext cx="1033977" cy="990255"/>
            <a:chOff x="1462859" y="2465714"/>
            <a:chExt cx="2396378" cy="2122767"/>
          </a:xfrm>
        </p:grpSpPr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xmlns="" id="{BBEA1029-BE23-4270-8E8B-9EA8A2118C64}"/>
                </a:ext>
              </a:extLst>
            </p:cNvPr>
            <p:cNvGrpSpPr/>
            <p:nvPr/>
          </p:nvGrpSpPr>
          <p:grpSpPr>
            <a:xfrm>
              <a:off x="2007272" y="2465714"/>
              <a:ext cx="1310215" cy="1385512"/>
              <a:chOff x="7052230" y="4072421"/>
              <a:chExt cx="1310215" cy="1385512"/>
            </a:xfrm>
          </p:grpSpPr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xmlns="" id="{5E3C4774-1165-429F-AD33-A596357FFE34}"/>
                  </a:ext>
                </a:extLst>
              </p:cNvPr>
              <p:cNvSpPr/>
              <p:nvPr/>
            </p:nvSpPr>
            <p:spPr>
              <a:xfrm>
                <a:off x="7052230" y="4215105"/>
                <a:ext cx="1310215" cy="1165341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900"/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xmlns="" id="{C5349953-B267-427E-92D8-F3EC1B45A124}"/>
                  </a:ext>
                </a:extLst>
              </p:cNvPr>
              <p:cNvSpPr txBox="1"/>
              <p:nvPr/>
            </p:nvSpPr>
            <p:spPr>
              <a:xfrm>
                <a:off x="7121358" y="4072421"/>
                <a:ext cx="1226345" cy="13855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b="1" dirty="0">
                    <a:latin typeface="OpenDyslexicAlta" panose="00000500000000000000" pitchFamily="50" charset="0"/>
                  </a:rPr>
                  <a:t>.</a:t>
                </a:r>
              </a:p>
            </p:txBody>
          </p:sp>
        </p:grp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xmlns="" id="{43355DEB-37C0-4D7D-96F8-B31E4C28A81B}"/>
                </a:ext>
              </a:extLst>
            </p:cNvPr>
            <p:cNvSpPr/>
            <p:nvPr/>
          </p:nvSpPr>
          <p:spPr>
            <a:xfrm>
              <a:off x="1462859" y="3928713"/>
              <a:ext cx="2396378" cy="6597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400" dirty="0">
                  <a:latin typeface="OpenDyslexicAlta" panose="00000500000000000000" pitchFamily="50" charset="0"/>
                </a:rPr>
                <a:t>full stop</a:t>
              </a:r>
              <a:endParaRPr lang="en-GB" sz="1400" dirty="0"/>
            </a:p>
          </p:txBody>
        </p:sp>
      </p:grpSp>
      <p:pic>
        <p:nvPicPr>
          <p:cNvPr id="45" name="Picture 44" descr="A close up of a sign&#10;&#10;Description automatically generated">
            <a:extLst>
              <a:ext uri="{FF2B5EF4-FFF2-40B4-BE49-F238E27FC236}">
                <a16:creationId xmlns:a16="http://schemas.microsoft.com/office/drawing/2014/main" xmlns="" id="{96E3DD7D-588E-4095-9DEA-3921D747A7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6533"/>
          <a:stretch/>
        </p:blipFill>
        <p:spPr>
          <a:xfrm flipH="1">
            <a:off x="201801" y="3694924"/>
            <a:ext cx="3503735" cy="2952620"/>
          </a:xfrm>
          <a:prstGeom prst="rect">
            <a:avLst/>
          </a:prstGeom>
        </p:spPr>
      </p:pic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xmlns="" id="{ED47E7F8-B978-4CEC-8D4D-2590AFD3BCA0}"/>
              </a:ext>
            </a:extLst>
          </p:cNvPr>
          <p:cNvSpPr/>
          <p:nvPr/>
        </p:nvSpPr>
        <p:spPr>
          <a:xfrm>
            <a:off x="357065" y="402269"/>
            <a:ext cx="9100751" cy="50370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8B711CE2-9440-4ECE-850E-BAECA1D3B6DE}"/>
              </a:ext>
            </a:extLst>
          </p:cNvPr>
          <p:cNvSpPr txBox="1"/>
          <p:nvPr/>
        </p:nvSpPr>
        <p:spPr>
          <a:xfrm>
            <a:off x="358730" y="482991"/>
            <a:ext cx="90990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OpenDyslexicAlta" pitchFamily="2" charset="77"/>
              </a:rPr>
              <a:t>Create a sentence by choosing a word or phrase from each box:</a:t>
            </a:r>
          </a:p>
        </p:txBody>
      </p:sp>
      <p:sp>
        <p:nvSpPr>
          <p:cNvPr id="53" name="TextBox 52">
            <a:hlinkClick r:id="rId3" action="ppaction://hlinksldjump"/>
            <a:extLst>
              <a:ext uri="{FF2B5EF4-FFF2-40B4-BE49-F238E27FC236}">
                <a16:creationId xmlns:a16="http://schemas.microsoft.com/office/drawing/2014/main" xmlns="" id="{01733A11-E401-4472-8B33-AE8CE857196F}"/>
              </a:ext>
            </a:extLst>
          </p:cNvPr>
          <p:cNvSpPr txBox="1"/>
          <p:nvPr/>
        </p:nvSpPr>
        <p:spPr>
          <a:xfrm>
            <a:off x="10945168" y="6286500"/>
            <a:ext cx="1033977" cy="369332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Reset </a:t>
            </a:r>
          </a:p>
        </p:txBody>
      </p:sp>
    </p:spTree>
    <p:extLst>
      <p:ext uri="{BB962C8B-B14F-4D97-AF65-F5344CB8AC3E}">
        <p14:creationId xmlns:p14="http://schemas.microsoft.com/office/powerpoint/2010/main" xmlns="" val="3626542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-0.11914 0.246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64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3.7037E-7 L 0.31159 0.4266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73" y="2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4.81481E-6 L 0.19231 0.4898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09" y="2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2.22222E-6 L 0.21393 0.3902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90" y="1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1.11111E-6 L 0.09271 0.4731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2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09779 0.3666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83" y="1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1.85185E-6 L -0.03333 0.541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7" y="2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2.59259E-6 L -0.03386 0.4675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3" y="2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3.7037E-6 L -0.03698 0.3974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9" y="1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4.44444E-6 L -0.03724 0.3305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2" y="1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4.07407E-6 L -0.11706 0.4634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59" y="2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3.33333E-6 L -0.11706 0.37917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59" y="1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10" grpId="0"/>
      <p:bldP spid="12" grpId="0"/>
      <p:bldP spid="2" grpId="0"/>
      <p:bldP spid="4" grpId="0"/>
      <p:bldP spid="14" grpId="0"/>
      <p:bldP spid="16" grpId="0"/>
      <p:bldP spid="5" grpId="0"/>
      <p:bldP spid="7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39B476C-4AAB-48AC-B934-A2A7341A963E}"/>
              </a:ext>
            </a:extLst>
          </p:cNvPr>
          <p:cNvSpPr txBox="1"/>
          <p:nvPr/>
        </p:nvSpPr>
        <p:spPr>
          <a:xfrm>
            <a:off x="1012811" y="2876867"/>
            <a:ext cx="2620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latin typeface="OpenDyslexicAlta" pitchFamily="2" charset="77"/>
              </a:rPr>
              <a:t>Goldilocks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6253F99-D790-422D-9DF3-921B41F5A980}"/>
              </a:ext>
            </a:extLst>
          </p:cNvPr>
          <p:cNvSpPr txBox="1"/>
          <p:nvPr/>
        </p:nvSpPr>
        <p:spPr>
          <a:xfrm>
            <a:off x="367268" y="3966348"/>
            <a:ext cx="32907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latin typeface="OpenDyslexicAlta" pitchFamily="2" charset="77"/>
              </a:rPr>
              <a:t>Red Riding Hood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65E4D59-6639-4CB9-A79E-617355470304}"/>
              </a:ext>
            </a:extLst>
          </p:cNvPr>
          <p:cNvSpPr txBox="1"/>
          <p:nvPr/>
        </p:nvSpPr>
        <p:spPr>
          <a:xfrm>
            <a:off x="1675425" y="5216503"/>
            <a:ext cx="1934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latin typeface="OpenDyslexicAlta" pitchFamily="2" charset="77"/>
              </a:rPr>
              <a:t>Jack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1F5F03E-A582-4F6B-82C1-68D861022353}"/>
              </a:ext>
            </a:extLst>
          </p:cNvPr>
          <p:cNvSpPr txBox="1"/>
          <p:nvPr/>
        </p:nvSpPr>
        <p:spPr>
          <a:xfrm>
            <a:off x="5098152" y="1834220"/>
            <a:ext cx="1666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climbed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D6D3102-221A-4E53-AEEE-765F481CDD36}"/>
              </a:ext>
            </a:extLst>
          </p:cNvPr>
          <p:cNvSpPr txBox="1"/>
          <p:nvPr/>
        </p:nvSpPr>
        <p:spPr>
          <a:xfrm>
            <a:off x="5312354" y="3920489"/>
            <a:ext cx="1237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slept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053F5EA-EC27-45FB-973E-C601B918159E}"/>
              </a:ext>
            </a:extLst>
          </p:cNvPr>
          <p:cNvSpPr txBox="1"/>
          <p:nvPr/>
        </p:nvSpPr>
        <p:spPr>
          <a:xfrm>
            <a:off x="5544943" y="5166765"/>
            <a:ext cx="973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saw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947B1A2-BDEE-42D2-B1FD-BD46B87FBD4C}"/>
              </a:ext>
            </a:extLst>
          </p:cNvPr>
          <p:cNvSpPr txBox="1"/>
          <p:nvPr/>
        </p:nvSpPr>
        <p:spPr>
          <a:xfrm>
            <a:off x="8192283" y="2790305"/>
            <a:ext cx="3265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itchFamily="2" charset="77"/>
              </a:rPr>
              <a:t>a bean stalk.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3235DCDF-7ADE-4745-9C2C-3DEF9F2B8828}"/>
              </a:ext>
            </a:extLst>
          </p:cNvPr>
          <p:cNvSpPr txBox="1"/>
          <p:nvPr/>
        </p:nvSpPr>
        <p:spPr>
          <a:xfrm>
            <a:off x="8156249" y="1829003"/>
            <a:ext cx="2603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itchFamily="2" charset="77"/>
              </a:rPr>
              <a:t>in the bed.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F5AE804E-53F6-4DCF-BA5D-084EAEF0E8E2}"/>
              </a:ext>
            </a:extLst>
          </p:cNvPr>
          <p:cNvSpPr txBox="1"/>
          <p:nvPr/>
        </p:nvSpPr>
        <p:spPr>
          <a:xfrm>
            <a:off x="8192283" y="3896542"/>
            <a:ext cx="2603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itchFamily="2" charset="77"/>
              </a:rPr>
              <a:t>the wolf.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A7A8EC14-450F-4364-9F78-F5BF5D9C9E7A}"/>
              </a:ext>
            </a:extLst>
          </p:cNvPr>
          <p:cNvCxnSpPr>
            <a:cxnSpLocks/>
            <a:stCxn id="4" idx="3"/>
            <a:endCxn id="12" idx="1"/>
          </p:cNvCxnSpPr>
          <p:nvPr/>
        </p:nvCxnSpPr>
        <p:spPr>
          <a:xfrm>
            <a:off x="3657985" y="4227958"/>
            <a:ext cx="1886958" cy="120041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xmlns="" id="{BD686213-5ABE-4DC7-A7CE-A1137E2607A7}"/>
              </a:ext>
            </a:extLst>
          </p:cNvPr>
          <p:cNvCxnSpPr>
            <a:cxnSpLocks/>
            <a:stCxn id="12" idx="3"/>
            <a:endCxn id="20" idx="1"/>
          </p:cNvCxnSpPr>
          <p:nvPr/>
        </p:nvCxnSpPr>
        <p:spPr>
          <a:xfrm flipV="1">
            <a:off x="6518871" y="4158152"/>
            <a:ext cx="1673412" cy="127022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xmlns="" id="{7E74440E-EEE5-4B71-8671-5FCF4879902E}"/>
              </a:ext>
            </a:extLst>
          </p:cNvPr>
          <p:cNvCxnSpPr>
            <a:cxnSpLocks/>
            <a:stCxn id="6" idx="3"/>
            <a:endCxn id="8" idx="1"/>
          </p:cNvCxnSpPr>
          <p:nvPr/>
        </p:nvCxnSpPr>
        <p:spPr>
          <a:xfrm flipV="1">
            <a:off x="3610184" y="2095830"/>
            <a:ext cx="1487968" cy="338228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50D5F724-074B-4840-8462-B0DFB04A3948}"/>
              </a:ext>
            </a:extLst>
          </p:cNvPr>
          <p:cNvCxnSpPr>
            <a:cxnSpLocks/>
            <a:stCxn id="2" idx="3"/>
            <a:endCxn id="10" idx="1"/>
          </p:cNvCxnSpPr>
          <p:nvPr/>
        </p:nvCxnSpPr>
        <p:spPr>
          <a:xfrm>
            <a:off x="3632908" y="3138477"/>
            <a:ext cx="1679446" cy="104362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xmlns="" id="{E9DBD43F-40B7-450C-B084-4A94709E1480}"/>
              </a:ext>
            </a:extLst>
          </p:cNvPr>
          <p:cNvCxnSpPr>
            <a:cxnSpLocks/>
            <a:stCxn id="10" idx="3"/>
            <a:endCxn id="18" idx="1"/>
          </p:cNvCxnSpPr>
          <p:nvPr/>
        </p:nvCxnSpPr>
        <p:spPr>
          <a:xfrm flipV="1">
            <a:off x="6550202" y="2090613"/>
            <a:ext cx="1606047" cy="209148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xmlns="" id="{B3BD38FF-772C-4045-8F8D-E4AAE8B0D48E}"/>
              </a:ext>
            </a:extLst>
          </p:cNvPr>
          <p:cNvCxnSpPr>
            <a:cxnSpLocks/>
            <a:stCxn id="8" idx="3"/>
            <a:endCxn id="14" idx="1"/>
          </p:cNvCxnSpPr>
          <p:nvPr/>
        </p:nvCxnSpPr>
        <p:spPr>
          <a:xfrm>
            <a:off x="6764405" y="2095830"/>
            <a:ext cx="1427878" cy="95608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FB635F1E-4234-424C-BF68-0A6920B0E052}"/>
              </a:ext>
            </a:extLst>
          </p:cNvPr>
          <p:cNvSpPr/>
          <p:nvPr/>
        </p:nvSpPr>
        <p:spPr>
          <a:xfrm>
            <a:off x="357066" y="402269"/>
            <a:ext cx="7377860" cy="50370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883696B-70B2-484E-BB4D-DCA9B836E9B1}"/>
              </a:ext>
            </a:extLst>
          </p:cNvPr>
          <p:cNvSpPr txBox="1"/>
          <p:nvPr/>
        </p:nvSpPr>
        <p:spPr>
          <a:xfrm>
            <a:off x="358730" y="482991"/>
            <a:ext cx="88941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OpenDyslexicAlta" pitchFamily="2" charset="77"/>
              </a:rPr>
              <a:t>Join the different parts to create three sentences: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919DAF-06D6-4F42-8FFA-EF3663BC37CB}"/>
              </a:ext>
            </a:extLst>
          </p:cNvPr>
          <p:cNvSpPr txBox="1"/>
          <p:nvPr/>
        </p:nvSpPr>
        <p:spPr>
          <a:xfrm>
            <a:off x="1698149" y="1879295"/>
            <a:ext cx="1934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latin typeface="OpenDyslexicAlta" pitchFamily="2" charset="77"/>
              </a:rPr>
              <a:t>Eve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AF0AE0C-61CE-4A7C-ADB5-B35ABE99629E}"/>
              </a:ext>
            </a:extLst>
          </p:cNvPr>
          <p:cNvSpPr txBox="1"/>
          <p:nvPr/>
        </p:nvSpPr>
        <p:spPr>
          <a:xfrm>
            <a:off x="5225826" y="2837235"/>
            <a:ext cx="1606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OpenDyslexicAlta" pitchFamily="2" charset="77"/>
              </a:rPr>
              <a:t>walked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B74BCD2A-44B3-47E3-9110-10CD0055A164}"/>
              </a:ext>
            </a:extLst>
          </p:cNvPr>
          <p:cNvSpPr txBox="1"/>
          <p:nvPr/>
        </p:nvSpPr>
        <p:spPr>
          <a:xfrm>
            <a:off x="8192282" y="5166765"/>
            <a:ext cx="3265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Alta" pitchFamily="2" charset="77"/>
              </a:rPr>
              <a:t>to school.</a:t>
            </a: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xmlns="" id="{26979258-7A3B-4F6A-964C-C28B813EB08B}"/>
              </a:ext>
            </a:extLst>
          </p:cNvPr>
          <p:cNvCxnSpPr>
            <a:cxnSpLocks/>
            <a:stCxn id="7" idx="3"/>
            <a:endCxn id="13" idx="1"/>
          </p:cNvCxnSpPr>
          <p:nvPr/>
        </p:nvCxnSpPr>
        <p:spPr>
          <a:xfrm>
            <a:off x="3632908" y="2140905"/>
            <a:ext cx="1592918" cy="95794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xmlns="" id="{65846419-6A67-4564-B1A5-BD667B9EB0C7}"/>
              </a:ext>
            </a:extLst>
          </p:cNvPr>
          <p:cNvCxnSpPr>
            <a:cxnSpLocks/>
            <a:stCxn id="13" idx="3"/>
            <a:endCxn id="15" idx="1"/>
          </p:cNvCxnSpPr>
          <p:nvPr/>
        </p:nvCxnSpPr>
        <p:spPr>
          <a:xfrm>
            <a:off x="6831872" y="3098845"/>
            <a:ext cx="1360410" cy="232953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33039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8FD8419-9B5A-45A5-A73A-A6FCC5638A89}"/>
              </a:ext>
            </a:extLst>
          </p:cNvPr>
          <p:cNvSpPr txBox="1"/>
          <p:nvPr/>
        </p:nvSpPr>
        <p:spPr>
          <a:xfrm>
            <a:off x="3776662" y="1243751"/>
            <a:ext cx="2144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Goldilocks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5B9E2F7-34DC-4D05-98BF-5030FE91D0E5}"/>
              </a:ext>
            </a:extLst>
          </p:cNvPr>
          <p:cNvSpPr txBox="1"/>
          <p:nvPr/>
        </p:nvSpPr>
        <p:spPr>
          <a:xfrm>
            <a:off x="6524760" y="2325041"/>
            <a:ext cx="1624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climbed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24194E5-4877-49BE-801E-77FA2A3E335E}"/>
              </a:ext>
            </a:extLst>
          </p:cNvPr>
          <p:cNvSpPr txBox="1"/>
          <p:nvPr/>
        </p:nvSpPr>
        <p:spPr>
          <a:xfrm>
            <a:off x="6754905" y="1297040"/>
            <a:ext cx="1072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Jack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A8D5E33-709D-4AB7-BA4B-685DCE32BA76}"/>
              </a:ext>
            </a:extLst>
          </p:cNvPr>
          <p:cNvSpPr txBox="1"/>
          <p:nvPr/>
        </p:nvSpPr>
        <p:spPr>
          <a:xfrm>
            <a:off x="7924293" y="1783829"/>
            <a:ext cx="2557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the beanstalk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03037E3C-F119-4247-A3DE-AE860CD8D2ED}"/>
              </a:ext>
            </a:extLst>
          </p:cNvPr>
          <p:cNvSpPr txBox="1"/>
          <p:nvPr/>
        </p:nvSpPr>
        <p:spPr>
          <a:xfrm>
            <a:off x="4132631" y="2302523"/>
            <a:ext cx="1304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tasted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95A3EF45-6CE5-4387-8F2D-CFE39ADAEB3D}"/>
              </a:ext>
            </a:extLst>
          </p:cNvPr>
          <p:cNvSpPr txBox="1"/>
          <p:nvPr/>
        </p:nvSpPr>
        <p:spPr>
          <a:xfrm>
            <a:off x="5712464" y="1707221"/>
            <a:ext cx="81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the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8E025DE6-FF43-4791-84D4-480656B2A860}"/>
              </a:ext>
            </a:extLst>
          </p:cNvPr>
          <p:cNvSpPr txBox="1"/>
          <p:nvPr/>
        </p:nvSpPr>
        <p:spPr>
          <a:xfrm>
            <a:off x="1571177" y="1732395"/>
            <a:ext cx="2557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cold porridge</a:t>
            </a:r>
          </a:p>
        </p:txBody>
      </p:sp>
      <p:pic>
        <p:nvPicPr>
          <p:cNvPr id="2" name="Picture 1" descr="A picture containing toy, graphics, doll, drawing&#10;&#10;Description automatically generated">
            <a:extLst>
              <a:ext uri="{FF2B5EF4-FFF2-40B4-BE49-F238E27FC236}">
                <a16:creationId xmlns:a16="http://schemas.microsoft.com/office/drawing/2014/main" xmlns="" id="{DA70844C-87FF-4226-A1A8-A4580F7EA0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1738"/>
          <a:stretch/>
        </p:blipFill>
        <p:spPr>
          <a:xfrm>
            <a:off x="1336307" y="3248826"/>
            <a:ext cx="1552876" cy="1348864"/>
          </a:xfrm>
          <a:prstGeom prst="rect">
            <a:avLst/>
          </a:prstGeom>
        </p:spPr>
      </p:pic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xmlns="" id="{D791B3AC-653D-48F3-A894-E339D2720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574" b="26533"/>
          <a:stretch/>
        </p:blipFill>
        <p:spPr>
          <a:xfrm flipH="1">
            <a:off x="1159804" y="4894772"/>
            <a:ext cx="1787090" cy="1453214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14F91980-CF1E-41A7-B7D5-167649848371}"/>
              </a:ext>
            </a:extLst>
          </p:cNvPr>
          <p:cNvCxnSpPr/>
          <p:nvPr/>
        </p:nvCxnSpPr>
        <p:spPr>
          <a:xfrm>
            <a:off x="4095048" y="5808665"/>
            <a:ext cx="64139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B1DBCBBC-A1E0-4D1E-AD7F-D784A89AA732}"/>
              </a:ext>
            </a:extLst>
          </p:cNvPr>
          <p:cNvCxnSpPr/>
          <p:nvPr/>
        </p:nvCxnSpPr>
        <p:spPr>
          <a:xfrm>
            <a:off x="4196925" y="4630023"/>
            <a:ext cx="64139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3D7E7091-027E-4518-8880-E75EC5CE477C}"/>
              </a:ext>
            </a:extLst>
          </p:cNvPr>
          <p:cNvSpPr/>
          <p:nvPr/>
        </p:nvSpPr>
        <p:spPr>
          <a:xfrm>
            <a:off x="319204" y="238879"/>
            <a:ext cx="9100751" cy="50370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2A320971-4286-4591-A1B9-10E260F5C8E4}"/>
              </a:ext>
            </a:extLst>
          </p:cNvPr>
          <p:cNvSpPr txBox="1"/>
          <p:nvPr/>
        </p:nvSpPr>
        <p:spPr>
          <a:xfrm>
            <a:off x="319204" y="279117"/>
            <a:ext cx="9100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Can you make a sentence about Jack or Goldilocks from these words?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9353CFE-BF06-4B6A-83A5-EA3B3E79D947}"/>
              </a:ext>
            </a:extLst>
          </p:cNvPr>
          <p:cNvSpPr txBox="1"/>
          <p:nvPr/>
        </p:nvSpPr>
        <p:spPr>
          <a:xfrm>
            <a:off x="10610850" y="6267450"/>
            <a:ext cx="1238250" cy="369332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Example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E69A832F-407A-48D6-9814-5E3E70C67BB4}"/>
              </a:ext>
            </a:extLst>
          </p:cNvPr>
          <p:cNvSpPr txBox="1"/>
          <p:nvPr/>
        </p:nvSpPr>
        <p:spPr>
          <a:xfrm>
            <a:off x="10248176" y="4168358"/>
            <a:ext cx="373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12E0A96A-3070-40BD-83B7-47FBC89C6DBC}"/>
              </a:ext>
            </a:extLst>
          </p:cNvPr>
          <p:cNvSpPr txBox="1"/>
          <p:nvPr/>
        </p:nvSpPr>
        <p:spPr>
          <a:xfrm>
            <a:off x="8888683" y="5347000"/>
            <a:ext cx="373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571132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4.81481E-6 L 0.01718 0.426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9" y="2134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2.96296E-6 L 0.15208 0.2731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1365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2.59259E-6 L 0.12253 0.3592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20" y="1796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1.11111E-6 L 0.51941 0.3560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64" y="1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-0.22709 0.5960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54" y="29792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4.81481E-6 L -0.12734 0.4460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67" y="22292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0 L -0.11888 0.52384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51" y="2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9" grpId="0"/>
      <p:bldP spid="11" grpId="0"/>
      <p:bldP spid="13" grpId="0"/>
      <p:bldP spid="15" grpId="0"/>
      <p:bldP spid="21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B2083E9-D8E5-4380-B84F-A1AAB9DAACA3}"/>
              </a:ext>
            </a:extLst>
          </p:cNvPr>
          <p:cNvSpPr/>
          <p:nvPr/>
        </p:nvSpPr>
        <p:spPr>
          <a:xfrm>
            <a:off x="8588829" y="1376595"/>
            <a:ext cx="2182084" cy="27686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38BBC8D3-6296-4D3A-B3A0-BE8D8A551E2F}"/>
              </a:ext>
            </a:extLst>
          </p:cNvPr>
          <p:cNvSpPr/>
          <p:nvPr/>
        </p:nvSpPr>
        <p:spPr>
          <a:xfrm>
            <a:off x="6173447" y="1376595"/>
            <a:ext cx="2182084" cy="27686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EC4A7FA4-EEA5-4DC1-A01B-76CFE2399621}"/>
              </a:ext>
            </a:extLst>
          </p:cNvPr>
          <p:cNvSpPr/>
          <p:nvPr/>
        </p:nvSpPr>
        <p:spPr>
          <a:xfrm>
            <a:off x="3813149" y="1365865"/>
            <a:ext cx="2182084" cy="27686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16E1FB1-A6E2-447B-A943-7FE8EC1ED04E}"/>
              </a:ext>
            </a:extLst>
          </p:cNvPr>
          <p:cNvSpPr txBox="1"/>
          <p:nvPr/>
        </p:nvSpPr>
        <p:spPr>
          <a:xfrm>
            <a:off x="4010645" y="1952460"/>
            <a:ext cx="1787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Goldilocks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91F30E7-9700-4FB8-8CE9-6F75B3234502}"/>
              </a:ext>
            </a:extLst>
          </p:cNvPr>
          <p:cNvSpPr txBox="1"/>
          <p:nvPr/>
        </p:nvSpPr>
        <p:spPr>
          <a:xfrm>
            <a:off x="6633621" y="1473964"/>
            <a:ext cx="1352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opened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C5360F6-73F1-485D-A925-0E6AFA043726}"/>
              </a:ext>
            </a:extLst>
          </p:cNvPr>
          <p:cNvSpPr txBox="1"/>
          <p:nvPr/>
        </p:nvSpPr>
        <p:spPr>
          <a:xfrm>
            <a:off x="6976674" y="1974124"/>
            <a:ext cx="620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ate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FB7073F-E019-4926-A72A-3ACD505436C8}"/>
              </a:ext>
            </a:extLst>
          </p:cNvPr>
          <p:cNvSpPr txBox="1"/>
          <p:nvPr/>
        </p:nvSpPr>
        <p:spPr>
          <a:xfrm>
            <a:off x="6876269" y="2514658"/>
            <a:ext cx="776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saw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44F437D-0B95-4A4A-9871-940C940D8695}"/>
              </a:ext>
            </a:extLst>
          </p:cNvPr>
          <p:cNvSpPr txBox="1"/>
          <p:nvPr/>
        </p:nvSpPr>
        <p:spPr>
          <a:xfrm>
            <a:off x="6665952" y="3035739"/>
            <a:ext cx="1170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climbed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9842DB9-6870-400F-A687-DA764659181D}"/>
              </a:ext>
            </a:extLst>
          </p:cNvPr>
          <p:cNvSpPr txBox="1"/>
          <p:nvPr/>
        </p:nvSpPr>
        <p:spPr>
          <a:xfrm>
            <a:off x="9033074" y="1991374"/>
            <a:ext cx="1352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door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5948CC7A-2DA0-4609-8978-794207641802}"/>
              </a:ext>
            </a:extLst>
          </p:cNvPr>
          <p:cNvSpPr txBox="1"/>
          <p:nvPr/>
        </p:nvSpPr>
        <p:spPr>
          <a:xfrm>
            <a:off x="8815705" y="1459366"/>
            <a:ext cx="1787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porridge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602FF0DD-8DFD-414A-BA43-961FC3C70C12}"/>
              </a:ext>
            </a:extLst>
          </p:cNvPr>
          <p:cNvSpPr txBox="1"/>
          <p:nvPr/>
        </p:nvSpPr>
        <p:spPr>
          <a:xfrm>
            <a:off x="8483130" y="2984071"/>
            <a:ext cx="2393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bear’s house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E9DAA26D-4618-4A8D-9A0A-923C41F9169B}"/>
              </a:ext>
            </a:extLst>
          </p:cNvPr>
          <p:cNvSpPr txBox="1"/>
          <p:nvPr/>
        </p:nvSpPr>
        <p:spPr>
          <a:xfrm>
            <a:off x="8588829" y="2466837"/>
            <a:ext cx="2325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small bed 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xmlns="" id="{635697A7-E5DB-4BF3-A11B-BDE154B5BACD}"/>
              </a:ext>
            </a:extLst>
          </p:cNvPr>
          <p:cNvSpPr/>
          <p:nvPr/>
        </p:nvSpPr>
        <p:spPr>
          <a:xfrm>
            <a:off x="319204" y="238879"/>
            <a:ext cx="5979996" cy="50370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9257F58A-C9C1-4855-AB10-87F125AF47EB}"/>
              </a:ext>
            </a:extLst>
          </p:cNvPr>
          <p:cNvSpPr txBox="1"/>
          <p:nvPr/>
        </p:nvSpPr>
        <p:spPr>
          <a:xfrm>
            <a:off x="319204" y="279117"/>
            <a:ext cx="5283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Create your own sentences. </a:t>
            </a:r>
          </a:p>
        </p:txBody>
      </p:sp>
      <p:pic>
        <p:nvPicPr>
          <p:cNvPr id="28" name="Picture 27" descr="A picture containing toy, graphics, doll, drawing&#10;&#10;Description automatically generated">
            <a:extLst>
              <a:ext uri="{FF2B5EF4-FFF2-40B4-BE49-F238E27FC236}">
                <a16:creationId xmlns:a16="http://schemas.microsoft.com/office/drawing/2014/main" xmlns="" id="{0C97089E-C7BB-4D8E-935E-9DD658792C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1738"/>
          <a:stretch/>
        </p:blipFill>
        <p:spPr>
          <a:xfrm>
            <a:off x="881747" y="2702212"/>
            <a:ext cx="1552876" cy="1348864"/>
          </a:xfrm>
          <a:prstGeom prst="rect">
            <a:avLst/>
          </a:prstGeom>
        </p:spPr>
      </p:pic>
      <p:pic>
        <p:nvPicPr>
          <p:cNvPr id="30" name="Picture 29" descr="A close up of a sign&#10;&#10;Description automatically generated">
            <a:extLst>
              <a:ext uri="{FF2B5EF4-FFF2-40B4-BE49-F238E27FC236}">
                <a16:creationId xmlns:a16="http://schemas.microsoft.com/office/drawing/2014/main" xmlns="" id="{A14D2594-A7D6-4A23-8068-10B5FA8695B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574" b="26533"/>
          <a:stretch/>
        </p:blipFill>
        <p:spPr>
          <a:xfrm flipH="1">
            <a:off x="705244" y="4348158"/>
            <a:ext cx="1787090" cy="1453214"/>
          </a:xfrm>
          <a:prstGeom prst="rect">
            <a:avLst/>
          </a:prstGeom>
        </p:spPr>
      </p:pic>
      <p:pic>
        <p:nvPicPr>
          <p:cNvPr id="32" name="Picture 31" descr="A close up of a sign&#10;&#10;Description automatically generated">
            <a:extLst>
              <a:ext uri="{FF2B5EF4-FFF2-40B4-BE49-F238E27FC236}">
                <a16:creationId xmlns:a16="http://schemas.microsoft.com/office/drawing/2014/main" xmlns="" id="{047B4964-BA2A-445A-A44B-B2E9A28B48B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35747"/>
          <a:stretch/>
        </p:blipFill>
        <p:spPr>
          <a:xfrm>
            <a:off x="881747" y="1056628"/>
            <a:ext cx="1564637" cy="1551446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48641653-DDE6-441B-96EF-5C3D71BECC62}"/>
              </a:ext>
            </a:extLst>
          </p:cNvPr>
          <p:cNvSpPr txBox="1"/>
          <p:nvPr/>
        </p:nvSpPr>
        <p:spPr>
          <a:xfrm>
            <a:off x="4010645" y="2702212"/>
            <a:ext cx="1787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Jack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DBB297B8-7076-48A0-A6EC-0109615BC3AE}"/>
              </a:ext>
            </a:extLst>
          </p:cNvPr>
          <p:cNvSpPr txBox="1"/>
          <p:nvPr/>
        </p:nvSpPr>
        <p:spPr>
          <a:xfrm>
            <a:off x="3851127" y="3302207"/>
            <a:ext cx="2144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Red Riding hood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66D70B3E-B9A8-404E-B6F2-A55A925A3767}"/>
              </a:ext>
            </a:extLst>
          </p:cNvPr>
          <p:cNvSpPr txBox="1"/>
          <p:nvPr/>
        </p:nvSpPr>
        <p:spPr>
          <a:xfrm>
            <a:off x="6677650" y="3563276"/>
            <a:ext cx="12188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walked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36939D33-4500-42D1-9CC3-CC8C4BDBBB09}"/>
              </a:ext>
            </a:extLst>
          </p:cNvPr>
          <p:cNvSpPr txBox="1"/>
          <p:nvPr/>
        </p:nvSpPr>
        <p:spPr>
          <a:xfrm>
            <a:off x="8533745" y="3557079"/>
            <a:ext cx="2393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woods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xmlns="" id="{8CB9F901-8594-443E-8A1F-37E960F6BB7C}"/>
              </a:ext>
            </a:extLst>
          </p:cNvPr>
          <p:cNvCxnSpPr/>
          <p:nvPr/>
        </p:nvCxnSpPr>
        <p:spPr>
          <a:xfrm>
            <a:off x="3851127" y="5049123"/>
            <a:ext cx="64139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xmlns="" id="{47F80855-3FB4-47AC-A875-401573D17FEF}"/>
              </a:ext>
            </a:extLst>
          </p:cNvPr>
          <p:cNvCxnSpPr/>
          <p:nvPr/>
        </p:nvCxnSpPr>
        <p:spPr>
          <a:xfrm>
            <a:off x="3851127" y="5808595"/>
            <a:ext cx="64139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0581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dirty="0">
            <a:latin typeface="OpenDyslexicAlta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Template" id="{1BCCAC10-9812-D24C-ABDF-04967BB512BD}" vid="{F1B5B47A-1328-C343-A2AD-32C87D92C4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309</TotalTime>
  <Words>253</Words>
  <Application>Microsoft Office PowerPoint</Application>
  <PresentationFormat>Custom</PresentationFormat>
  <Paragraphs>115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Muli</vt:lpstr>
      <vt:lpstr>Calibri</vt:lpstr>
      <vt:lpstr>Times New Roman</vt:lpstr>
      <vt:lpstr>OpenDyslexicAlta</vt:lpstr>
      <vt:lpstr>OpenDyslexic</vt:lpstr>
      <vt:lpstr>Office Theme</vt:lpstr>
      <vt:lpstr>Choosing words from a bank to create sentences.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 Hunt</dc:creator>
  <cp:lastModifiedBy>hknox</cp:lastModifiedBy>
  <cp:revision>27</cp:revision>
  <cp:lastPrinted>2018-10-27T12:33:15Z</cp:lastPrinted>
  <dcterms:created xsi:type="dcterms:W3CDTF">2020-07-27T10:00:57Z</dcterms:created>
  <dcterms:modified xsi:type="dcterms:W3CDTF">2021-02-19T10:40:06Z</dcterms:modified>
</cp:coreProperties>
</file>