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5"/>
  </p:notesMasterIdLst>
  <p:sldIdLst>
    <p:sldId id="360" r:id="rId2"/>
    <p:sldId id="330" r:id="rId3"/>
    <p:sldId id="331" r:id="rId4"/>
    <p:sldId id="332" r:id="rId5"/>
    <p:sldId id="333" r:id="rId6"/>
    <p:sldId id="334" r:id="rId7"/>
    <p:sldId id="337" r:id="rId8"/>
    <p:sldId id="336" r:id="rId9"/>
    <p:sldId id="347" r:id="rId10"/>
    <p:sldId id="348" r:id="rId11"/>
    <p:sldId id="338" r:id="rId12"/>
    <p:sldId id="349" r:id="rId13"/>
    <p:sldId id="361" r:id="rId14"/>
  </p:sldIdLst>
  <p:sldSz cx="12192000" cy="6858000"/>
  <p:notesSz cx="6858000" cy="9144000"/>
  <p:embeddedFontLs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OpenDyslexicAlta" charset="0"/>
      <p:regular r:id="rId20"/>
      <p:bold r:id="rId21"/>
      <p:italic r:id="rId22"/>
      <p:boldItalic r:id="rId23"/>
    </p:embeddedFont>
    <p:embeddedFont>
      <p:font typeface="OpenDyslexic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F95DF"/>
    <a:srgbClr val="D1A6E2"/>
    <a:srgbClr val="CC9900"/>
    <a:srgbClr val="800000"/>
    <a:srgbClr val="663300"/>
    <a:srgbClr val="FF5050"/>
    <a:srgbClr val="FF7C80"/>
    <a:srgbClr val="99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=""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=""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xmlns="" val="3430559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063233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7862783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=""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8501322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=""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=""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2482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=""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81771961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206610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327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787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464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71672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04847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14413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50760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6304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9856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37255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93811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856844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44036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8009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="" xmlns:a16="http://schemas.microsoft.com/office/drawing/2014/main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pPr>
              <a:spcAft>
                <a:spcPts val="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Muli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How words can combine to make sentences.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Muli"/>
              </a:rPr>
              <a:t>Key vocabulary:  noun, verb, sentence, full stop, capital letter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Building simple sentences</a:t>
            </a:r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5400" dirty="0">
              <a:latin typeface="Muli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1  Sentence 1.3</a:t>
            </a:r>
          </a:p>
        </p:txBody>
      </p:sp>
    </p:spTree>
    <p:extLst>
      <p:ext uri="{BB962C8B-B14F-4D97-AF65-F5344CB8AC3E}">
        <p14:creationId xmlns:p14="http://schemas.microsoft.com/office/powerpoint/2010/main" xmlns="" val="24035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C28E0612-A037-45AC-BC29-0A41855F4ECC}"/>
              </a:ext>
            </a:extLst>
          </p:cNvPr>
          <p:cNvSpPr/>
          <p:nvPr/>
        </p:nvSpPr>
        <p:spPr>
          <a:xfrm>
            <a:off x="3211835" y="4436077"/>
            <a:ext cx="6162309" cy="108949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80A74AF-772F-49A4-8CDC-9A762E02E101}"/>
              </a:ext>
            </a:extLst>
          </p:cNvPr>
          <p:cNvSpPr txBox="1"/>
          <p:nvPr/>
        </p:nvSpPr>
        <p:spPr>
          <a:xfrm>
            <a:off x="3694341" y="5793629"/>
            <a:ext cx="5514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anose="00000500000000000000" pitchFamily="50" charset="0"/>
              </a:rPr>
              <a:t>Let’s look at how we can build a sentence.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C1CE113-FBEA-4B97-8A24-FADEBBA44015}"/>
              </a:ext>
            </a:extLst>
          </p:cNvPr>
          <p:cNvSpPr txBox="1"/>
          <p:nvPr/>
        </p:nvSpPr>
        <p:spPr>
          <a:xfrm>
            <a:off x="3402241" y="4558330"/>
            <a:ext cx="58068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Building sentences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7E009732-3658-42E6-A2F5-DD4B65386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649" y="1223925"/>
            <a:ext cx="2528241" cy="2194048"/>
          </a:xfrm>
          <a:prstGeom prst="rect">
            <a:avLst/>
          </a:prstGeom>
        </p:spPr>
      </p:pic>
      <p:pic>
        <p:nvPicPr>
          <p:cNvPr id="7" name="Picture 6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AB2EB0F2-1DAC-403A-B011-80F774CF7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3578" y="1716967"/>
            <a:ext cx="2528241" cy="2194048"/>
          </a:xfrm>
          <a:prstGeom prst="rect">
            <a:avLst/>
          </a:prstGeom>
        </p:spPr>
      </p:pic>
      <p:pic>
        <p:nvPicPr>
          <p:cNvPr id="9" name="Picture 8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DA19C7CF-0E0C-4F88-842C-8F8C713FC4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5358" y="879705"/>
            <a:ext cx="2528241" cy="219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166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C624ADD-38E8-4A48-A9F4-838D4EF263B1}"/>
              </a:ext>
            </a:extLst>
          </p:cNvPr>
          <p:cNvSpPr txBox="1"/>
          <p:nvPr/>
        </p:nvSpPr>
        <p:spPr>
          <a:xfrm>
            <a:off x="3093797" y="3060450"/>
            <a:ext cx="146705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OpenDyslexicAlta" panose="00000500000000000000" pitchFamily="50" charset="0"/>
              </a:rPr>
              <a:t>Eve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38D96282-2944-4FA4-8BD2-23CB7A7A7355}"/>
              </a:ext>
            </a:extLst>
          </p:cNvPr>
          <p:cNvGrpSpPr/>
          <p:nvPr/>
        </p:nvGrpSpPr>
        <p:grpSpPr>
          <a:xfrm>
            <a:off x="6690784" y="1145567"/>
            <a:ext cx="4516121" cy="1297035"/>
            <a:chOff x="6459965" y="786137"/>
            <a:chExt cx="4516121" cy="1297035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="" xmlns:a16="http://schemas.microsoft.com/office/drawing/2014/main" id="{D55CB444-4399-4525-80B2-564E35A8E918}"/>
                </a:ext>
              </a:extLst>
            </p:cNvPr>
            <p:cNvSpPr/>
            <p:nvPr/>
          </p:nvSpPr>
          <p:spPr>
            <a:xfrm>
              <a:off x="6828233" y="975176"/>
              <a:ext cx="4147853" cy="110799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B4B3B443-A063-4967-9E7A-667FD226B8A1}"/>
                </a:ext>
              </a:extLst>
            </p:cNvPr>
            <p:cNvSpPr txBox="1"/>
            <p:nvPr/>
          </p:nvSpPr>
          <p:spPr>
            <a:xfrm>
              <a:off x="7102476" y="997167"/>
              <a:ext cx="38736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OpenDyslexicAlta" panose="00000500000000000000" pitchFamily="50" charset="0"/>
                </a:rPr>
                <a:t>Choose a person or thing that is doing an action – this will be a </a:t>
              </a:r>
              <a:r>
                <a:rPr lang="en-GB" sz="2000" dirty="0">
                  <a:solidFill>
                    <a:schemeClr val="accent5">
                      <a:lumMod val="50000"/>
                    </a:schemeClr>
                  </a:solidFill>
                  <a:latin typeface="OpenDyslexicAlta" panose="00000500000000000000" pitchFamily="50" charset="0"/>
                </a:rPr>
                <a:t>noun</a:t>
              </a:r>
              <a:r>
                <a:rPr lang="en-GB" sz="2000" dirty="0">
                  <a:latin typeface="OpenDyslexicAlta" panose="00000500000000000000" pitchFamily="50" charset="0"/>
                </a:rPr>
                <a:t>.</a:t>
              </a:r>
              <a:endParaRPr lang="en-GB" sz="2000" dirty="0">
                <a:solidFill>
                  <a:srgbClr val="00B0F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793ADDDA-764A-437C-888E-19414ED6A0E0}"/>
                </a:ext>
              </a:extLst>
            </p:cNvPr>
            <p:cNvSpPr/>
            <p:nvPr/>
          </p:nvSpPr>
          <p:spPr>
            <a:xfrm>
              <a:off x="6459965" y="786137"/>
              <a:ext cx="642511" cy="653142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61C62244-F114-4E43-A2E8-93810E7F2762}"/>
                </a:ext>
              </a:extLst>
            </p:cNvPr>
            <p:cNvSpPr txBox="1"/>
            <p:nvPr/>
          </p:nvSpPr>
          <p:spPr>
            <a:xfrm>
              <a:off x="6585277" y="854563"/>
              <a:ext cx="391886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latin typeface="OpenDyslexicAlta" panose="00000500000000000000" pitchFamily="50" charset="0"/>
                </a:rPr>
                <a:t>1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004936E5-1E28-415C-ADA8-2956D461945E}"/>
              </a:ext>
            </a:extLst>
          </p:cNvPr>
          <p:cNvGrpSpPr/>
          <p:nvPr/>
        </p:nvGrpSpPr>
        <p:grpSpPr>
          <a:xfrm>
            <a:off x="1561977" y="4683348"/>
            <a:ext cx="2336898" cy="477054"/>
            <a:chOff x="1621107" y="4398630"/>
            <a:chExt cx="2336898" cy="477054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15" name="Rectangle: Rounded Corners 14">
              <a:extLst>
                <a:ext uri="{FF2B5EF4-FFF2-40B4-BE49-F238E27FC236}">
                  <a16:creationId xmlns="" xmlns:a16="http://schemas.microsoft.com/office/drawing/2014/main" id="{ADC7E4D4-F971-43A1-9737-D39FDF540D99}"/>
                </a:ext>
              </a:extLst>
            </p:cNvPr>
            <p:cNvSpPr/>
            <p:nvPr/>
          </p:nvSpPr>
          <p:spPr>
            <a:xfrm>
              <a:off x="1621107" y="4398630"/>
              <a:ext cx="2336898" cy="47705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ADC11F5D-59C5-40BA-8158-E48DAEF300EE}"/>
                </a:ext>
              </a:extLst>
            </p:cNvPr>
            <p:cNvSpPr txBox="1"/>
            <p:nvPr/>
          </p:nvSpPr>
          <p:spPr>
            <a:xfrm>
              <a:off x="1621107" y="4437102"/>
              <a:ext cx="2336898" cy="40011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OpenDyslexicAlta" panose="00000500000000000000" pitchFamily="50" charset="0"/>
                </a:rPr>
                <a:t>What is a noun?</a:t>
              </a:r>
            </a:p>
          </p:txBody>
        </p:sp>
      </p:grpSp>
      <p:pic>
        <p:nvPicPr>
          <p:cNvPr id="4" name="Picture 3" descr="A picture containing drawing, light&#10;&#10;Description automatically generated">
            <a:extLst>
              <a:ext uri="{FF2B5EF4-FFF2-40B4-BE49-F238E27FC236}">
                <a16:creationId xmlns="" xmlns:a16="http://schemas.microsoft.com/office/drawing/2014/main" id="{FE9B98DA-F826-4777-A96B-9BD805036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962" y="705640"/>
            <a:ext cx="1694912" cy="2422256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246458E-A22E-4B03-96DD-EA2CAFCCC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470" y="858667"/>
            <a:ext cx="645449" cy="64633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83CC5A3F-201A-4B92-89E8-B039A428AF8B}"/>
              </a:ext>
            </a:extLst>
          </p:cNvPr>
          <p:cNvCxnSpPr/>
          <p:nvPr/>
        </p:nvCxnSpPr>
        <p:spPr>
          <a:xfrm>
            <a:off x="2596044" y="3958683"/>
            <a:ext cx="787495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271C5E20-1CF1-462E-A276-200E6999A32E}"/>
              </a:ext>
            </a:extLst>
          </p:cNvPr>
          <p:cNvGrpSpPr/>
          <p:nvPr/>
        </p:nvGrpSpPr>
        <p:grpSpPr>
          <a:xfrm>
            <a:off x="4106025" y="4662618"/>
            <a:ext cx="7457436" cy="1589538"/>
            <a:chOff x="4106025" y="4662618"/>
            <a:chExt cx="7457436" cy="1589538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1" name="Rectangle: Rounded Corners 20">
              <a:extLst>
                <a:ext uri="{FF2B5EF4-FFF2-40B4-BE49-F238E27FC236}">
                  <a16:creationId xmlns="" xmlns:a16="http://schemas.microsoft.com/office/drawing/2014/main" id="{ADB8142A-199C-40AA-8D71-1BC1CEF68344}"/>
                </a:ext>
              </a:extLst>
            </p:cNvPr>
            <p:cNvSpPr/>
            <p:nvPr/>
          </p:nvSpPr>
          <p:spPr>
            <a:xfrm>
              <a:off x="4106025" y="4703468"/>
              <a:ext cx="3203806" cy="1528810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8B6EE5BE-F850-4E22-96BB-714CDC64A557}"/>
                </a:ext>
              </a:extLst>
            </p:cNvPr>
            <p:cNvGrpSpPr/>
            <p:nvPr/>
          </p:nvGrpSpPr>
          <p:grpSpPr>
            <a:xfrm>
              <a:off x="8269169" y="4662618"/>
              <a:ext cx="3294292" cy="1569778"/>
              <a:chOff x="1981949" y="4482477"/>
              <a:chExt cx="3294292" cy="1569778"/>
            </a:xfrm>
            <a:grpFill/>
          </p:grpSpPr>
          <p:sp>
            <p:nvSpPr>
              <p:cNvPr id="24" name="Rectangle: Rounded Corners 23">
                <a:extLst>
                  <a:ext uri="{FF2B5EF4-FFF2-40B4-BE49-F238E27FC236}">
                    <a16:creationId xmlns="" xmlns:a16="http://schemas.microsoft.com/office/drawing/2014/main" id="{0B0725F3-9D0F-48A4-9AB9-65A6293A2017}"/>
                  </a:ext>
                </a:extLst>
              </p:cNvPr>
              <p:cNvSpPr/>
              <p:nvPr/>
            </p:nvSpPr>
            <p:spPr>
              <a:xfrm>
                <a:off x="2013305" y="4523445"/>
                <a:ext cx="3262936" cy="1528810"/>
              </a:xfrm>
              <a:prstGeom prst="roundRect">
                <a:avLst/>
              </a:prstGeom>
              <a:grpFill/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="" xmlns:a16="http://schemas.microsoft.com/office/drawing/2014/main" id="{92338C13-658B-4504-A14E-D659F56345DA}"/>
                  </a:ext>
                </a:extLst>
              </p:cNvPr>
              <p:cNvSpPr/>
              <p:nvPr/>
            </p:nvSpPr>
            <p:spPr>
              <a:xfrm>
                <a:off x="1981949" y="4482477"/>
                <a:ext cx="1869450" cy="15696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400" dirty="0">
                    <a:latin typeface="OpenDyslexicAlta" panose="00000500000000000000" pitchFamily="50" charset="0"/>
                  </a:rPr>
                  <a:t>door</a:t>
                </a:r>
              </a:p>
              <a:p>
                <a:pPr algn="ctr"/>
                <a:r>
                  <a:rPr lang="en-GB" sz="2400" dirty="0">
                    <a:latin typeface="OpenDyslexicAlta" panose="00000500000000000000" pitchFamily="50" charset="0"/>
                  </a:rPr>
                  <a:t>cat</a:t>
                </a:r>
              </a:p>
              <a:p>
                <a:pPr algn="ctr"/>
                <a:r>
                  <a:rPr lang="en-GB" sz="2400" dirty="0">
                    <a:latin typeface="OpenDyslexicAlta" panose="00000500000000000000" pitchFamily="50" charset="0"/>
                  </a:rPr>
                  <a:t>Sarah</a:t>
                </a:r>
              </a:p>
              <a:p>
                <a:pPr algn="ctr"/>
                <a:r>
                  <a:rPr lang="en-GB" sz="2400" dirty="0">
                    <a:latin typeface="OpenDyslexicAlta" panose="00000500000000000000" pitchFamily="50" charset="0"/>
                  </a:rPr>
                  <a:t>tree</a:t>
                </a:r>
              </a:p>
            </p:txBody>
          </p:sp>
        </p:grpSp>
        <p:sp>
          <p:nvSpPr>
            <p:cNvPr id="28" name="Arrow: Right 27">
              <a:extLst>
                <a:ext uri="{FF2B5EF4-FFF2-40B4-BE49-F238E27FC236}">
                  <a16:creationId xmlns="" xmlns:a16="http://schemas.microsoft.com/office/drawing/2014/main" id="{D9784A3B-C488-4BFC-A0F8-D870F038000F}"/>
                </a:ext>
              </a:extLst>
            </p:cNvPr>
            <p:cNvSpPr/>
            <p:nvPr/>
          </p:nvSpPr>
          <p:spPr>
            <a:xfrm>
              <a:off x="7250701" y="5160402"/>
              <a:ext cx="1018468" cy="646889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>
              <a:extLst>
                <a:ext uri="{FF2B5EF4-FFF2-40B4-BE49-F238E27FC236}">
                  <a16:creationId xmlns="" xmlns:a16="http://schemas.microsoft.com/office/drawing/2014/main" id="{DDBB977B-F734-45CF-9FEE-F5B63B1C1779}"/>
                </a:ext>
              </a:extLst>
            </p:cNvPr>
            <p:cNvSpPr/>
            <p:nvPr/>
          </p:nvSpPr>
          <p:spPr>
            <a:xfrm>
              <a:off x="4265128" y="5051827"/>
              <a:ext cx="2811018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a person, a place or a thing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="" xmlns:a16="http://schemas.microsoft.com/office/drawing/2014/main" id="{4C14E7D3-AFD5-4B9E-AC3E-B63DBE3865DD}"/>
                </a:ext>
              </a:extLst>
            </p:cNvPr>
            <p:cNvSpPr/>
            <p:nvPr/>
          </p:nvSpPr>
          <p:spPr>
            <a:xfrm>
              <a:off x="9626318" y="4682496"/>
              <a:ext cx="1869450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latin typeface="OpenDyslexicAlta" panose="00000500000000000000" pitchFamily="50" charset="0"/>
                </a:rPr>
                <a:t>day</a:t>
              </a:r>
            </a:p>
            <a:p>
              <a:pPr algn="ctr"/>
              <a:r>
                <a:rPr lang="en-GB" sz="2400" dirty="0">
                  <a:latin typeface="OpenDyslexicAlta" panose="00000500000000000000" pitchFamily="50" charset="0"/>
                </a:rPr>
                <a:t>Sunday</a:t>
              </a:r>
            </a:p>
            <a:p>
              <a:pPr algn="ctr"/>
              <a:r>
                <a:rPr lang="en-GB" sz="2400" dirty="0">
                  <a:latin typeface="OpenDyslexicAlta" panose="00000500000000000000" pitchFamily="50" charset="0"/>
                </a:rPr>
                <a:t>dog</a:t>
              </a:r>
            </a:p>
            <a:p>
              <a:pPr algn="ctr"/>
              <a:r>
                <a:rPr lang="en-GB" sz="2400" dirty="0">
                  <a:latin typeface="OpenDyslexicAlta" panose="00000500000000000000" pitchFamily="50" charset="0"/>
                </a:rPr>
                <a:t>June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="" xmlns:a16="http://schemas.microsoft.com/office/drawing/2014/main" id="{382BDE2E-0721-4375-BE2A-916EF4ADA441}"/>
              </a:ext>
            </a:extLst>
          </p:cNvPr>
          <p:cNvGrpSpPr/>
          <p:nvPr/>
        </p:nvGrpSpPr>
        <p:grpSpPr>
          <a:xfrm>
            <a:off x="2303463" y="5201723"/>
            <a:ext cx="697188" cy="304923"/>
            <a:chOff x="1621107" y="4385426"/>
            <a:chExt cx="2390658" cy="490258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33" name="Rectangle: Rounded Corners 32">
              <a:extLst>
                <a:ext uri="{FF2B5EF4-FFF2-40B4-BE49-F238E27FC236}">
                  <a16:creationId xmlns="" xmlns:a16="http://schemas.microsoft.com/office/drawing/2014/main" id="{5FFD471C-32B4-4B06-8154-3A9D3FD2AF7F}"/>
                </a:ext>
              </a:extLst>
            </p:cNvPr>
            <p:cNvSpPr/>
            <p:nvPr/>
          </p:nvSpPr>
          <p:spPr>
            <a:xfrm>
              <a:off x="1621107" y="4398630"/>
              <a:ext cx="2336898" cy="47705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93FB0AE8-0B99-49E8-9A9F-160CF5930491}"/>
                </a:ext>
              </a:extLst>
            </p:cNvPr>
            <p:cNvSpPr txBox="1"/>
            <p:nvPr/>
          </p:nvSpPr>
          <p:spPr>
            <a:xfrm>
              <a:off x="1674867" y="4385426"/>
              <a:ext cx="2336898" cy="445567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OpenDyslexicAlta" panose="00000500000000000000" pitchFamily="50" charset="0"/>
                </a:rPr>
                <a:t>Hide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4FC50E91-7AE2-40D0-92B1-75F466C0DB99}"/>
              </a:ext>
            </a:extLst>
          </p:cNvPr>
          <p:cNvGrpSpPr/>
          <p:nvPr/>
        </p:nvGrpSpPr>
        <p:grpSpPr>
          <a:xfrm>
            <a:off x="2927874" y="1181833"/>
            <a:ext cx="1443321" cy="901339"/>
            <a:chOff x="2927874" y="1181833"/>
            <a:chExt cx="1443321" cy="901339"/>
          </a:xfrm>
        </p:grpSpPr>
        <p:cxnSp>
          <p:nvCxnSpPr>
            <p:cNvPr id="7" name="Straight Connector 6">
              <a:extLst>
                <a:ext uri="{FF2B5EF4-FFF2-40B4-BE49-F238E27FC236}">
                  <a16:creationId xmlns="" xmlns:a16="http://schemas.microsoft.com/office/drawing/2014/main" id="{E0A5EB3E-89F3-463B-AD5A-69F3B1BFD3FF}"/>
                </a:ext>
              </a:extLst>
            </p:cNvPr>
            <p:cNvCxnSpPr>
              <a:stCxn id="6" idx="1"/>
            </p:cNvCxnSpPr>
            <p:nvPr/>
          </p:nvCxnSpPr>
          <p:spPr>
            <a:xfrm flipH="1">
              <a:off x="3467100" y="1181833"/>
              <a:ext cx="581370" cy="32316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="" xmlns:a16="http://schemas.microsoft.com/office/drawing/2014/main" id="{E020D9B1-20FF-433E-9AE6-C944572593D9}"/>
                </a:ext>
              </a:extLst>
            </p:cNvPr>
            <p:cNvCxnSpPr/>
            <p:nvPr/>
          </p:nvCxnSpPr>
          <p:spPr>
            <a:xfrm flipH="1">
              <a:off x="2927874" y="1504998"/>
              <a:ext cx="971001" cy="578174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="" xmlns:a16="http://schemas.microsoft.com/office/drawing/2014/main" id="{45A33D09-030F-4317-B507-86D4ECC6EBB8}"/>
                </a:ext>
              </a:extLst>
            </p:cNvPr>
            <p:cNvCxnSpPr>
              <a:cxnSpLocks/>
              <a:stCxn id="6" idx="2"/>
            </p:cNvCxnSpPr>
            <p:nvPr/>
          </p:nvCxnSpPr>
          <p:spPr>
            <a:xfrm flipH="1">
              <a:off x="3975100" y="1504998"/>
              <a:ext cx="396095" cy="23490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74278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101 -0.2743 L -0.12552 -0.26782 L -0.10911 -0.25486 L -0.09896 -0.24352 L -0.08893 -0.23055 L -0.08073 -0.22245 L -0.05781 -0.18981 L -0.04687 -0.17361 L -0.03776 -0.15393 L -0.03138 -0.13935 L -0.02487 -0.12315 L -0.01849 -0.10532 L -0.01302 -0.08402 L -0.00846 -0.06782 L -0.0039 -0.05162 L 0.00156 -0.03194 L 0.00521 -0.01088 L 0.00886 0.00695 L 0.0099 0.0088 " pathEditMode="relative" ptsTypes="AAAAAAAAAAAAAAAAA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02EC9C68-5E3A-4628-ADFD-0FE6AA805DAE}"/>
              </a:ext>
            </a:extLst>
          </p:cNvPr>
          <p:cNvGrpSpPr/>
          <p:nvPr/>
        </p:nvGrpSpPr>
        <p:grpSpPr>
          <a:xfrm>
            <a:off x="1554578" y="4679185"/>
            <a:ext cx="2336898" cy="477054"/>
            <a:chOff x="1621107" y="4398630"/>
            <a:chExt cx="2336898" cy="477054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2" name="Rectangle: Rounded Corners 21">
              <a:extLst>
                <a:ext uri="{FF2B5EF4-FFF2-40B4-BE49-F238E27FC236}">
                  <a16:creationId xmlns="" xmlns:a16="http://schemas.microsoft.com/office/drawing/2014/main" id="{3FD11475-B1CA-45AF-82F8-394A2462257A}"/>
                </a:ext>
              </a:extLst>
            </p:cNvPr>
            <p:cNvSpPr/>
            <p:nvPr/>
          </p:nvSpPr>
          <p:spPr>
            <a:xfrm>
              <a:off x="1621107" y="4398630"/>
              <a:ext cx="2336898" cy="477054"/>
            </a:xfrm>
            <a:prstGeom prst="round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E5162796-A0B8-4F8A-9E38-7CB3E039D377}"/>
                </a:ext>
              </a:extLst>
            </p:cNvPr>
            <p:cNvSpPr txBox="1"/>
            <p:nvPr/>
          </p:nvSpPr>
          <p:spPr>
            <a:xfrm>
              <a:off x="1621107" y="4437102"/>
              <a:ext cx="2336898" cy="400110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OpenDyslexicAlta" panose="00000500000000000000" pitchFamily="50" charset="0"/>
                </a:rPr>
                <a:t>What is a verb?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6DD40AC5-88D5-4758-B2ED-BCFC463155CE}"/>
              </a:ext>
            </a:extLst>
          </p:cNvPr>
          <p:cNvGrpSpPr/>
          <p:nvPr/>
        </p:nvGrpSpPr>
        <p:grpSpPr>
          <a:xfrm>
            <a:off x="4039495" y="4678333"/>
            <a:ext cx="7516567" cy="1570512"/>
            <a:chOff x="4039495" y="4678333"/>
            <a:chExt cx="7516567" cy="1570512"/>
          </a:xfrm>
          <a:solidFill>
            <a:schemeClr val="accent2">
              <a:lumMod val="40000"/>
              <a:lumOff val="60000"/>
            </a:schemeClr>
          </a:solidFill>
        </p:grpSpPr>
        <p:grpSp>
          <p:nvGrpSpPr>
            <p:cNvPr id="29" name="Group 28">
              <a:extLst>
                <a:ext uri="{FF2B5EF4-FFF2-40B4-BE49-F238E27FC236}">
                  <a16:creationId xmlns="" xmlns:a16="http://schemas.microsoft.com/office/drawing/2014/main" id="{5B6D803B-CDA3-40EB-993C-217D55BC4F53}"/>
                </a:ext>
              </a:extLst>
            </p:cNvPr>
            <p:cNvGrpSpPr/>
            <p:nvPr/>
          </p:nvGrpSpPr>
          <p:grpSpPr>
            <a:xfrm>
              <a:off x="4039495" y="4699305"/>
              <a:ext cx="3262937" cy="1528810"/>
              <a:chOff x="1981949" y="4543751"/>
              <a:chExt cx="3262937" cy="1528810"/>
            </a:xfrm>
            <a:grpFill/>
          </p:grpSpPr>
          <p:sp>
            <p:nvSpPr>
              <p:cNvPr id="30" name="Rectangle: Rounded Corners 29">
                <a:extLst>
                  <a:ext uri="{FF2B5EF4-FFF2-40B4-BE49-F238E27FC236}">
                    <a16:creationId xmlns="" xmlns:a16="http://schemas.microsoft.com/office/drawing/2014/main" id="{47118509-165E-4D3C-B67E-5876D78C2814}"/>
                  </a:ext>
                </a:extLst>
              </p:cNvPr>
              <p:cNvSpPr/>
              <p:nvPr/>
            </p:nvSpPr>
            <p:spPr>
              <a:xfrm>
                <a:off x="2041080" y="4543751"/>
                <a:ext cx="3203806" cy="1528810"/>
              </a:xfrm>
              <a:prstGeom prst="roundRect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="" xmlns:a16="http://schemas.microsoft.com/office/drawing/2014/main" id="{3313BA09-3095-45D6-AB44-221DF4072A47}"/>
                  </a:ext>
                </a:extLst>
              </p:cNvPr>
              <p:cNvSpPr/>
              <p:nvPr/>
            </p:nvSpPr>
            <p:spPr>
              <a:xfrm>
                <a:off x="1981949" y="4728416"/>
                <a:ext cx="3203807" cy="10156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>
                    <a:latin typeface="OpenDyslexicAlta" panose="00000500000000000000" pitchFamily="50" charset="0"/>
                  </a:rPr>
                  <a:t>A </a:t>
                </a:r>
                <a:r>
                  <a:rPr lang="en-GB" sz="2000" b="1" dirty="0">
                    <a:latin typeface="OpenDyslexicAlta" panose="00000500000000000000" pitchFamily="50" charset="0"/>
                  </a:rPr>
                  <a:t>doing</a:t>
                </a:r>
                <a:r>
                  <a:rPr lang="en-GB" sz="2000" dirty="0">
                    <a:latin typeface="OpenDyslexicAlta" panose="00000500000000000000" pitchFamily="50" charset="0"/>
                  </a:rPr>
                  <a:t> word. It tells us what </a:t>
                </a:r>
                <a:r>
                  <a:rPr lang="en-GB" sz="2000" b="1" dirty="0">
                    <a:latin typeface="OpenDyslexicAlta" panose="00000500000000000000" pitchFamily="50" charset="0"/>
                  </a:rPr>
                  <a:t>action</a:t>
                </a:r>
                <a:r>
                  <a:rPr lang="en-GB" sz="2000" dirty="0">
                    <a:latin typeface="OpenDyslexicAlta" panose="00000500000000000000" pitchFamily="50" charset="0"/>
                  </a:rPr>
                  <a:t> someone is doing.</a:t>
                </a: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="" xmlns:a16="http://schemas.microsoft.com/office/drawing/2014/main" id="{E62A6539-B477-48CF-834D-CA12E63076DC}"/>
                </a:ext>
              </a:extLst>
            </p:cNvPr>
            <p:cNvGrpSpPr/>
            <p:nvPr/>
          </p:nvGrpSpPr>
          <p:grpSpPr>
            <a:xfrm>
              <a:off x="8293126" y="4679185"/>
              <a:ext cx="3262936" cy="1569660"/>
              <a:chOff x="2013305" y="4503207"/>
              <a:chExt cx="3262936" cy="1569660"/>
            </a:xfrm>
            <a:grpFill/>
          </p:grpSpPr>
          <p:sp>
            <p:nvSpPr>
              <p:cNvPr id="33" name="Rectangle: Rounded Corners 32">
                <a:extLst>
                  <a:ext uri="{FF2B5EF4-FFF2-40B4-BE49-F238E27FC236}">
                    <a16:creationId xmlns="" xmlns:a16="http://schemas.microsoft.com/office/drawing/2014/main" id="{CED84786-B363-4FB5-9CF8-408544CFB141}"/>
                  </a:ext>
                </a:extLst>
              </p:cNvPr>
              <p:cNvSpPr/>
              <p:nvPr/>
            </p:nvSpPr>
            <p:spPr>
              <a:xfrm>
                <a:off x="2013305" y="4523445"/>
                <a:ext cx="3262936" cy="1528810"/>
              </a:xfrm>
              <a:prstGeom prst="roundRect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="" xmlns:a16="http://schemas.microsoft.com/office/drawing/2014/main" id="{88810824-76E9-4E13-9CF5-15227E5D4E8C}"/>
                  </a:ext>
                </a:extLst>
              </p:cNvPr>
              <p:cNvSpPr/>
              <p:nvPr/>
            </p:nvSpPr>
            <p:spPr>
              <a:xfrm>
                <a:off x="2037918" y="4503207"/>
                <a:ext cx="1869450" cy="15696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rgbClr val="00B0F0"/>
                    </a:solidFill>
                    <a:latin typeface="OpenDyslexicAlta" panose="00000500000000000000" pitchFamily="50" charset="0"/>
                  </a:rPr>
                  <a:t>eat</a:t>
                </a:r>
              </a:p>
              <a:p>
                <a:pPr algn="ctr"/>
                <a:r>
                  <a:rPr lang="en-GB" sz="2400" dirty="0">
                    <a:solidFill>
                      <a:srgbClr val="00B0F0"/>
                    </a:solidFill>
                    <a:latin typeface="OpenDyslexicAlta" panose="00000500000000000000" pitchFamily="50" charset="0"/>
                  </a:rPr>
                  <a:t>eating</a:t>
                </a:r>
              </a:p>
              <a:p>
                <a:pPr algn="ctr"/>
                <a:r>
                  <a:rPr lang="en-GB" sz="2400" dirty="0">
                    <a:solidFill>
                      <a:srgbClr val="00B0F0"/>
                    </a:solidFill>
                    <a:latin typeface="OpenDyslexicAlta" panose="00000500000000000000" pitchFamily="50" charset="0"/>
                  </a:rPr>
                  <a:t>walk</a:t>
                </a:r>
              </a:p>
              <a:p>
                <a:pPr algn="ctr"/>
                <a:r>
                  <a:rPr lang="en-GB" sz="2400" dirty="0">
                    <a:solidFill>
                      <a:srgbClr val="00B0F0"/>
                    </a:solidFill>
                    <a:latin typeface="OpenDyslexicAlta" panose="00000500000000000000" pitchFamily="50" charset="0"/>
                  </a:rPr>
                  <a:t>walked</a:t>
                </a:r>
              </a:p>
            </p:txBody>
          </p:sp>
        </p:grpSp>
        <p:sp>
          <p:nvSpPr>
            <p:cNvPr id="35" name="Rectangle 34">
              <a:extLst>
                <a:ext uri="{FF2B5EF4-FFF2-40B4-BE49-F238E27FC236}">
                  <a16:creationId xmlns="" xmlns:a16="http://schemas.microsoft.com/office/drawing/2014/main" id="{007E9199-1AAD-4F08-97E1-F3409FA19B52}"/>
                </a:ext>
              </a:extLst>
            </p:cNvPr>
            <p:cNvSpPr/>
            <p:nvPr/>
          </p:nvSpPr>
          <p:spPr>
            <a:xfrm>
              <a:off x="9618919" y="4678333"/>
              <a:ext cx="1869450" cy="15696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F0"/>
                  </a:solidFill>
                  <a:latin typeface="OpenDyslexicAlta" panose="00000500000000000000" pitchFamily="50" charset="0"/>
                </a:rPr>
                <a:t>look</a:t>
              </a:r>
            </a:p>
            <a:p>
              <a:pPr algn="ctr"/>
              <a:r>
                <a:rPr lang="en-GB" sz="2400" dirty="0">
                  <a:solidFill>
                    <a:srgbClr val="00B0F0"/>
                  </a:solidFill>
                  <a:latin typeface="OpenDyslexicAlta" panose="00000500000000000000" pitchFamily="50" charset="0"/>
                </a:rPr>
                <a:t>looking</a:t>
              </a:r>
            </a:p>
            <a:p>
              <a:pPr algn="ctr"/>
              <a:r>
                <a:rPr lang="en-GB" sz="2400" dirty="0">
                  <a:solidFill>
                    <a:srgbClr val="00B0F0"/>
                  </a:solidFill>
                  <a:latin typeface="OpenDyslexicAlta" panose="00000500000000000000" pitchFamily="50" charset="0"/>
                </a:rPr>
                <a:t>play</a:t>
              </a:r>
            </a:p>
            <a:p>
              <a:pPr algn="ctr"/>
              <a:r>
                <a:rPr lang="en-GB" sz="2400" dirty="0">
                  <a:solidFill>
                    <a:srgbClr val="00B0F0"/>
                  </a:solidFill>
                  <a:latin typeface="OpenDyslexicAlta" panose="00000500000000000000" pitchFamily="50" charset="0"/>
                </a:rPr>
                <a:t>played</a:t>
              </a:r>
            </a:p>
          </p:txBody>
        </p:sp>
        <p:sp>
          <p:nvSpPr>
            <p:cNvPr id="36" name="Arrow: Right 35">
              <a:extLst>
                <a:ext uri="{FF2B5EF4-FFF2-40B4-BE49-F238E27FC236}">
                  <a16:creationId xmlns="" xmlns:a16="http://schemas.microsoft.com/office/drawing/2014/main" id="{DF9EBC26-781D-4450-B938-3298F8AC7777}"/>
                </a:ext>
              </a:extLst>
            </p:cNvPr>
            <p:cNvSpPr/>
            <p:nvPr/>
          </p:nvSpPr>
          <p:spPr>
            <a:xfrm>
              <a:off x="7243302" y="5156239"/>
              <a:ext cx="1018468" cy="646889"/>
            </a:xfrm>
            <a:prstGeom prst="rightArrow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C624ADD-38E8-4A48-A9F4-838D4EF263B1}"/>
              </a:ext>
            </a:extLst>
          </p:cNvPr>
          <p:cNvSpPr txBox="1"/>
          <p:nvPr/>
        </p:nvSpPr>
        <p:spPr>
          <a:xfrm>
            <a:off x="3093797" y="3060450"/>
            <a:ext cx="146705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OpenDyslexicAlta" panose="00000500000000000000" pitchFamily="50" charset="0"/>
              </a:rPr>
              <a:t>Eve</a:t>
            </a:r>
          </a:p>
        </p:txBody>
      </p:sp>
      <p:pic>
        <p:nvPicPr>
          <p:cNvPr id="4" name="Picture 3" descr="A picture containing drawing, light&#10;&#10;Description automatically generated">
            <a:extLst>
              <a:ext uri="{FF2B5EF4-FFF2-40B4-BE49-F238E27FC236}">
                <a16:creationId xmlns="" xmlns:a16="http://schemas.microsoft.com/office/drawing/2014/main" id="{FE9B98DA-F826-4777-A96B-9BD805036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962" y="705640"/>
            <a:ext cx="1694912" cy="2422256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246458E-A22E-4B03-96DD-EA2CAFCCC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470" y="858667"/>
            <a:ext cx="645449" cy="64633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83CC5A3F-201A-4B92-89E8-B039A428AF8B}"/>
              </a:ext>
            </a:extLst>
          </p:cNvPr>
          <p:cNvCxnSpPr/>
          <p:nvPr/>
        </p:nvCxnSpPr>
        <p:spPr>
          <a:xfrm>
            <a:off x="2596044" y="3958683"/>
            <a:ext cx="787495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B81A1C14-97F1-4AAA-8181-55193692B188}"/>
              </a:ext>
            </a:extLst>
          </p:cNvPr>
          <p:cNvSpPr txBox="1"/>
          <p:nvPr/>
        </p:nvSpPr>
        <p:spPr>
          <a:xfrm>
            <a:off x="4560848" y="3060449"/>
            <a:ext cx="2541627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OpenDyslexicAlta" panose="00000500000000000000" pitchFamily="50" charset="0"/>
              </a:rPr>
              <a:t>throws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="" xmlns:a16="http://schemas.microsoft.com/office/drawing/2014/main" id="{ACCEF6DB-1F2D-4A46-A7B6-A75B6337CB11}"/>
              </a:ext>
            </a:extLst>
          </p:cNvPr>
          <p:cNvGrpSpPr/>
          <p:nvPr/>
        </p:nvGrpSpPr>
        <p:grpSpPr>
          <a:xfrm>
            <a:off x="2287785" y="5213283"/>
            <a:ext cx="681510" cy="298718"/>
            <a:chOff x="1621107" y="4395402"/>
            <a:chExt cx="2336898" cy="480282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39" name="Rectangle: Rounded Corners 38">
              <a:extLst>
                <a:ext uri="{FF2B5EF4-FFF2-40B4-BE49-F238E27FC236}">
                  <a16:creationId xmlns="" xmlns:a16="http://schemas.microsoft.com/office/drawing/2014/main" id="{2DC5ED11-E69E-46ED-A0E9-4AB7FC70FF91}"/>
                </a:ext>
              </a:extLst>
            </p:cNvPr>
            <p:cNvSpPr/>
            <p:nvPr/>
          </p:nvSpPr>
          <p:spPr>
            <a:xfrm>
              <a:off x="1621107" y="4398630"/>
              <a:ext cx="2336898" cy="477054"/>
            </a:xfrm>
            <a:prstGeom prst="round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="" xmlns:a16="http://schemas.microsoft.com/office/drawing/2014/main" id="{8FDC5BC6-F1BD-436C-ABF3-E390CCD3A24F}"/>
                </a:ext>
              </a:extLst>
            </p:cNvPr>
            <p:cNvSpPr txBox="1"/>
            <p:nvPr/>
          </p:nvSpPr>
          <p:spPr>
            <a:xfrm>
              <a:off x="1621107" y="4395402"/>
              <a:ext cx="2336898" cy="445567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OpenDyslexicAlta" panose="00000500000000000000" pitchFamily="50" charset="0"/>
                </a:rPr>
                <a:t>Hide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C7C7369C-1919-40B7-8DE9-69020987B309}"/>
              </a:ext>
            </a:extLst>
          </p:cNvPr>
          <p:cNvGrpSpPr/>
          <p:nvPr/>
        </p:nvGrpSpPr>
        <p:grpSpPr>
          <a:xfrm>
            <a:off x="6459965" y="786137"/>
            <a:ext cx="4516121" cy="1297035"/>
            <a:chOff x="6459965" y="786137"/>
            <a:chExt cx="4516121" cy="1297035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="" xmlns:a16="http://schemas.microsoft.com/office/drawing/2014/main" id="{D55CB444-4399-4525-80B2-564E35A8E918}"/>
                </a:ext>
              </a:extLst>
            </p:cNvPr>
            <p:cNvSpPr/>
            <p:nvPr/>
          </p:nvSpPr>
          <p:spPr>
            <a:xfrm>
              <a:off x="6828233" y="975176"/>
              <a:ext cx="4147853" cy="110799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793ADDDA-764A-437C-888E-19414ED6A0E0}"/>
                </a:ext>
              </a:extLst>
            </p:cNvPr>
            <p:cNvSpPr/>
            <p:nvPr/>
          </p:nvSpPr>
          <p:spPr>
            <a:xfrm>
              <a:off x="6459965" y="786137"/>
              <a:ext cx="642511" cy="653142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61C62244-F114-4E43-A2E8-93810E7F2762}"/>
                </a:ext>
              </a:extLst>
            </p:cNvPr>
            <p:cNvSpPr txBox="1"/>
            <p:nvPr/>
          </p:nvSpPr>
          <p:spPr>
            <a:xfrm>
              <a:off x="6585277" y="854563"/>
              <a:ext cx="391886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latin typeface="OpenDyslexicAlta" panose="00000500000000000000" pitchFamily="50" charset="0"/>
                </a:rPr>
                <a:t>2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B4B3B443-A063-4967-9E7A-667FD226B8A1}"/>
                </a:ext>
              </a:extLst>
            </p:cNvPr>
            <p:cNvSpPr txBox="1"/>
            <p:nvPr/>
          </p:nvSpPr>
          <p:spPr>
            <a:xfrm>
              <a:off x="7102475" y="1155008"/>
              <a:ext cx="36036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OpenDyslexicAlta" panose="00000500000000000000" pitchFamily="50" charset="0"/>
                </a:rPr>
                <a:t>Use a </a:t>
              </a:r>
              <a:r>
                <a:rPr lang="en-GB" sz="2000" dirty="0">
                  <a:solidFill>
                    <a:schemeClr val="accent2">
                      <a:lumMod val="75000"/>
                    </a:schemeClr>
                  </a:solidFill>
                  <a:latin typeface="OpenDyslexicAlta" panose="00000500000000000000" pitchFamily="50" charset="0"/>
                </a:rPr>
                <a:t>verb</a:t>
              </a:r>
              <a:r>
                <a:rPr lang="en-GB" sz="2000" dirty="0">
                  <a:latin typeface="OpenDyslexicAlta" panose="00000500000000000000" pitchFamily="50" charset="0"/>
                </a:rPr>
                <a:t> to describe what the person is doing.</a:t>
              </a:r>
              <a:endParaRPr lang="en-GB" sz="2000" dirty="0">
                <a:solidFill>
                  <a:srgbClr val="00B0F0"/>
                </a:solidFill>
                <a:latin typeface="OpenDyslexicAlta" panose="00000500000000000000" pitchFamily="50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782259F4-059A-4152-AA55-478E474F97FC}"/>
              </a:ext>
            </a:extLst>
          </p:cNvPr>
          <p:cNvGrpSpPr/>
          <p:nvPr/>
        </p:nvGrpSpPr>
        <p:grpSpPr>
          <a:xfrm>
            <a:off x="2927874" y="1181833"/>
            <a:ext cx="1443321" cy="901339"/>
            <a:chOff x="2927874" y="1181833"/>
            <a:chExt cx="1443321" cy="901339"/>
          </a:xfrm>
        </p:grpSpPr>
        <p:cxnSp>
          <p:nvCxnSpPr>
            <p:cNvPr id="28" name="Straight Connector 27">
              <a:extLst>
                <a:ext uri="{FF2B5EF4-FFF2-40B4-BE49-F238E27FC236}">
                  <a16:creationId xmlns="" xmlns:a16="http://schemas.microsoft.com/office/drawing/2014/main" id="{AADEA448-08C5-4FAF-8579-149EAF7E0FBE}"/>
                </a:ext>
              </a:extLst>
            </p:cNvPr>
            <p:cNvCxnSpPr/>
            <p:nvPr/>
          </p:nvCxnSpPr>
          <p:spPr>
            <a:xfrm flipH="1">
              <a:off x="3467100" y="1181833"/>
              <a:ext cx="581370" cy="32316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="" xmlns:a16="http://schemas.microsoft.com/office/drawing/2014/main" id="{D57FD703-0FB4-43DA-99DF-801F2DE26AA9}"/>
                </a:ext>
              </a:extLst>
            </p:cNvPr>
            <p:cNvCxnSpPr/>
            <p:nvPr/>
          </p:nvCxnSpPr>
          <p:spPr>
            <a:xfrm flipH="1">
              <a:off x="2927874" y="1504998"/>
              <a:ext cx="971001" cy="578174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="" xmlns:a16="http://schemas.microsoft.com/office/drawing/2014/main" id="{A4F644EA-4E76-442B-B14B-65F19C0222A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75100" y="1504998"/>
              <a:ext cx="396095" cy="23490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31033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795 -0.24328 L 3.95833E-6 -1.30104E-1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6A7A0C6-45A4-4522-9EF4-16145B8279F7}"/>
              </a:ext>
            </a:extLst>
          </p:cNvPr>
          <p:cNvSpPr/>
          <p:nvPr/>
        </p:nvSpPr>
        <p:spPr>
          <a:xfrm>
            <a:off x="5228092" y="4733140"/>
            <a:ext cx="3802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latin typeface="OpenDyslexicAlta" panose="00000500000000000000" pitchFamily="50" charset="0"/>
              </a:rPr>
              <a:t>.</a:t>
            </a:r>
            <a:endParaRPr lang="en-GB" sz="48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C624ADD-38E8-4A48-A9F4-838D4EF263B1}"/>
              </a:ext>
            </a:extLst>
          </p:cNvPr>
          <p:cNvSpPr txBox="1"/>
          <p:nvPr/>
        </p:nvSpPr>
        <p:spPr>
          <a:xfrm>
            <a:off x="3093797" y="3060450"/>
            <a:ext cx="146705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OpenDyslexicAlta" panose="00000500000000000000" pitchFamily="50" charset="0"/>
              </a:rPr>
              <a:t>Eve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05537D59-FECD-4C03-AD33-7CFDFF0CDE71}"/>
              </a:ext>
            </a:extLst>
          </p:cNvPr>
          <p:cNvGrpSpPr/>
          <p:nvPr/>
        </p:nvGrpSpPr>
        <p:grpSpPr>
          <a:xfrm>
            <a:off x="6459965" y="786137"/>
            <a:ext cx="4516121" cy="1297035"/>
            <a:chOff x="6459965" y="786137"/>
            <a:chExt cx="4516121" cy="1297035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="" xmlns:a16="http://schemas.microsoft.com/office/drawing/2014/main" id="{D55CB444-4399-4525-80B2-564E35A8E918}"/>
                </a:ext>
              </a:extLst>
            </p:cNvPr>
            <p:cNvSpPr/>
            <p:nvPr/>
          </p:nvSpPr>
          <p:spPr>
            <a:xfrm>
              <a:off x="6828233" y="975176"/>
              <a:ext cx="4147853" cy="110799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B4B3B443-A063-4967-9E7A-667FD226B8A1}"/>
                </a:ext>
              </a:extLst>
            </p:cNvPr>
            <p:cNvSpPr txBox="1"/>
            <p:nvPr/>
          </p:nvSpPr>
          <p:spPr>
            <a:xfrm>
              <a:off x="7102475" y="1155008"/>
              <a:ext cx="36036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OpenDyslexicAlta" panose="00000500000000000000" pitchFamily="50" charset="0"/>
                </a:rPr>
                <a:t>Finally, we may have to write what is being done.</a:t>
              </a:r>
              <a:endParaRPr lang="en-GB" sz="2000" dirty="0">
                <a:solidFill>
                  <a:srgbClr val="00B0F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793ADDDA-764A-437C-888E-19414ED6A0E0}"/>
                </a:ext>
              </a:extLst>
            </p:cNvPr>
            <p:cNvSpPr/>
            <p:nvPr/>
          </p:nvSpPr>
          <p:spPr>
            <a:xfrm>
              <a:off x="6459965" y="786137"/>
              <a:ext cx="642511" cy="65314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61C62244-F114-4E43-A2E8-93810E7F2762}"/>
                </a:ext>
              </a:extLst>
            </p:cNvPr>
            <p:cNvSpPr txBox="1"/>
            <p:nvPr/>
          </p:nvSpPr>
          <p:spPr>
            <a:xfrm>
              <a:off x="6585277" y="854563"/>
              <a:ext cx="391886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latin typeface="OpenDyslexicAlta" panose="00000500000000000000" pitchFamily="50" charset="0"/>
                </a:rPr>
                <a:t>3</a:t>
              </a:r>
            </a:p>
          </p:txBody>
        </p:sp>
      </p:grpSp>
      <p:pic>
        <p:nvPicPr>
          <p:cNvPr id="4" name="Picture 3" descr="A picture containing drawing, light&#10;&#10;Description automatically generated">
            <a:extLst>
              <a:ext uri="{FF2B5EF4-FFF2-40B4-BE49-F238E27FC236}">
                <a16:creationId xmlns="" xmlns:a16="http://schemas.microsoft.com/office/drawing/2014/main" id="{FE9B98DA-F826-4777-A96B-9BD805036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962" y="705640"/>
            <a:ext cx="1694912" cy="2422256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246458E-A22E-4B03-96DD-EA2CAFCCC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470" y="858667"/>
            <a:ext cx="645449" cy="64633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83CC5A3F-201A-4B92-89E8-B039A428AF8B}"/>
              </a:ext>
            </a:extLst>
          </p:cNvPr>
          <p:cNvCxnSpPr/>
          <p:nvPr/>
        </p:nvCxnSpPr>
        <p:spPr>
          <a:xfrm>
            <a:off x="2596044" y="3958683"/>
            <a:ext cx="787495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B81A1C14-97F1-4AAA-8181-55193692B188}"/>
              </a:ext>
            </a:extLst>
          </p:cNvPr>
          <p:cNvSpPr txBox="1"/>
          <p:nvPr/>
        </p:nvSpPr>
        <p:spPr>
          <a:xfrm>
            <a:off x="4560848" y="3060449"/>
            <a:ext cx="2541627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OpenDyslexicAlta" panose="00000500000000000000" pitchFamily="50" charset="0"/>
              </a:rPr>
              <a:t>throws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CE5A292-BF6A-4985-8394-68749B125F1E}"/>
              </a:ext>
            </a:extLst>
          </p:cNvPr>
          <p:cNvSpPr txBox="1"/>
          <p:nvPr/>
        </p:nvSpPr>
        <p:spPr>
          <a:xfrm>
            <a:off x="7102477" y="3059597"/>
            <a:ext cx="2097280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OpenDyslexicAlta" panose="00000500000000000000" pitchFamily="50" charset="0"/>
              </a:rPr>
              <a:t>a ball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CC0D9EAA-DB90-4D29-8853-77255A7E414F}"/>
              </a:ext>
            </a:extLst>
          </p:cNvPr>
          <p:cNvGrpSpPr/>
          <p:nvPr/>
        </p:nvGrpSpPr>
        <p:grpSpPr>
          <a:xfrm>
            <a:off x="1619251" y="4749007"/>
            <a:ext cx="4476750" cy="1082233"/>
            <a:chOff x="1619251" y="4749007"/>
            <a:chExt cx="4476750" cy="1082233"/>
          </a:xfrm>
        </p:grpSpPr>
        <p:sp>
          <p:nvSpPr>
            <p:cNvPr id="7" name="Speech Bubble: Rectangle with Corners Rounded 6">
              <a:extLst>
                <a:ext uri="{FF2B5EF4-FFF2-40B4-BE49-F238E27FC236}">
                  <a16:creationId xmlns="" xmlns:a16="http://schemas.microsoft.com/office/drawing/2014/main" id="{49EB2988-6D70-4343-B04B-62CB632DB75D}"/>
                </a:ext>
              </a:extLst>
            </p:cNvPr>
            <p:cNvSpPr/>
            <p:nvPr/>
          </p:nvSpPr>
          <p:spPr>
            <a:xfrm>
              <a:off x="1619251" y="4749007"/>
              <a:ext cx="4476750" cy="1082233"/>
            </a:xfrm>
            <a:prstGeom prst="wedgeRoundRectCallout">
              <a:avLst>
                <a:gd name="adj1" fmla="val -56592"/>
                <a:gd name="adj2" fmla="val 45924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82870F93-2F3C-4F11-868B-74F4286246B4}"/>
                </a:ext>
              </a:extLst>
            </p:cNvPr>
            <p:cNvSpPr txBox="1"/>
            <p:nvPr/>
          </p:nvSpPr>
          <p:spPr>
            <a:xfrm>
              <a:off x="1835751" y="4891565"/>
              <a:ext cx="307466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Don’t forget your full stop:</a:t>
              </a:r>
              <a:endParaRPr lang="en-GB" sz="2400" dirty="0">
                <a:solidFill>
                  <a:srgbClr val="00B0F0"/>
                </a:solidFill>
                <a:latin typeface="OpenDyslexicAlta" panose="00000500000000000000" pitchFamily="50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95D5FAF4-BF1A-4CA9-BE14-41F3B08DF383}"/>
              </a:ext>
            </a:extLst>
          </p:cNvPr>
          <p:cNvGrpSpPr/>
          <p:nvPr/>
        </p:nvGrpSpPr>
        <p:grpSpPr>
          <a:xfrm>
            <a:off x="4892019" y="4840985"/>
            <a:ext cx="1033977" cy="990255"/>
            <a:chOff x="1462859" y="2465714"/>
            <a:chExt cx="2396378" cy="2122767"/>
          </a:xfrm>
        </p:grpSpPr>
        <p:grpSp>
          <p:nvGrpSpPr>
            <p:cNvPr id="27" name="Group 26">
              <a:extLst>
                <a:ext uri="{FF2B5EF4-FFF2-40B4-BE49-F238E27FC236}">
                  <a16:creationId xmlns="" xmlns:a16="http://schemas.microsoft.com/office/drawing/2014/main" id="{9A23D17F-E0C2-489A-880C-24514B9AE66C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38" name="TextBox 37">
                <a:extLst>
                  <a:ext uri="{FF2B5EF4-FFF2-40B4-BE49-F238E27FC236}">
                    <a16:creationId xmlns="" xmlns:a16="http://schemas.microsoft.com/office/drawing/2014/main" id="{A83C6284-3EB7-4532-91FD-39B5D6D38579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="" xmlns:a16="http://schemas.microsoft.com/office/drawing/2014/main" id="{DB1AFFCE-7266-42F8-A9BB-7B36F41BD3D3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noFill/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</p:grpSp>
        <p:sp>
          <p:nvSpPr>
            <p:cNvPr id="28" name="Rectangle 27">
              <a:extLst>
                <a:ext uri="{FF2B5EF4-FFF2-40B4-BE49-F238E27FC236}">
                  <a16:creationId xmlns="" xmlns:a16="http://schemas.microsoft.com/office/drawing/2014/main" id="{2801CE6A-071D-44B8-8203-CF9D4D748502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9461043C-AAA5-4CCC-BBD7-CD4A7E950EA6}"/>
              </a:ext>
            </a:extLst>
          </p:cNvPr>
          <p:cNvGrpSpPr/>
          <p:nvPr/>
        </p:nvGrpSpPr>
        <p:grpSpPr>
          <a:xfrm>
            <a:off x="2927874" y="1181833"/>
            <a:ext cx="1443321" cy="901339"/>
            <a:chOff x="2927874" y="1181833"/>
            <a:chExt cx="1443321" cy="901339"/>
          </a:xfrm>
        </p:grpSpPr>
        <p:cxnSp>
          <p:nvCxnSpPr>
            <p:cNvPr id="24" name="Straight Connector 23">
              <a:extLst>
                <a:ext uri="{FF2B5EF4-FFF2-40B4-BE49-F238E27FC236}">
                  <a16:creationId xmlns="" xmlns:a16="http://schemas.microsoft.com/office/drawing/2014/main" id="{E686C72B-B029-4A00-8BAA-8065FEA7424C}"/>
                </a:ext>
              </a:extLst>
            </p:cNvPr>
            <p:cNvCxnSpPr/>
            <p:nvPr/>
          </p:nvCxnSpPr>
          <p:spPr>
            <a:xfrm flipH="1">
              <a:off x="3467100" y="1181833"/>
              <a:ext cx="581370" cy="32316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="" xmlns:a16="http://schemas.microsoft.com/office/drawing/2014/main" id="{35A2FC70-80B2-453E-BB84-3EE7320DA22D}"/>
                </a:ext>
              </a:extLst>
            </p:cNvPr>
            <p:cNvCxnSpPr/>
            <p:nvPr/>
          </p:nvCxnSpPr>
          <p:spPr>
            <a:xfrm flipH="1">
              <a:off x="2927874" y="1504998"/>
              <a:ext cx="971001" cy="578174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="" xmlns:a16="http://schemas.microsoft.com/office/drawing/2014/main" id="{4D020551-CB59-40AA-9F00-A9A75814EBB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75100" y="1504998"/>
              <a:ext cx="396095" cy="23490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81819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44 -0.32777 L -1.45833E-6 -1.85185E-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44444E-6 L 0.32513 -0.2106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-1053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23" grpId="0" animBg="1"/>
      <p:bldP spid="2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7905AE1C-0DFC-40C4-89C1-3AA9BFB3A2C8}"/>
              </a:ext>
            </a:extLst>
          </p:cNvPr>
          <p:cNvGrpSpPr/>
          <p:nvPr/>
        </p:nvGrpSpPr>
        <p:grpSpPr>
          <a:xfrm>
            <a:off x="1079679" y="548002"/>
            <a:ext cx="2621193" cy="755639"/>
            <a:chOff x="6672675" y="899004"/>
            <a:chExt cx="2621193" cy="755639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="" xmlns:a16="http://schemas.microsoft.com/office/drawing/2014/main" id="{F6B2BA30-6B48-4633-B843-30C8B3869261}"/>
                </a:ext>
              </a:extLst>
            </p:cNvPr>
            <p:cNvSpPr/>
            <p:nvPr/>
          </p:nvSpPr>
          <p:spPr>
            <a:xfrm>
              <a:off x="6828233" y="975176"/>
              <a:ext cx="2465635" cy="679467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Choose a noun:</a:t>
              </a:r>
              <a:r>
                <a:rPr lang="en-GB" dirty="0">
                  <a:latin typeface="OpenDyslexicAlta" panose="00000500000000000000" pitchFamily="50" charset="0"/>
                </a:rPr>
                <a:t> </a:t>
              </a:r>
            </a:p>
          </p:txBody>
        </p:sp>
        <p:sp>
          <p:nvSpPr>
            <p:cNvPr id="36" name="Oval 35">
              <a:extLst>
                <a:ext uri="{FF2B5EF4-FFF2-40B4-BE49-F238E27FC236}">
                  <a16:creationId xmlns="" xmlns:a16="http://schemas.microsoft.com/office/drawing/2014/main" id="{BCCCD110-401F-499C-9C4C-5FA110B764C1}"/>
                </a:ext>
              </a:extLst>
            </p:cNvPr>
            <p:cNvSpPr/>
            <p:nvPr/>
          </p:nvSpPr>
          <p:spPr>
            <a:xfrm>
              <a:off x="6672675" y="899004"/>
              <a:ext cx="456971" cy="429016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3087C953-5EF3-47CC-995D-C470100C7C6F}"/>
                </a:ext>
              </a:extLst>
            </p:cNvPr>
            <p:cNvSpPr txBox="1"/>
            <p:nvPr/>
          </p:nvSpPr>
          <p:spPr>
            <a:xfrm>
              <a:off x="6737760" y="899004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1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="" xmlns:a16="http://schemas.microsoft.com/office/drawing/2014/main" id="{765B1EBC-8D37-41DB-905D-12C9468CEE79}"/>
              </a:ext>
            </a:extLst>
          </p:cNvPr>
          <p:cNvGrpSpPr/>
          <p:nvPr/>
        </p:nvGrpSpPr>
        <p:grpSpPr>
          <a:xfrm>
            <a:off x="4470579" y="548002"/>
            <a:ext cx="2621193" cy="755639"/>
            <a:chOff x="6672675" y="899004"/>
            <a:chExt cx="2621193" cy="755639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="" xmlns:a16="http://schemas.microsoft.com/office/drawing/2014/main" id="{E85BFB67-4463-4215-A2D2-0AF9345BE0CA}"/>
                </a:ext>
              </a:extLst>
            </p:cNvPr>
            <p:cNvSpPr/>
            <p:nvPr/>
          </p:nvSpPr>
          <p:spPr>
            <a:xfrm>
              <a:off x="6828233" y="975176"/>
              <a:ext cx="2465635" cy="679467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Choose a verb:</a:t>
              </a:r>
              <a:endParaRPr lang="en-GB" dirty="0">
                <a:latin typeface="OpenDyslexicAlta" panose="00000500000000000000" pitchFamily="50" charset="0"/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="" xmlns:a16="http://schemas.microsoft.com/office/drawing/2014/main" id="{3B13D0B8-286F-49FA-9B86-3FA2D11251A6}"/>
                </a:ext>
              </a:extLst>
            </p:cNvPr>
            <p:cNvSpPr/>
            <p:nvPr/>
          </p:nvSpPr>
          <p:spPr>
            <a:xfrm>
              <a:off x="6672675" y="899004"/>
              <a:ext cx="456971" cy="429016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188CFDD8-6B99-42BB-9917-8C8FE7BD1E79}"/>
                </a:ext>
              </a:extLst>
            </p:cNvPr>
            <p:cNvSpPr txBox="1"/>
            <p:nvPr/>
          </p:nvSpPr>
          <p:spPr>
            <a:xfrm>
              <a:off x="6737760" y="899004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2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="" xmlns:a16="http://schemas.microsoft.com/office/drawing/2014/main" id="{A24005BC-F90A-4B94-BD27-E6A4714EF08D}"/>
              </a:ext>
            </a:extLst>
          </p:cNvPr>
          <p:cNvGrpSpPr/>
          <p:nvPr/>
        </p:nvGrpSpPr>
        <p:grpSpPr>
          <a:xfrm>
            <a:off x="7856277" y="523283"/>
            <a:ext cx="2621193" cy="772147"/>
            <a:chOff x="6672675" y="899004"/>
            <a:chExt cx="2621193" cy="772147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="" xmlns:a16="http://schemas.microsoft.com/office/drawing/2014/main" id="{14EAC2FE-DFAC-4E8C-A6C0-4C34150562CE}"/>
                </a:ext>
              </a:extLst>
            </p:cNvPr>
            <p:cNvSpPr/>
            <p:nvPr/>
          </p:nvSpPr>
          <p:spPr>
            <a:xfrm>
              <a:off x="6828233" y="991684"/>
              <a:ext cx="2465635" cy="679467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 Choose another noun:</a:t>
              </a:r>
              <a:endParaRPr lang="en-GB" dirty="0">
                <a:latin typeface="OpenDyslexicAlta" panose="00000500000000000000" pitchFamily="50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="" xmlns:a16="http://schemas.microsoft.com/office/drawing/2014/main" id="{623FEACD-C391-4C9C-9B8E-5D0EC2854C5F}"/>
                </a:ext>
              </a:extLst>
            </p:cNvPr>
            <p:cNvSpPr/>
            <p:nvPr/>
          </p:nvSpPr>
          <p:spPr>
            <a:xfrm>
              <a:off x="6672675" y="899004"/>
              <a:ext cx="456971" cy="429016"/>
            </a:xfrm>
            <a:prstGeom prst="ellipse">
              <a:avLst/>
            </a:prstGeom>
            <a:solidFill>
              <a:srgbClr val="CC9900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F6113F5A-D8A2-4C3F-9AD8-C449F652CC68}"/>
                </a:ext>
              </a:extLst>
            </p:cNvPr>
            <p:cNvSpPr txBox="1"/>
            <p:nvPr/>
          </p:nvSpPr>
          <p:spPr>
            <a:xfrm>
              <a:off x="6705217" y="907398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3</a:t>
              </a:r>
            </a:p>
          </p:txBody>
        </p:sp>
      </p:grpSp>
      <p:pic>
        <p:nvPicPr>
          <p:cNvPr id="49" name="Picture 48" descr="A close up of a computer&#10;&#10;Description automatically generated">
            <a:extLst>
              <a:ext uri="{FF2B5EF4-FFF2-40B4-BE49-F238E27FC236}">
                <a16:creationId xmlns="" xmlns:a16="http://schemas.microsoft.com/office/drawing/2014/main" id="{3D30E8AD-6BBA-47EB-A63C-45B8C5605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211" y="3966828"/>
            <a:ext cx="965238" cy="1126112"/>
          </a:xfrm>
          <a:prstGeom prst="rect">
            <a:avLst/>
          </a:prstGeom>
        </p:spPr>
      </p:pic>
      <p:pic>
        <p:nvPicPr>
          <p:cNvPr id="51" name="Picture 50" descr="A screen shot of a computer&#10;&#10;Description automatically generated">
            <a:extLst>
              <a:ext uri="{FF2B5EF4-FFF2-40B4-BE49-F238E27FC236}">
                <a16:creationId xmlns="" xmlns:a16="http://schemas.microsoft.com/office/drawing/2014/main" id="{D1B5DF47-EAB3-4D56-9C39-484D3EB1B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9211" y="3965653"/>
            <a:ext cx="965238" cy="1128462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="" xmlns:a16="http://schemas.microsoft.com/office/drawing/2014/main" id="{AEF0050C-2B5C-4011-ABAE-B1EE99750C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2938" y="4126758"/>
            <a:ext cx="1210545" cy="990797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21A24B2A-1D8B-4392-B046-377ED98742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8141" y="4106429"/>
            <a:ext cx="1398736" cy="1008243"/>
          </a:xfrm>
          <a:prstGeom prst="rect">
            <a:avLst/>
          </a:prstGeom>
        </p:spPr>
      </p:pic>
      <p:pic>
        <p:nvPicPr>
          <p:cNvPr id="57" name="Picture 56" descr="A picture containing graphics, drawing&#10;&#10;Description automatically generated">
            <a:extLst>
              <a:ext uri="{FF2B5EF4-FFF2-40B4-BE49-F238E27FC236}">
                <a16:creationId xmlns="" xmlns:a16="http://schemas.microsoft.com/office/drawing/2014/main" id="{B621AE8B-9769-46D6-8562-5E0B231562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2401" y="3955855"/>
            <a:ext cx="1116835" cy="1139968"/>
          </a:xfrm>
          <a:prstGeom prst="rect">
            <a:avLst/>
          </a:prstGeom>
        </p:spPr>
      </p:pic>
      <p:pic>
        <p:nvPicPr>
          <p:cNvPr id="59" name="Picture 58" descr="A picture containing drawing, food&#10;&#10;Description automatically generated">
            <a:extLst>
              <a:ext uri="{FF2B5EF4-FFF2-40B4-BE49-F238E27FC236}">
                <a16:creationId xmlns="" xmlns:a16="http://schemas.microsoft.com/office/drawing/2014/main" id="{A8AB72E8-F396-48B8-9C3D-2B2E9E4546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8338" y="4024077"/>
            <a:ext cx="1319743" cy="1025700"/>
          </a:xfrm>
          <a:prstGeom prst="rect">
            <a:avLst/>
          </a:prstGeom>
        </p:spPr>
      </p:pic>
      <p:pic>
        <p:nvPicPr>
          <p:cNvPr id="61" name="Picture 60" descr="A close up of a sign&#10;&#10;Description automatically generated">
            <a:extLst>
              <a:ext uri="{FF2B5EF4-FFF2-40B4-BE49-F238E27FC236}">
                <a16:creationId xmlns="" xmlns:a16="http://schemas.microsoft.com/office/drawing/2014/main" id="{9D03FBCD-1DB9-4BAB-8966-C5D10B8F0F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7188" y="4031542"/>
            <a:ext cx="1360475" cy="88047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606562A8-3B1D-4721-8AAF-F1035D443A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95777" y="3920486"/>
            <a:ext cx="1121100" cy="1194186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="" xmlns:a16="http://schemas.microsoft.com/office/drawing/2014/main" id="{A77C59E4-6E20-4E29-AEE2-1B36BAD09A6B}"/>
              </a:ext>
            </a:extLst>
          </p:cNvPr>
          <p:cNvSpPr/>
          <p:nvPr/>
        </p:nvSpPr>
        <p:spPr>
          <a:xfrm>
            <a:off x="3700872" y="3857391"/>
            <a:ext cx="1520848" cy="1313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="" xmlns:a16="http://schemas.microsoft.com/office/drawing/2014/main" id="{C943B41D-6323-4A3F-A49F-4E6C4053AFFD}"/>
              </a:ext>
            </a:extLst>
          </p:cNvPr>
          <p:cNvSpPr/>
          <p:nvPr/>
        </p:nvSpPr>
        <p:spPr>
          <a:xfrm>
            <a:off x="7049389" y="3835659"/>
            <a:ext cx="1520848" cy="1313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7A317FB-6FA0-432D-9D17-B8944B57B89A}"/>
              </a:ext>
            </a:extLst>
          </p:cNvPr>
          <p:cNvSpPr txBox="1"/>
          <p:nvPr/>
        </p:nvSpPr>
        <p:spPr>
          <a:xfrm>
            <a:off x="3008072" y="3060450"/>
            <a:ext cx="100195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OpenDyslexicAlta" panose="00000500000000000000" pitchFamily="50" charset="0"/>
              </a:rPr>
              <a:t>Cats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3ED54F9-7CCB-43EC-8B5B-0AE4FD3C8EC6}"/>
              </a:ext>
            </a:extLst>
          </p:cNvPr>
          <p:cNvSpPr txBox="1"/>
          <p:nvPr/>
        </p:nvSpPr>
        <p:spPr>
          <a:xfrm>
            <a:off x="3008072" y="1882233"/>
            <a:ext cx="108767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OpenDyslexicAlta" panose="00000500000000000000" pitchFamily="50" charset="0"/>
              </a:rPr>
              <a:t>Dogs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0727F64-3D23-4F3C-8F98-CD5F3FBC1CC4}"/>
              </a:ext>
            </a:extLst>
          </p:cNvPr>
          <p:cNvSpPr txBox="1"/>
          <p:nvPr/>
        </p:nvSpPr>
        <p:spPr>
          <a:xfrm>
            <a:off x="1103071" y="1847108"/>
            <a:ext cx="108767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OpenDyslexicAlta" panose="00000500000000000000" pitchFamily="50" charset="0"/>
              </a:rPr>
              <a:t>Birds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26AFE12-580E-4EB6-BA23-79409FDC84FA}"/>
              </a:ext>
            </a:extLst>
          </p:cNvPr>
          <p:cNvSpPr txBox="1"/>
          <p:nvPr/>
        </p:nvSpPr>
        <p:spPr>
          <a:xfrm>
            <a:off x="937051" y="3060450"/>
            <a:ext cx="128587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OpenDyslexicAlta" panose="00000500000000000000" pitchFamily="50" charset="0"/>
              </a:rPr>
              <a:t>Sheep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E814D0-A93E-4D8F-BD4B-AFD0078A2D20}"/>
              </a:ext>
            </a:extLst>
          </p:cNvPr>
          <p:cNvSpPr txBox="1"/>
          <p:nvPr/>
        </p:nvSpPr>
        <p:spPr>
          <a:xfrm>
            <a:off x="5221720" y="1829929"/>
            <a:ext cx="1116253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eat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6096444-E97E-4961-8038-7BA9DA714820}"/>
              </a:ext>
            </a:extLst>
          </p:cNvPr>
          <p:cNvSpPr txBox="1"/>
          <p:nvPr/>
        </p:nvSpPr>
        <p:spPr>
          <a:xfrm>
            <a:off x="5221720" y="2968366"/>
            <a:ext cx="1116253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drink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4BDF3DF-577A-4179-9C29-00F3FDB0D34E}"/>
              </a:ext>
            </a:extLst>
          </p:cNvPr>
          <p:cNvSpPr txBox="1"/>
          <p:nvPr/>
        </p:nvSpPr>
        <p:spPr>
          <a:xfrm>
            <a:off x="7421570" y="1829930"/>
            <a:ext cx="1087679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fish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6B25DB3-C10D-49C9-8E5C-5FB958FCDF74}"/>
              </a:ext>
            </a:extLst>
          </p:cNvPr>
          <p:cNvSpPr txBox="1"/>
          <p:nvPr/>
        </p:nvSpPr>
        <p:spPr>
          <a:xfrm>
            <a:off x="9326571" y="1848238"/>
            <a:ext cx="1087679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milk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3A8AE56-FA34-442F-9638-53878E677BE6}"/>
              </a:ext>
            </a:extLst>
          </p:cNvPr>
          <p:cNvSpPr txBox="1"/>
          <p:nvPr/>
        </p:nvSpPr>
        <p:spPr>
          <a:xfrm>
            <a:off x="7421569" y="2989000"/>
            <a:ext cx="119245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water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0D5C6E4B-9E98-4D97-9CE6-E59C33E0A233}"/>
              </a:ext>
            </a:extLst>
          </p:cNvPr>
          <p:cNvSpPr txBox="1"/>
          <p:nvPr/>
        </p:nvSpPr>
        <p:spPr>
          <a:xfrm>
            <a:off x="9221795" y="2999120"/>
            <a:ext cx="1315575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plants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="" xmlns:a16="http://schemas.microsoft.com/office/drawing/2014/main" id="{4CF31637-DCCA-45A9-8B0D-1B41E9C4B3E3}"/>
              </a:ext>
            </a:extLst>
          </p:cNvPr>
          <p:cNvCxnSpPr/>
          <p:nvPr/>
        </p:nvCxnSpPr>
        <p:spPr>
          <a:xfrm>
            <a:off x="2400497" y="5901783"/>
            <a:ext cx="787495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2A057819-51CF-4750-A7CF-4361B5694571}"/>
              </a:ext>
            </a:extLst>
          </p:cNvPr>
          <p:cNvSpPr txBox="1"/>
          <p:nvPr/>
        </p:nvSpPr>
        <p:spPr>
          <a:xfrm>
            <a:off x="11124940" y="2153094"/>
            <a:ext cx="237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D2DC4D85-ABD7-45D4-BBF5-FFFCB00BFCFC}"/>
              </a:ext>
            </a:extLst>
          </p:cNvPr>
          <p:cNvGrpSpPr/>
          <p:nvPr/>
        </p:nvGrpSpPr>
        <p:grpSpPr>
          <a:xfrm>
            <a:off x="10714583" y="2309903"/>
            <a:ext cx="1033977" cy="990255"/>
            <a:chOff x="1462859" y="2465714"/>
            <a:chExt cx="2396378" cy="2122767"/>
          </a:xfrm>
        </p:grpSpPr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32759412-8D30-48D6-B344-0F62AEAB2D4A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26" name="Oval 25">
                <a:extLst>
                  <a:ext uri="{FF2B5EF4-FFF2-40B4-BE49-F238E27FC236}">
                    <a16:creationId xmlns="" xmlns:a16="http://schemas.microsoft.com/office/drawing/2014/main" id="{AD9D914B-F18C-46B7-B0CE-2B2A166AB97C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839F48AC-8033-4786-9BCE-6BD047852526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="" xmlns:a16="http://schemas.microsoft.com/office/drawing/2014/main" id="{EBA47164-3CBD-473D-A250-A21BE0B37FFC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98130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1.11111E-6 L 0.09935 0.361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83" y="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1.85185E-6 L 0.0931 0.5335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48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7.40741E-7 L 0.24804 0.5377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2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00026 0.541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2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0417 L -0.00013 0.3752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2.96296E-6 L -0.08711 0.5407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62" y="2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7.40741E-7 L -0.24336 0.5386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74" y="2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4.44444E-6 L -0.08789 0.3717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01" y="1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33333E-6 L -0.23542 0.37084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11111E-6 L 0.24492 0.36088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40" y="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7037E-7 L -0.29375 0.48148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87" y="2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64" grpId="0" animBg="1"/>
      <p:bldP spid="64" grpId="1" animBg="1"/>
      <p:bldP spid="64" grpId="2" animBg="1"/>
      <p:bldP spid="64" grpId="3" animBg="1"/>
      <p:bldP spid="66" grpId="0" animBg="1"/>
      <p:bldP spid="66" grpId="1" animBg="1"/>
      <p:bldP spid="66" grpId="2" animBg="1"/>
      <p:bldP spid="66" grpId="3" animBg="1"/>
      <p:bldP spid="3" grpId="0" animBg="1"/>
      <p:bldP spid="5" grpId="0" animBg="1"/>
      <p:bldP spid="7" grpId="0" animBg="1"/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2A057819-51CF-4750-A7CF-4361B5694571}"/>
              </a:ext>
            </a:extLst>
          </p:cNvPr>
          <p:cNvSpPr txBox="1"/>
          <p:nvPr/>
        </p:nvSpPr>
        <p:spPr>
          <a:xfrm>
            <a:off x="11124940" y="2153094"/>
            <a:ext cx="237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3FEB62ED-BFD7-4B54-AE24-5C23E0B4DB3E}"/>
              </a:ext>
            </a:extLst>
          </p:cNvPr>
          <p:cNvGrpSpPr/>
          <p:nvPr/>
        </p:nvGrpSpPr>
        <p:grpSpPr>
          <a:xfrm>
            <a:off x="1079679" y="548002"/>
            <a:ext cx="2621193" cy="755639"/>
            <a:chOff x="6672675" y="899004"/>
            <a:chExt cx="2621193" cy="755639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="" xmlns:a16="http://schemas.microsoft.com/office/drawing/2014/main" id="{0B92A8D8-6714-4171-9769-AE98EF22EFEC}"/>
                </a:ext>
              </a:extLst>
            </p:cNvPr>
            <p:cNvSpPr/>
            <p:nvPr/>
          </p:nvSpPr>
          <p:spPr>
            <a:xfrm>
              <a:off x="6828233" y="975176"/>
              <a:ext cx="2465635" cy="679467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Choose a noun:</a:t>
              </a:r>
              <a:r>
                <a:rPr lang="en-GB" dirty="0">
                  <a:latin typeface="OpenDyslexicAlta" panose="00000500000000000000" pitchFamily="50" charset="0"/>
                </a:rPr>
                <a:t> </a:t>
              </a:r>
            </a:p>
          </p:txBody>
        </p:sp>
        <p:sp>
          <p:nvSpPr>
            <p:cNvPr id="35" name="Oval 34">
              <a:extLst>
                <a:ext uri="{FF2B5EF4-FFF2-40B4-BE49-F238E27FC236}">
                  <a16:creationId xmlns="" xmlns:a16="http://schemas.microsoft.com/office/drawing/2014/main" id="{BF7A57A7-3E82-42EA-9B49-4177769E17F5}"/>
                </a:ext>
              </a:extLst>
            </p:cNvPr>
            <p:cNvSpPr/>
            <p:nvPr/>
          </p:nvSpPr>
          <p:spPr>
            <a:xfrm>
              <a:off x="6672675" y="899004"/>
              <a:ext cx="456971" cy="429016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A9FAEBC7-54E1-4B48-96A9-1C90489CA39E}"/>
                </a:ext>
              </a:extLst>
            </p:cNvPr>
            <p:cNvSpPr txBox="1"/>
            <p:nvPr/>
          </p:nvSpPr>
          <p:spPr>
            <a:xfrm>
              <a:off x="6737760" y="899004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1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="" xmlns:a16="http://schemas.microsoft.com/office/drawing/2014/main" id="{71D555AE-C7B8-41D8-9FA9-D21EEB38324C}"/>
              </a:ext>
            </a:extLst>
          </p:cNvPr>
          <p:cNvGrpSpPr/>
          <p:nvPr/>
        </p:nvGrpSpPr>
        <p:grpSpPr>
          <a:xfrm>
            <a:off x="4470579" y="548002"/>
            <a:ext cx="2621193" cy="755639"/>
            <a:chOff x="6672675" y="899004"/>
            <a:chExt cx="2621193" cy="755639"/>
          </a:xfrm>
        </p:grpSpPr>
        <p:sp>
          <p:nvSpPr>
            <p:cNvPr id="49" name="Rectangle: Rounded Corners 48">
              <a:extLst>
                <a:ext uri="{FF2B5EF4-FFF2-40B4-BE49-F238E27FC236}">
                  <a16:creationId xmlns="" xmlns:a16="http://schemas.microsoft.com/office/drawing/2014/main" id="{3572BDD9-EF47-49F7-AD59-D781DA3DD750}"/>
                </a:ext>
              </a:extLst>
            </p:cNvPr>
            <p:cNvSpPr/>
            <p:nvPr/>
          </p:nvSpPr>
          <p:spPr>
            <a:xfrm>
              <a:off x="6828233" y="975176"/>
              <a:ext cx="2465635" cy="679467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Choose a verb:</a:t>
              </a:r>
              <a:endParaRPr lang="en-GB" dirty="0">
                <a:latin typeface="OpenDyslexicAlta" panose="00000500000000000000" pitchFamily="50" charset="0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="" xmlns:a16="http://schemas.microsoft.com/office/drawing/2014/main" id="{20A893D4-1CCF-48BF-B2C2-CA52B21CB0A0}"/>
                </a:ext>
              </a:extLst>
            </p:cNvPr>
            <p:cNvSpPr/>
            <p:nvPr/>
          </p:nvSpPr>
          <p:spPr>
            <a:xfrm>
              <a:off x="6672675" y="899004"/>
              <a:ext cx="456971" cy="429016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25EC99C2-D9A8-4185-9611-E00EB2F10103}"/>
                </a:ext>
              </a:extLst>
            </p:cNvPr>
            <p:cNvSpPr txBox="1"/>
            <p:nvPr/>
          </p:nvSpPr>
          <p:spPr>
            <a:xfrm>
              <a:off x="6737760" y="899004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2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842E7A10-1DC8-4531-8A6C-F2AB3DBD1D73}"/>
              </a:ext>
            </a:extLst>
          </p:cNvPr>
          <p:cNvGrpSpPr/>
          <p:nvPr/>
        </p:nvGrpSpPr>
        <p:grpSpPr>
          <a:xfrm>
            <a:off x="7856277" y="523283"/>
            <a:ext cx="2621193" cy="772147"/>
            <a:chOff x="6672675" y="899004"/>
            <a:chExt cx="2621193" cy="772147"/>
          </a:xfrm>
        </p:grpSpPr>
        <p:sp>
          <p:nvSpPr>
            <p:cNvPr id="53" name="Rectangle: Rounded Corners 52">
              <a:extLst>
                <a:ext uri="{FF2B5EF4-FFF2-40B4-BE49-F238E27FC236}">
                  <a16:creationId xmlns="" xmlns:a16="http://schemas.microsoft.com/office/drawing/2014/main" id="{E67D47DA-0231-4B00-91E4-A4F5ADA0D31E}"/>
                </a:ext>
              </a:extLst>
            </p:cNvPr>
            <p:cNvSpPr/>
            <p:nvPr/>
          </p:nvSpPr>
          <p:spPr>
            <a:xfrm>
              <a:off x="6828233" y="991684"/>
              <a:ext cx="2465635" cy="679467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 Choose another noun:</a:t>
              </a:r>
              <a:endParaRPr lang="en-GB" dirty="0">
                <a:latin typeface="OpenDyslexicAlta" panose="00000500000000000000" pitchFamily="50" charset="0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="" xmlns:a16="http://schemas.microsoft.com/office/drawing/2014/main" id="{D63CB62E-6C44-4D55-B296-520ED63E9ACD}"/>
                </a:ext>
              </a:extLst>
            </p:cNvPr>
            <p:cNvSpPr/>
            <p:nvPr/>
          </p:nvSpPr>
          <p:spPr>
            <a:xfrm>
              <a:off x="6672675" y="899004"/>
              <a:ext cx="456971" cy="429016"/>
            </a:xfrm>
            <a:prstGeom prst="ellipse">
              <a:avLst/>
            </a:prstGeom>
            <a:solidFill>
              <a:srgbClr val="CC9900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1F04CC95-F118-41B1-B443-24909DE58E18}"/>
                </a:ext>
              </a:extLst>
            </p:cNvPr>
            <p:cNvSpPr txBox="1"/>
            <p:nvPr/>
          </p:nvSpPr>
          <p:spPr>
            <a:xfrm>
              <a:off x="6705217" y="907398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3</a:t>
              </a:r>
            </a:p>
          </p:txBody>
        </p:sp>
      </p:grpSp>
      <p:pic>
        <p:nvPicPr>
          <p:cNvPr id="4" name="Picture 3" descr="A picture containing drawing, light&#10;&#10;Description automatically generated">
            <a:extLst>
              <a:ext uri="{FF2B5EF4-FFF2-40B4-BE49-F238E27FC236}">
                <a16:creationId xmlns="" xmlns:a16="http://schemas.microsoft.com/office/drawing/2014/main" id="{15D53E07-189E-4ECD-A694-C4A8ADB95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0026" y="3798310"/>
            <a:ext cx="963594" cy="1377105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BDE98CDE-3674-4F77-B87F-9E0162B97C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3875" y="3827312"/>
            <a:ext cx="853675" cy="1348103"/>
          </a:xfrm>
          <a:prstGeom prst="rect">
            <a:avLst/>
          </a:prstGeom>
        </p:spPr>
      </p:pic>
      <p:pic>
        <p:nvPicPr>
          <p:cNvPr id="10" name="Picture 9" descr="A picture containing light, sign, food, drawing&#10;&#10;Description automatically generated">
            <a:extLst>
              <a:ext uri="{FF2B5EF4-FFF2-40B4-BE49-F238E27FC236}">
                <a16:creationId xmlns="" xmlns:a16="http://schemas.microsoft.com/office/drawing/2014/main" id="{15A48378-32B1-4C6F-8793-EE429551E3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0637" y="3935521"/>
            <a:ext cx="727192" cy="1261169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A900F26A-597F-4009-ABD9-3795186C7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089" y="3873115"/>
            <a:ext cx="807301" cy="1323575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="" xmlns:a16="http://schemas.microsoft.com/office/drawing/2014/main" id="{E4AE7596-8596-4CE7-A5A0-02568816B3F8}"/>
              </a:ext>
            </a:extLst>
          </p:cNvPr>
          <p:cNvGrpSpPr/>
          <p:nvPr/>
        </p:nvGrpSpPr>
        <p:grpSpPr>
          <a:xfrm>
            <a:off x="6681935" y="4244099"/>
            <a:ext cx="1319717" cy="857284"/>
            <a:chOff x="6464288" y="4249862"/>
            <a:chExt cx="1659217" cy="1025910"/>
          </a:xfrm>
        </p:grpSpPr>
        <p:pic>
          <p:nvPicPr>
            <p:cNvPr id="62" name="Picture 61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67F4C485-1B37-49B3-91E5-EDADC39F4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20418195">
              <a:off x="6464288" y="4269449"/>
              <a:ext cx="1023039" cy="951267"/>
            </a:xfrm>
            <a:prstGeom prst="rect">
              <a:avLst/>
            </a:prstGeom>
          </p:spPr>
        </p:pic>
        <p:pic>
          <p:nvPicPr>
            <p:cNvPr id="30" name="Picture 29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21EF4893-52A8-45FC-9DAA-61D4E924733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65233" y="4249862"/>
              <a:ext cx="1023039" cy="951267"/>
            </a:xfrm>
            <a:prstGeom prst="rect">
              <a:avLst/>
            </a:prstGeom>
          </p:spPr>
        </p:pic>
        <p:pic>
          <p:nvPicPr>
            <p:cNvPr id="60" name="Picture 59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9C5A46E7-87B2-43A1-95E0-F485A4629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567898">
              <a:off x="7100466" y="4324505"/>
              <a:ext cx="1023039" cy="951267"/>
            </a:xfrm>
            <a:prstGeom prst="rect">
              <a:avLst/>
            </a:prstGeom>
          </p:spPr>
        </p:pic>
      </p:grpSp>
      <p:grpSp>
        <p:nvGrpSpPr>
          <p:cNvPr id="69" name="Group 68">
            <a:extLst>
              <a:ext uri="{FF2B5EF4-FFF2-40B4-BE49-F238E27FC236}">
                <a16:creationId xmlns="" xmlns:a16="http://schemas.microsoft.com/office/drawing/2014/main" id="{C40E408D-8945-48BD-A0C5-8E4C7FD17175}"/>
              </a:ext>
            </a:extLst>
          </p:cNvPr>
          <p:cNvGrpSpPr/>
          <p:nvPr/>
        </p:nvGrpSpPr>
        <p:grpSpPr>
          <a:xfrm>
            <a:off x="6725126" y="4211293"/>
            <a:ext cx="1472469" cy="863085"/>
            <a:chOff x="8203727" y="5466957"/>
            <a:chExt cx="1845157" cy="1033983"/>
          </a:xfrm>
        </p:grpSpPr>
        <p:pic>
          <p:nvPicPr>
            <p:cNvPr id="67" name="Picture 66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1186215D-4AE9-44C3-A141-EDA70BCC4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03727" y="5475403"/>
              <a:ext cx="839194" cy="955505"/>
            </a:xfrm>
            <a:prstGeom prst="rect">
              <a:avLst/>
            </a:prstGeom>
          </p:spPr>
        </p:pic>
        <p:pic>
          <p:nvPicPr>
            <p:cNvPr id="20" name="Picture 19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BDD8D221-2084-4BB3-9B3D-10D70255E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22435" y="5466957"/>
              <a:ext cx="826449" cy="940994"/>
            </a:xfrm>
            <a:prstGeom prst="rect">
              <a:avLst/>
            </a:prstGeom>
          </p:spPr>
        </p:pic>
        <p:pic>
          <p:nvPicPr>
            <p:cNvPr id="65" name="Picture 64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E7751F3C-15E4-4037-8E5C-1BFC307A3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706295" y="5559946"/>
              <a:ext cx="826449" cy="940994"/>
            </a:xfrm>
            <a:prstGeom prst="rect">
              <a:avLst/>
            </a:prstGeom>
          </p:spPr>
        </p:pic>
      </p:grpSp>
      <p:grpSp>
        <p:nvGrpSpPr>
          <p:cNvPr id="74" name="Group 73">
            <a:extLst>
              <a:ext uri="{FF2B5EF4-FFF2-40B4-BE49-F238E27FC236}">
                <a16:creationId xmlns="" xmlns:a16="http://schemas.microsoft.com/office/drawing/2014/main" id="{2F5E7B6D-D8AC-4C00-AC79-2A1A030182F6}"/>
              </a:ext>
            </a:extLst>
          </p:cNvPr>
          <p:cNvGrpSpPr/>
          <p:nvPr/>
        </p:nvGrpSpPr>
        <p:grpSpPr>
          <a:xfrm>
            <a:off x="6825514" y="4272835"/>
            <a:ext cx="1315575" cy="869674"/>
            <a:chOff x="10173518" y="5753100"/>
            <a:chExt cx="1483993" cy="915553"/>
          </a:xfrm>
        </p:grpSpPr>
        <p:pic>
          <p:nvPicPr>
            <p:cNvPr id="16" name="Picture 15" descr="A picture containing mirror&#10;&#10;Description automatically generated">
              <a:extLst>
                <a:ext uri="{FF2B5EF4-FFF2-40B4-BE49-F238E27FC236}">
                  <a16:creationId xmlns="" xmlns:a16="http://schemas.microsoft.com/office/drawing/2014/main" id="{F7F52F12-0551-4DD5-B84D-C9FEB9CF4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228398" y="5753100"/>
              <a:ext cx="915560" cy="635065"/>
            </a:xfrm>
            <a:prstGeom prst="rect">
              <a:avLst/>
            </a:prstGeom>
          </p:spPr>
        </p:pic>
        <p:pic>
          <p:nvPicPr>
            <p:cNvPr id="71" name="Picture 70" descr="A picture containing mirror&#10;&#10;Description automatically generated">
              <a:extLst>
                <a:ext uri="{FF2B5EF4-FFF2-40B4-BE49-F238E27FC236}">
                  <a16:creationId xmlns="" xmlns:a16="http://schemas.microsoft.com/office/drawing/2014/main" id="{29B32F36-7011-4683-B847-739F38381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741951" y="5821680"/>
              <a:ext cx="915560" cy="635065"/>
            </a:xfrm>
            <a:prstGeom prst="rect">
              <a:avLst/>
            </a:prstGeom>
          </p:spPr>
        </p:pic>
        <p:pic>
          <p:nvPicPr>
            <p:cNvPr id="73" name="Picture 72" descr="A picture containing mirror&#10;&#10;Description automatically generated">
              <a:extLst>
                <a:ext uri="{FF2B5EF4-FFF2-40B4-BE49-F238E27FC236}">
                  <a16:creationId xmlns="" xmlns:a16="http://schemas.microsoft.com/office/drawing/2014/main" id="{7B611CFF-0A09-4A2C-8712-03202D9272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173518" y="6033588"/>
              <a:ext cx="915560" cy="635065"/>
            </a:xfrm>
            <a:prstGeom prst="rect">
              <a:avLst/>
            </a:prstGeom>
          </p:spPr>
        </p:pic>
      </p:grpSp>
      <p:grpSp>
        <p:nvGrpSpPr>
          <p:cNvPr id="85" name="Group 84">
            <a:extLst>
              <a:ext uri="{FF2B5EF4-FFF2-40B4-BE49-F238E27FC236}">
                <a16:creationId xmlns="" xmlns:a16="http://schemas.microsoft.com/office/drawing/2014/main" id="{67DD5815-687A-4B40-B2F8-22A7AE9F6DF5}"/>
              </a:ext>
            </a:extLst>
          </p:cNvPr>
          <p:cNvGrpSpPr/>
          <p:nvPr/>
        </p:nvGrpSpPr>
        <p:grpSpPr>
          <a:xfrm>
            <a:off x="6928713" y="4119262"/>
            <a:ext cx="1176741" cy="1056153"/>
            <a:chOff x="7886550" y="5792381"/>
            <a:chExt cx="1690940" cy="1505810"/>
          </a:xfrm>
        </p:grpSpPr>
        <p:pic>
          <p:nvPicPr>
            <p:cNvPr id="78" name="Picture 77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F73E88C5-C89D-47F8-B4C7-857C877476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886550" y="6242037"/>
              <a:ext cx="1103706" cy="1056154"/>
            </a:xfrm>
            <a:prstGeom prst="rect">
              <a:avLst/>
            </a:prstGeom>
          </p:spPr>
        </p:pic>
        <p:pic>
          <p:nvPicPr>
            <p:cNvPr id="76" name="Picture 75" descr="A close up of a sign&#10;&#10;Description automatically generated">
              <a:extLst>
                <a:ext uri="{FF2B5EF4-FFF2-40B4-BE49-F238E27FC236}">
                  <a16:creationId xmlns="" xmlns:a16="http://schemas.microsoft.com/office/drawing/2014/main" id="{7FDCB80B-847F-4A54-B220-9EB422AEB4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 rot="1571350">
              <a:off x="8387318" y="5826546"/>
              <a:ext cx="512381" cy="784958"/>
            </a:xfrm>
            <a:prstGeom prst="rect">
              <a:avLst/>
            </a:prstGeom>
          </p:spPr>
        </p:pic>
        <p:pic>
          <p:nvPicPr>
            <p:cNvPr id="80" name="Picture 79" descr="A close up of a sign&#10;&#10;Description automatically generated">
              <a:extLst>
                <a:ext uri="{FF2B5EF4-FFF2-40B4-BE49-F238E27FC236}">
                  <a16:creationId xmlns="" xmlns:a16="http://schemas.microsoft.com/office/drawing/2014/main" id="{5AD6F25C-F3AA-4FD7-B544-599669D419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8113156" y="5792381"/>
              <a:ext cx="512381" cy="784958"/>
            </a:xfrm>
            <a:prstGeom prst="rect">
              <a:avLst/>
            </a:prstGeom>
          </p:spPr>
        </p:pic>
        <p:pic>
          <p:nvPicPr>
            <p:cNvPr id="82" name="Picture 81" descr="A close up of a sign&#10;&#10;Description automatically generated">
              <a:extLst>
                <a:ext uri="{FF2B5EF4-FFF2-40B4-BE49-F238E27FC236}">
                  <a16:creationId xmlns="" xmlns:a16="http://schemas.microsoft.com/office/drawing/2014/main" id="{5C3D807E-4424-47D3-9C52-E97976EE27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 rot="4998447">
              <a:off x="8928820" y="6129438"/>
              <a:ext cx="512381" cy="784958"/>
            </a:xfrm>
            <a:prstGeom prst="rect">
              <a:avLst/>
            </a:prstGeom>
          </p:spPr>
        </p:pic>
        <p:pic>
          <p:nvPicPr>
            <p:cNvPr id="84" name="Picture 83" descr="A close up of a sign&#10;&#10;Description automatically generated">
              <a:extLst>
                <a:ext uri="{FF2B5EF4-FFF2-40B4-BE49-F238E27FC236}">
                  <a16:creationId xmlns="" xmlns:a16="http://schemas.microsoft.com/office/drawing/2014/main" id="{C20AB03F-770D-4CE1-981D-DE553A664A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 rot="3131759">
              <a:off x="8854456" y="5875926"/>
              <a:ext cx="512381" cy="784958"/>
            </a:xfrm>
            <a:prstGeom prst="rect">
              <a:avLst/>
            </a:prstGeom>
          </p:spPr>
        </p:pic>
      </p:grpSp>
      <p:sp>
        <p:nvSpPr>
          <p:cNvPr id="86" name="Rectangle 85">
            <a:extLst>
              <a:ext uri="{FF2B5EF4-FFF2-40B4-BE49-F238E27FC236}">
                <a16:creationId xmlns="" xmlns:a16="http://schemas.microsoft.com/office/drawing/2014/main" id="{4DFEC355-A6BD-4032-997B-8840B9155A69}"/>
              </a:ext>
            </a:extLst>
          </p:cNvPr>
          <p:cNvSpPr/>
          <p:nvPr/>
        </p:nvSpPr>
        <p:spPr>
          <a:xfrm>
            <a:off x="3638314" y="3733740"/>
            <a:ext cx="1520848" cy="15062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="" xmlns:a16="http://schemas.microsoft.com/office/drawing/2014/main" id="{AE985968-3F21-4827-834E-1331C8DBB359}"/>
              </a:ext>
            </a:extLst>
          </p:cNvPr>
          <p:cNvSpPr/>
          <p:nvPr/>
        </p:nvSpPr>
        <p:spPr>
          <a:xfrm>
            <a:off x="6552327" y="3992798"/>
            <a:ext cx="1645267" cy="1247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7A317FB-6FA0-432D-9D17-B8944B57B89A}"/>
              </a:ext>
            </a:extLst>
          </p:cNvPr>
          <p:cNvSpPr txBox="1"/>
          <p:nvPr/>
        </p:nvSpPr>
        <p:spPr>
          <a:xfrm>
            <a:off x="3008072" y="3060450"/>
            <a:ext cx="100195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Eve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3ED54F9-7CCB-43EC-8B5B-0AE4FD3C8EC6}"/>
              </a:ext>
            </a:extLst>
          </p:cNvPr>
          <p:cNvSpPr txBox="1"/>
          <p:nvPr/>
        </p:nvSpPr>
        <p:spPr>
          <a:xfrm>
            <a:off x="3008072" y="1882233"/>
            <a:ext cx="126048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OpenDyslexicAlta" panose="00000500000000000000" pitchFamily="50" charset="0"/>
              </a:rPr>
              <a:t>Jamal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0727F64-3D23-4F3C-8F98-CD5F3FBC1CC4}"/>
              </a:ext>
            </a:extLst>
          </p:cNvPr>
          <p:cNvSpPr txBox="1"/>
          <p:nvPr/>
        </p:nvSpPr>
        <p:spPr>
          <a:xfrm>
            <a:off x="1103071" y="1847108"/>
            <a:ext cx="128587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OpenDyslexicAlta" panose="00000500000000000000" pitchFamily="50" charset="0"/>
              </a:rPr>
              <a:t>James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26AFE12-580E-4EB6-BA23-79409FDC84FA}"/>
              </a:ext>
            </a:extLst>
          </p:cNvPr>
          <p:cNvSpPr txBox="1"/>
          <p:nvPr/>
        </p:nvSpPr>
        <p:spPr>
          <a:xfrm>
            <a:off x="937051" y="3060450"/>
            <a:ext cx="128587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Ruth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E814D0-A93E-4D8F-BD4B-AFD0078A2D20}"/>
              </a:ext>
            </a:extLst>
          </p:cNvPr>
          <p:cNvSpPr txBox="1"/>
          <p:nvPr/>
        </p:nvSpPr>
        <p:spPr>
          <a:xfrm>
            <a:off x="5128082" y="1829929"/>
            <a:ext cx="1379513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kicks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4BDF3DF-577A-4179-9C29-00F3FDB0D34E}"/>
              </a:ext>
            </a:extLst>
          </p:cNvPr>
          <p:cNvSpPr txBox="1"/>
          <p:nvPr/>
        </p:nvSpPr>
        <p:spPr>
          <a:xfrm>
            <a:off x="7427445" y="1873894"/>
            <a:ext cx="142171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bread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6B25DB3-C10D-49C9-8E5C-5FB958FCDF74}"/>
              </a:ext>
            </a:extLst>
          </p:cNvPr>
          <p:cNvSpPr txBox="1"/>
          <p:nvPr/>
        </p:nvSpPr>
        <p:spPr>
          <a:xfrm>
            <a:off x="9370396" y="1888569"/>
            <a:ext cx="1315575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stones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3A8AE56-FA34-442F-9638-53878E677BE6}"/>
              </a:ext>
            </a:extLst>
          </p:cNvPr>
          <p:cNvSpPr txBox="1"/>
          <p:nvPr/>
        </p:nvSpPr>
        <p:spPr>
          <a:xfrm>
            <a:off x="7370469" y="3146606"/>
            <a:ext cx="1623013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cakes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0D5C6E4B-9E98-4D97-9CE6-E59C33E0A233}"/>
              </a:ext>
            </a:extLst>
          </p:cNvPr>
          <p:cNvSpPr txBox="1"/>
          <p:nvPr/>
        </p:nvSpPr>
        <p:spPr>
          <a:xfrm>
            <a:off x="9315723" y="3148335"/>
            <a:ext cx="1315575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plants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6DBC718B-D9FB-452F-803E-39580BB7AF9C}"/>
              </a:ext>
            </a:extLst>
          </p:cNvPr>
          <p:cNvSpPr txBox="1"/>
          <p:nvPr/>
        </p:nvSpPr>
        <p:spPr>
          <a:xfrm>
            <a:off x="5145241" y="3173359"/>
            <a:ext cx="1379514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eats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="" xmlns:a16="http://schemas.microsoft.com/office/drawing/2014/main" id="{3ADAB40E-6DAA-4662-B940-D39FF88CB1ED}"/>
              </a:ext>
            </a:extLst>
          </p:cNvPr>
          <p:cNvSpPr txBox="1"/>
          <p:nvPr/>
        </p:nvSpPr>
        <p:spPr>
          <a:xfrm>
            <a:off x="11207206" y="2189241"/>
            <a:ext cx="237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="" xmlns:a16="http://schemas.microsoft.com/office/drawing/2014/main" id="{4CF31637-DCCA-45A9-8B0D-1B41E9C4B3E3}"/>
              </a:ext>
            </a:extLst>
          </p:cNvPr>
          <p:cNvCxnSpPr/>
          <p:nvPr/>
        </p:nvCxnSpPr>
        <p:spPr>
          <a:xfrm>
            <a:off x="2400497" y="5901783"/>
            <a:ext cx="787495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D2DC4D85-ABD7-45D4-BBF5-FFFCB00BFCFC}"/>
              </a:ext>
            </a:extLst>
          </p:cNvPr>
          <p:cNvGrpSpPr/>
          <p:nvPr/>
        </p:nvGrpSpPr>
        <p:grpSpPr>
          <a:xfrm>
            <a:off x="10714583" y="2309903"/>
            <a:ext cx="1033977" cy="990255"/>
            <a:chOff x="1462859" y="2465714"/>
            <a:chExt cx="2396378" cy="2122767"/>
          </a:xfrm>
        </p:grpSpPr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32759412-8D30-48D6-B344-0F62AEAB2D4A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26" name="Oval 25">
                <a:extLst>
                  <a:ext uri="{FF2B5EF4-FFF2-40B4-BE49-F238E27FC236}">
                    <a16:creationId xmlns="" xmlns:a16="http://schemas.microsoft.com/office/drawing/2014/main" id="{AD9D914B-F18C-46B7-B0CE-2B2A166AB97C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839F48AC-8033-4786-9BCE-6BD047852526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="" xmlns:a16="http://schemas.microsoft.com/office/drawing/2014/main" id="{EBA47164-3CBD-473D-A250-A21BE0B37FFC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400946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1.11111E-6 L 0.09414 0.35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1" y="1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0.00162 L 0.07357 0.5282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9" y="2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22669 0.533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28" y="2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11111E-6 L 0.24036 0.3562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18" y="1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00378 0.5370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96296E-6 L -0.07018 0.530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6" y="2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2.22222E-6 L -0.23034 0.5277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3" y="2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1.11111E-6 L -0.06653 0.3444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59259E-6 L -0.22578 0.3442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9" y="1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7037E-6 L 0.00247 0.33935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1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72 -0.01389 L -0.28203 0.467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87" y="2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3" grpId="0" animBg="1"/>
      <p:bldP spid="5" grpId="0" animBg="1"/>
      <p:bldP spid="7" grpId="0" animBg="1"/>
      <p:bldP spid="9" grpId="0" animBg="1"/>
      <p:bldP spid="11" grpId="0" animBg="1"/>
      <p:bldP spid="15" grpId="0" animBg="1"/>
      <p:bldP spid="17" grpId="0" animBg="1"/>
      <p:bldP spid="19" grpId="0" animBg="1"/>
      <p:bldP spid="21" grpId="0" animBg="1"/>
      <p:bldP spid="48" grpId="0" animBg="1"/>
      <p:bldP spid="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61F49C5-D903-4851-90C3-7CBB1D2400EE}"/>
              </a:ext>
            </a:extLst>
          </p:cNvPr>
          <p:cNvSpPr txBox="1"/>
          <p:nvPr/>
        </p:nvSpPr>
        <p:spPr>
          <a:xfrm>
            <a:off x="3038550" y="3322320"/>
            <a:ext cx="3686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sleep in caves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1614A22-66A5-411E-8532-B2195DB831F9}"/>
              </a:ext>
            </a:extLst>
          </p:cNvPr>
          <p:cNvSpPr txBox="1"/>
          <p:nvPr/>
        </p:nvSpPr>
        <p:spPr>
          <a:xfrm>
            <a:off x="3038550" y="1945607"/>
            <a:ext cx="3468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eat seeds.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28CC050-FF5E-40A4-BA4C-CAB152E705E8}"/>
              </a:ext>
            </a:extLst>
          </p:cNvPr>
          <p:cNvSpPr txBox="1"/>
          <p:nvPr/>
        </p:nvSpPr>
        <p:spPr>
          <a:xfrm>
            <a:off x="1417320" y="4857663"/>
            <a:ext cx="5750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Fish          in the sea.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BD96C837-9C1B-448B-819B-A3D6A82C23C2}"/>
              </a:ext>
            </a:extLst>
          </p:cNvPr>
          <p:cNvSpPr/>
          <p:nvPr/>
        </p:nvSpPr>
        <p:spPr>
          <a:xfrm>
            <a:off x="1417320" y="1945607"/>
            <a:ext cx="162123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2A0D4ADE-9920-4655-A9D9-6F8907EA433C}"/>
              </a:ext>
            </a:extLst>
          </p:cNvPr>
          <p:cNvSpPr/>
          <p:nvPr/>
        </p:nvSpPr>
        <p:spPr>
          <a:xfrm>
            <a:off x="1417320" y="3322319"/>
            <a:ext cx="162123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E6C6394C-7C43-4059-A7B2-6F4DDC9EBBF5}"/>
              </a:ext>
            </a:extLst>
          </p:cNvPr>
          <p:cNvSpPr/>
          <p:nvPr/>
        </p:nvSpPr>
        <p:spPr>
          <a:xfrm>
            <a:off x="2534568" y="4822251"/>
            <a:ext cx="162123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BE9E9815-0EBB-4B29-A41F-A84BDA23F6F1}"/>
              </a:ext>
            </a:extLst>
          </p:cNvPr>
          <p:cNvGrpSpPr/>
          <p:nvPr/>
        </p:nvGrpSpPr>
        <p:grpSpPr>
          <a:xfrm>
            <a:off x="581024" y="538848"/>
            <a:ext cx="5894778" cy="997665"/>
            <a:chOff x="3748342" y="610444"/>
            <a:chExt cx="5894778" cy="997665"/>
          </a:xfrm>
        </p:grpSpPr>
        <p:sp>
          <p:nvSpPr>
            <p:cNvPr id="2" name="Rectangle: Rounded Corners 1">
              <a:extLst>
                <a:ext uri="{FF2B5EF4-FFF2-40B4-BE49-F238E27FC236}">
                  <a16:creationId xmlns="" xmlns:a16="http://schemas.microsoft.com/office/drawing/2014/main" id="{73B743E6-8E5A-47D0-8A5B-66E48925BBD2}"/>
                </a:ext>
              </a:extLst>
            </p:cNvPr>
            <p:cNvSpPr/>
            <p:nvPr/>
          </p:nvSpPr>
          <p:spPr>
            <a:xfrm>
              <a:off x="3815720" y="610444"/>
              <a:ext cx="5827400" cy="95246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6A7C83C1-1940-4ABC-BFFB-757B85BF7372}"/>
                </a:ext>
              </a:extLst>
            </p:cNvPr>
            <p:cNvSpPr txBox="1"/>
            <p:nvPr/>
          </p:nvSpPr>
          <p:spPr>
            <a:xfrm>
              <a:off x="3748342" y="654002"/>
              <a:ext cx="548329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OpenDyslexicAlta" panose="00000500000000000000" pitchFamily="50" charset="0"/>
                </a:rPr>
                <a:t>Add words to make these sentences.</a:t>
              </a:r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="" xmlns:a16="http://schemas.microsoft.com/office/drawing/2014/main" id="{B91187D4-7C7D-4F5F-A07B-E1FDC4EC38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6177" y="1491310"/>
            <a:ext cx="1621231" cy="1326931"/>
          </a:xfrm>
          <a:prstGeom prst="rect">
            <a:avLst/>
          </a:prstGeom>
        </p:spPr>
      </p:pic>
      <p:pic>
        <p:nvPicPr>
          <p:cNvPr id="14" name="Picture 13" descr="A picture containing water, standing&#10;&#10;Description automatically generated">
            <a:extLst>
              <a:ext uri="{FF2B5EF4-FFF2-40B4-BE49-F238E27FC236}">
                <a16:creationId xmlns="" xmlns:a16="http://schemas.microsoft.com/office/drawing/2014/main" id="{B5CBD4DA-4B41-4A46-ACE7-74B53731C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1606" y="4269162"/>
            <a:ext cx="3210471" cy="1629364"/>
          </a:xfrm>
          <a:prstGeom prst="rect">
            <a:avLst/>
          </a:prstGeom>
        </p:spPr>
      </p:pic>
      <p:pic>
        <p:nvPicPr>
          <p:cNvPr id="16" name="Picture 15" descr="A close up of a sign&#10;&#10;Description automatically generated">
            <a:extLst>
              <a:ext uri="{FF2B5EF4-FFF2-40B4-BE49-F238E27FC236}">
                <a16:creationId xmlns="" xmlns:a16="http://schemas.microsoft.com/office/drawing/2014/main" id="{2BBA1479-AE6A-43D8-A1CB-B07620424C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091" y="4969641"/>
            <a:ext cx="968814" cy="601298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8DED142E-86C5-4B42-BB9F-0E2C8192CC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7896" y="4917326"/>
            <a:ext cx="572188" cy="683977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200F4A5C-DCC9-4C6C-A975-9B27B82D50E2}"/>
              </a:ext>
            </a:extLst>
          </p:cNvPr>
          <p:cNvSpPr/>
          <p:nvPr/>
        </p:nvSpPr>
        <p:spPr>
          <a:xfrm>
            <a:off x="6507480" y="3322320"/>
            <a:ext cx="217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0464A56F-A006-4B8E-8838-6E59DEEE2C41}"/>
              </a:ext>
            </a:extLst>
          </p:cNvPr>
          <p:cNvSpPr/>
          <p:nvPr/>
        </p:nvSpPr>
        <p:spPr>
          <a:xfrm>
            <a:off x="1547332" y="1963313"/>
            <a:ext cx="1361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Birds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1C22B497-DA3B-4374-B3CF-03F9E5069B63}"/>
              </a:ext>
            </a:extLst>
          </p:cNvPr>
          <p:cNvSpPr/>
          <p:nvPr/>
        </p:nvSpPr>
        <p:spPr>
          <a:xfrm>
            <a:off x="1449025" y="3357731"/>
            <a:ext cx="15568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Bears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FE7E39B7-7061-40C5-9317-074588CC0D6C}"/>
              </a:ext>
            </a:extLst>
          </p:cNvPr>
          <p:cNvSpPr/>
          <p:nvPr/>
        </p:nvSpPr>
        <p:spPr>
          <a:xfrm>
            <a:off x="2612911" y="4839957"/>
            <a:ext cx="13970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swim</a:t>
            </a:r>
            <a:endParaRPr lang="en-GB" sz="3600" dirty="0"/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69A0D6CC-E7CF-46E9-A87D-8E7472867045}"/>
              </a:ext>
            </a:extLst>
          </p:cNvPr>
          <p:cNvGrpSpPr/>
          <p:nvPr/>
        </p:nvGrpSpPr>
        <p:grpSpPr>
          <a:xfrm>
            <a:off x="3735777" y="2727571"/>
            <a:ext cx="3695607" cy="391318"/>
            <a:chOff x="3700123" y="2699472"/>
            <a:chExt cx="3695607" cy="391318"/>
          </a:xfrm>
        </p:grpSpPr>
        <p:sp>
          <p:nvSpPr>
            <p:cNvPr id="25" name="Speech Bubble: Rectangle with Corners Rounded 24">
              <a:extLst>
                <a:ext uri="{FF2B5EF4-FFF2-40B4-BE49-F238E27FC236}">
                  <a16:creationId xmlns="" xmlns:a16="http://schemas.microsoft.com/office/drawing/2014/main" id="{C6F5C590-90EA-49B3-8436-2AE1173B4ECA}"/>
                </a:ext>
              </a:extLst>
            </p:cNvPr>
            <p:cNvSpPr/>
            <p:nvPr/>
          </p:nvSpPr>
          <p:spPr>
            <a:xfrm>
              <a:off x="3700123" y="2699472"/>
              <a:ext cx="3603614" cy="391318"/>
            </a:xfrm>
            <a:prstGeom prst="wedgeRoundRectCallout">
              <a:avLst>
                <a:gd name="adj1" fmla="val 29755"/>
                <a:gd name="adj2" fmla="val 133831"/>
                <a:gd name="adj3" fmla="val 16667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="" xmlns:a16="http://schemas.microsoft.com/office/drawing/2014/main" id="{3C740E10-AC13-4FD1-80B7-18837289EE3F}"/>
                </a:ext>
              </a:extLst>
            </p:cNvPr>
            <p:cNvSpPr/>
            <p:nvPr/>
          </p:nvSpPr>
          <p:spPr>
            <a:xfrm>
              <a:off x="3792115" y="2715692"/>
              <a:ext cx="360361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OpenDyslexicAlta" panose="00000500000000000000" pitchFamily="50" charset="0"/>
                </a:rPr>
                <a:t>Don’t forget your </a:t>
              </a:r>
              <a:r>
                <a:rPr lang="en-GB" b="1" u="sng" dirty="0">
                  <a:latin typeface="OpenDyslexicAlta" panose="00000500000000000000" pitchFamily="50" charset="0"/>
                </a:rPr>
                <a:t>full stop</a:t>
              </a:r>
              <a:r>
                <a:rPr lang="en-GB" dirty="0">
                  <a:latin typeface="OpenDyslexicAlta" panose="00000500000000000000" pitchFamily="50" charset="0"/>
                </a:rPr>
                <a:t>.</a:t>
              </a:r>
              <a:endParaRPr lang="en-GB" dirty="0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B417C7C8-0520-404C-80EC-280924819EAE}"/>
              </a:ext>
            </a:extLst>
          </p:cNvPr>
          <p:cNvGrpSpPr/>
          <p:nvPr/>
        </p:nvGrpSpPr>
        <p:grpSpPr>
          <a:xfrm>
            <a:off x="6896006" y="502346"/>
            <a:ext cx="4714970" cy="954106"/>
            <a:chOff x="3748341" y="610445"/>
            <a:chExt cx="7288333" cy="95410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="" xmlns:a16="http://schemas.microsoft.com/office/drawing/2014/main" id="{C71B8123-3C63-4382-92C1-3BD1624C6CFD}"/>
                </a:ext>
              </a:extLst>
            </p:cNvPr>
            <p:cNvSpPr/>
            <p:nvPr/>
          </p:nvSpPr>
          <p:spPr>
            <a:xfrm>
              <a:off x="3815719" y="610445"/>
              <a:ext cx="7220955" cy="9541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2734BBB4-0A30-447D-9A80-7A67E6108A76}"/>
                </a:ext>
              </a:extLst>
            </p:cNvPr>
            <p:cNvSpPr txBox="1"/>
            <p:nvPr/>
          </p:nvSpPr>
          <p:spPr>
            <a:xfrm>
              <a:off x="3748341" y="662411"/>
              <a:ext cx="728833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OpenDyslexicAlta" panose="00000500000000000000" pitchFamily="50" charset="0"/>
                </a:rPr>
                <a:t>Are there any other words that could be used?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235606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2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5922ABBA-A058-40D4-80D6-B6EF54A71DE7}"/>
              </a:ext>
            </a:extLst>
          </p:cNvPr>
          <p:cNvGrpSpPr/>
          <p:nvPr/>
        </p:nvGrpSpPr>
        <p:grpSpPr>
          <a:xfrm>
            <a:off x="480158" y="589942"/>
            <a:ext cx="5803159" cy="633980"/>
            <a:chOff x="3528158" y="610445"/>
            <a:chExt cx="7508516" cy="633980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0D29DDED-1B8A-431A-806E-2A7BA51BB54B}"/>
                </a:ext>
              </a:extLst>
            </p:cNvPr>
            <p:cNvSpPr/>
            <p:nvPr/>
          </p:nvSpPr>
          <p:spPr>
            <a:xfrm>
              <a:off x="3815719" y="610445"/>
              <a:ext cx="7220955" cy="63398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10665DA4-0010-4E5B-9788-5D862069E531}"/>
                </a:ext>
              </a:extLst>
            </p:cNvPr>
            <p:cNvSpPr txBox="1"/>
            <p:nvPr/>
          </p:nvSpPr>
          <p:spPr>
            <a:xfrm>
              <a:off x="3528158" y="665825"/>
              <a:ext cx="72883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OpenDyslexicAlta" panose="00000500000000000000" pitchFamily="50" charset="0"/>
                </a:rPr>
                <a:t>Finish these sentences: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4550377-438F-4733-AD07-66A90E31AE3D}"/>
              </a:ext>
            </a:extLst>
          </p:cNvPr>
          <p:cNvSpPr txBox="1"/>
          <p:nvPr/>
        </p:nvSpPr>
        <p:spPr>
          <a:xfrm>
            <a:off x="817535" y="2042109"/>
            <a:ext cx="2533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Cats drink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8ECBCCF-5D07-4543-BFFE-B420DDDCC6DE}"/>
              </a:ext>
            </a:extLst>
          </p:cNvPr>
          <p:cNvSpPr txBox="1"/>
          <p:nvPr/>
        </p:nvSpPr>
        <p:spPr>
          <a:xfrm>
            <a:off x="5395152" y="4846676"/>
            <a:ext cx="2373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football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B544EF37-3AFE-47AA-85F4-1FAD882C2A60}"/>
              </a:ext>
            </a:extLst>
          </p:cNvPr>
          <p:cNvSpPr/>
          <p:nvPr/>
        </p:nvSpPr>
        <p:spPr>
          <a:xfrm>
            <a:off x="3202611" y="1928539"/>
            <a:ext cx="1514532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133A88FA-D235-4528-867D-E3B5F8A9BB8D}"/>
              </a:ext>
            </a:extLst>
          </p:cNvPr>
          <p:cNvSpPr/>
          <p:nvPr/>
        </p:nvSpPr>
        <p:spPr>
          <a:xfrm>
            <a:off x="1729717" y="4801283"/>
            <a:ext cx="1621230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B3C2CB25-990D-4735-B79D-B663A81B216C}"/>
              </a:ext>
            </a:extLst>
          </p:cNvPr>
          <p:cNvSpPr/>
          <p:nvPr/>
        </p:nvSpPr>
        <p:spPr>
          <a:xfrm>
            <a:off x="3669147" y="4801283"/>
            <a:ext cx="162123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5E2249F5-76CD-4E75-AFF6-8305C561679C}"/>
              </a:ext>
            </a:extLst>
          </p:cNvPr>
          <p:cNvSpPr txBox="1"/>
          <p:nvPr/>
        </p:nvSpPr>
        <p:spPr>
          <a:xfrm>
            <a:off x="1160519" y="3445071"/>
            <a:ext cx="800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Ed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3EF9173-1C81-4D26-951A-A6D3BABDF113}"/>
              </a:ext>
            </a:extLst>
          </p:cNvPr>
          <p:cNvSpPr/>
          <p:nvPr/>
        </p:nvSpPr>
        <p:spPr>
          <a:xfrm>
            <a:off x="2002971" y="3398321"/>
            <a:ext cx="1766442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FA3ED0A1-7D96-4285-9FF9-EAA73705D550}"/>
              </a:ext>
            </a:extLst>
          </p:cNvPr>
          <p:cNvSpPr txBox="1"/>
          <p:nvPr/>
        </p:nvSpPr>
        <p:spPr>
          <a:xfrm>
            <a:off x="3828316" y="3451617"/>
            <a:ext cx="2455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to music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8B49C8A-C71E-49EF-AE14-CFB22E1E1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7515" y="2606620"/>
            <a:ext cx="2352381" cy="2171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F1DDC1F7-6B86-4399-9552-0C32E613A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5835" y="4044652"/>
            <a:ext cx="2304762" cy="18857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929915B5-F0F3-4AD7-AF08-C2447E7B54A0}"/>
              </a:ext>
            </a:extLst>
          </p:cNvPr>
          <p:cNvSpPr/>
          <p:nvPr/>
        </p:nvSpPr>
        <p:spPr>
          <a:xfrm>
            <a:off x="5826369" y="3383515"/>
            <a:ext cx="217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138122CE-5906-498E-A96E-AFB4D462AF39}"/>
              </a:ext>
            </a:extLst>
          </p:cNvPr>
          <p:cNvSpPr/>
          <p:nvPr/>
        </p:nvSpPr>
        <p:spPr>
          <a:xfrm>
            <a:off x="4717143" y="1980553"/>
            <a:ext cx="217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06992F31-706F-4632-9652-623D6051AAB5}"/>
              </a:ext>
            </a:extLst>
          </p:cNvPr>
          <p:cNvSpPr/>
          <p:nvPr/>
        </p:nvSpPr>
        <p:spPr>
          <a:xfrm>
            <a:off x="7206988" y="4785120"/>
            <a:ext cx="217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  <a:endParaRPr lang="en-GB" sz="3600" dirty="0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DBC720D5-4A6D-44D4-AAEE-50243EA03636}"/>
              </a:ext>
            </a:extLst>
          </p:cNvPr>
          <p:cNvSpPr/>
          <p:nvPr/>
        </p:nvSpPr>
        <p:spPr>
          <a:xfrm>
            <a:off x="3346798" y="2014158"/>
            <a:ext cx="11095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milk</a:t>
            </a:r>
            <a:endParaRPr lang="en-GB" sz="3200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F7B61ED1-A728-4762-859D-8A7682FDBA29}"/>
              </a:ext>
            </a:extLst>
          </p:cNvPr>
          <p:cNvSpPr/>
          <p:nvPr/>
        </p:nvSpPr>
        <p:spPr>
          <a:xfrm>
            <a:off x="2045032" y="3431926"/>
            <a:ext cx="16823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dances</a:t>
            </a:r>
            <a:endParaRPr lang="en-GB" sz="3200" dirty="0"/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5E0F8C7D-D1B4-4234-9D25-1A9D2DD19AE5}"/>
              </a:ext>
            </a:extLst>
          </p:cNvPr>
          <p:cNvSpPr/>
          <p:nvPr/>
        </p:nvSpPr>
        <p:spPr>
          <a:xfrm>
            <a:off x="3827668" y="4815897"/>
            <a:ext cx="13239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plays</a:t>
            </a:r>
            <a:endParaRPr lang="en-GB" sz="3200" dirty="0"/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5DDB7795-ECBF-4E8D-9E31-DCC23842E7C9}"/>
              </a:ext>
            </a:extLst>
          </p:cNvPr>
          <p:cNvSpPr/>
          <p:nvPr/>
        </p:nvSpPr>
        <p:spPr>
          <a:xfrm>
            <a:off x="1706907" y="4868103"/>
            <a:ext cx="16440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Simran</a:t>
            </a:r>
            <a:endParaRPr lang="en-GB" sz="3200" dirty="0"/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72483C92-AEEB-4CF2-8000-7170695A17DE}"/>
              </a:ext>
            </a:extLst>
          </p:cNvPr>
          <p:cNvSpPr/>
          <p:nvPr/>
        </p:nvSpPr>
        <p:spPr>
          <a:xfrm>
            <a:off x="10041206" y="5730311"/>
            <a:ext cx="10955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Simran</a:t>
            </a:r>
            <a:endParaRPr lang="en-GB" sz="2000" dirty="0"/>
          </a:p>
        </p:txBody>
      </p:sp>
      <p:grpSp>
        <p:nvGrpSpPr>
          <p:cNvPr id="32" name="Group 31">
            <a:extLst>
              <a:ext uri="{FF2B5EF4-FFF2-40B4-BE49-F238E27FC236}">
                <a16:creationId xmlns="" xmlns:a16="http://schemas.microsoft.com/office/drawing/2014/main" id="{47AF54D7-A661-45AD-9FC8-77631778DD5C}"/>
              </a:ext>
            </a:extLst>
          </p:cNvPr>
          <p:cNvGrpSpPr/>
          <p:nvPr/>
        </p:nvGrpSpPr>
        <p:grpSpPr>
          <a:xfrm>
            <a:off x="5760545" y="1367775"/>
            <a:ext cx="1930527" cy="1236041"/>
            <a:chOff x="7619873" y="1479367"/>
            <a:chExt cx="1567380" cy="1035976"/>
          </a:xfrm>
        </p:grpSpPr>
        <p:pic>
          <p:nvPicPr>
            <p:cNvPr id="30" name="Picture 29" descr="A screen shot of a computer&#10;&#10;Description automatically generated">
              <a:extLst>
                <a:ext uri="{FF2B5EF4-FFF2-40B4-BE49-F238E27FC236}">
                  <a16:creationId xmlns="" xmlns:a16="http://schemas.microsoft.com/office/drawing/2014/main" id="{791063BD-18F1-4811-A061-C3411EAA7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34409" y="1869012"/>
              <a:ext cx="552844" cy="646331"/>
            </a:xfrm>
            <a:prstGeom prst="rect">
              <a:avLst/>
            </a:prstGeom>
          </p:spPr>
        </p:pic>
        <p:pic>
          <p:nvPicPr>
            <p:cNvPr id="31" name="Picture 30" descr="A picture containing drawing&#10;&#10;Description automatically generated">
              <a:extLst>
                <a:ext uri="{FF2B5EF4-FFF2-40B4-BE49-F238E27FC236}">
                  <a16:creationId xmlns="" xmlns:a16="http://schemas.microsoft.com/office/drawing/2014/main" id="{638BE4C8-1795-491F-934B-F8557E87AF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7619873" y="1479367"/>
              <a:ext cx="941026" cy="1002372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4DABEB43-8DFF-4B32-9E32-52083858F10E}"/>
              </a:ext>
            </a:extLst>
          </p:cNvPr>
          <p:cNvGrpSpPr/>
          <p:nvPr/>
        </p:nvGrpSpPr>
        <p:grpSpPr>
          <a:xfrm>
            <a:off x="1960911" y="1480436"/>
            <a:ext cx="3695607" cy="391318"/>
            <a:chOff x="3700123" y="2699472"/>
            <a:chExt cx="3695607" cy="391318"/>
          </a:xfrm>
        </p:grpSpPr>
        <p:sp>
          <p:nvSpPr>
            <p:cNvPr id="34" name="Speech Bubble: Rectangle with Corners Rounded 33">
              <a:extLst>
                <a:ext uri="{FF2B5EF4-FFF2-40B4-BE49-F238E27FC236}">
                  <a16:creationId xmlns="" xmlns:a16="http://schemas.microsoft.com/office/drawing/2014/main" id="{F11A95EE-B8B6-42F5-BD7B-62D8A70576DA}"/>
                </a:ext>
              </a:extLst>
            </p:cNvPr>
            <p:cNvSpPr/>
            <p:nvPr/>
          </p:nvSpPr>
          <p:spPr>
            <a:xfrm>
              <a:off x="3700123" y="2699472"/>
              <a:ext cx="3603614" cy="391318"/>
            </a:xfrm>
            <a:prstGeom prst="wedgeRoundRectCallout">
              <a:avLst>
                <a:gd name="adj1" fmla="val 29755"/>
                <a:gd name="adj2" fmla="val 133831"/>
                <a:gd name="adj3" fmla="val 16667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="" xmlns:a16="http://schemas.microsoft.com/office/drawing/2014/main" id="{66E0B098-EC69-4CC5-B904-AD43C85EF5BB}"/>
                </a:ext>
              </a:extLst>
            </p:cNvPr>
            <p:cNvSpPr/>
            <p:nvPr/>
          </p:nvSpPr>
          <p:spPr>
            <a:xfrm>
              <a:off x="3792115" y="2715692"/>
              <a:ext cx="360361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OpenDyslexicAlta" panose="00000500000000000000" pitchFamily="50" charset="0"/>
                </a:rPr>
                <a:t>Don’t forget your </a:t>
              </a:r>
              <a:r>
                <a:rPr lang="en-GB" b="1" u="sng" dirty="0">
                  <a:latin typeface="OpenDyslexicAlta" panose="00000500000000000000" pitchFamily="50" charset="0"/>
                </a:rPr>
                <a:t>full stop</a:t>
              </a:r>
              <a:r>
                <a:rPr lang="en-GB" dirty="0">
                  <a:latin typeface="OpenDyslexicAlta" panose="00000500000000000000" pitchFamily="50" charset="0"/>
                </a:rPr>
                <a:t>.</a:t>
              </a:r>
              <a:endParaRPr lang="en-GB" dirty="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F718091F-44A4-4200-938E-E576A21D3870}"/>
              </a:ext>
            </a:extLst>
          </p:cNvPr>
          <p:cNvGrpSpPr/>
          <p:nvPr/>
        </p:nvGrpSpPr>
        <p:grpSpPr>
          <a:xfrm>
            <a:off x="3087071" y="2870240"/>
            <a:ext cx="3695607" cy="391318"/>
            <a:chOff x="3700123" y="2699472"/>
            <a:chExt cx="3695607" cy="391318"/>
          </a:xfrm>
        </p:grpSpPr>
        <p:sp>
          <p:nvSpPr>
            <p:cNvPr id="37" name="Speech Bubble: Rectangle with Corners Rounded 36">
              <a:extLst>
                <a:ext uri="{FF2B5EF4-FFF2-40B4-BE49-F238E27FC236}">
                  <a16:creationId xmlns="" xmlns:a16="http://schemas.microsoft.com/office/drawing/2014/main" id="{E40B7F0F-423A-4B40-AEB6-778C602DFFFF}"/>
                </a:ext>
              </a:extLst>
            </p:cNvPr>
            <p:cNvSpPr/>
            <p:nvPr/>
          </p:nvSpPr>
          <p:spPr>
            <a:xfrm>
              <a:off x="3700123" y="2699472"/>
              <a:ext cx="3603614" cy="391318"/>
            </a:xfrm>
            <a:prstGeom prst="wedgeRoundRectCallout">
              <a:avLst>
                <a:gd name="adj1" fmla="val 29755"/>
                <a:gd name="adj2" fmla="val 133831"/>
                <a:gd name="adj3" fmla="val 16667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380466C4-5C27-409B-8D96-CAA58E00152C}"/>
                </a:ext>
              </a:extLst>
            </p:cNvPr>
            <p:cNvSpPr/>
            <p:nvPr/>
          </p:nvSpPr>
          <p:spPr>
            <a:xfrm>
              <a:off x="3792115" y="2715692"/>
              <a:ext cx="360361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OpenDyslexicAlta" panose="00000500000000000000" pitchFamily="50" charset="0"/>
                </a:rPr>
                <a:t>Don’t forget your </a:t>
              </a:r>
              <a:r>
                <a:rPr lang="en-GB" b="1" u="sng" dirty="0">
                  <a:latin typeface="OpenDyslexicAlta" panose="00000500000000000000" pitchFamily="50" charset="0"/>
                </a:rPr>
                <a:t>full stop</a:t>
              </a:r>
              <a:r>
                <a:rPr lang="en-GB" dirty="0">
                  <a:latin typeface="OpenDyslexicAlta" panose="00000500000000000000" pitchFamily="50" charset="0"/>
                </a:rPr>
                <a:t>.</a:t>
              </a:r>
              <a:endParaRPr lang="en-GB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="" xmlns:a16="http://schemas.microsoft.com/office/drawing/2014/main" id="{E76CEDDD-5C49-4248-BE6D-3DB4313D2F74}"/>
              </a:ext>
            </a:extLst>
          </p:cNvPr>
          <p:cNvGrpSpPr/>
          <p:nvPr/>
        </p:nvGrpSpPr>
        <p:grpSpPr>
          <a:xfrm>
            <a:off x="4405588" y="4222325"/>
            <a:ext cx="3695607" cy="391318"/>
            <a:chOff x="3700123" y="2699472"/>
            <a:chExt cx="3695607" cy="391318"/>
          </a:xfrm>
        </p:grpSpPr>
        <p:sp>
          <p:nvSpPr>
            <p:cNvPr id="40" name="Speech Bubble: Rectangle with Corners Rounded 39">
              <a:extLst>
                <a:ext uri="{FF2B5EF4-FFF2-40B4-BE49-F238E27FC236}">
                  <a16:creationId xmlns="" xmlns:a16="http://schemas.microsoft.com/office/drawing/2014/main" id="{CFB71191-9CCC-46D2-9D19-76E0AC6CDAFC}"/>
                </a:ext>
              </a:extLst>
            </p:cNvPr>
            <p:cNvSpPr/>
            <p:nvPr/>
          </p:nvSpPr>
          <p:spPr>
            <a:xfrm>
              <a:off x="3700123" y="2699472"/>
              <a:ext cx="3603614" cy="391318"/>
            </a:xfrm>
            <a:prstGeom prst="wedgeRoundRectCallout">
              <a:avLst>
                <a:gd name="adj1" fmla="val 29755"/>
                <a:gd name="adj2" fmla="val 133831"/>
                <a:gd name="adj3" fmla="val 16667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="" xmlns:a16="http://schemas.microsoft.com/office/drawing/2014/main" id="{09796C98-7D9B-4056-997E-842CC002D418}"/>
                </a:ext>
              </a:extLst>
            </p:cNvPr>
            <p:cNvSpPr/>
            <p:nvPr/>
          </p:nvSpPr>
          <p:spPr>
            <a:xfrm>
              <a:off x="3792115" y="2715692"/>
              <a:ext cx="360361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OpenDyslexicAlta" panose="00000500000000000000" pitchFamily="50" charset="0"/>
                </a:rPr>
                <a:t>Don’t forget your </a:t>
              </a:r>
              <a:r>
                <a:rPr lang="en-GB" b="1" u="sng" dirty="0">
                  <a:latin typeface="OpenDyslexicAlta" panose="00000500000000000000" pitchFamily="50" charset="0"/>
                </a:rPr>
                <a:t>full stop</a:t>
              </a:r>
              <a:r>
                <a:rPr lang="en-GB" dirty="0">
                  <a:latin typeface="OpenDyslexicAlta" panose="00000500000000000000" pitchFamily="50" charset="0"/>
                </a:rPr>
                <a:t>.</a:t>
              </a:r>
              <a:endParaRPr lang="en-GB" dirty="0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="" xmlns:a16="http://schemas.microsoft.com/office/drawing/2014/main" id="{C82F402A-075E-4187-A738-AC64463C85A1}"/>
              </a:ext>
            </a:extLst>
          </p:cNvPr>
          <p:cNvGrpSpPr/>
          <p:nvPr/>
        </p:nvGrpSpPr>
        <p:grpSpPr>
          <a:xfrm>
            <a:off x="6896006" y="502346"/>
            <a:ext cx="4714970" cy="954106"/>
            <a:chOff x="3748341" y="610445"/>
            <a:chExt cx="7288333" cy="954106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="" xmlns:a16="http://schemas.microsoft.com/office/drawing/2014/main" id="{4676FA46-BFFC-4D65-ADA7-070E1F9E3002}"/>
                </a:ext>
              </a:extLst>
            </p:cNvPr>
            <p:cNvSpPr/>
            <p:nvPr/>
          </p:nvSpPr>
          <p:spPr>
            <a:xfrm>
              <a:off x="3815719" y="610445"/>
              <a:ext cx="7220955" cy="9541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30E59497-46BA-49D7-98B1-7BEE1F91CD47}"/>
                </a:ext>
              </a:extLst>
            </p:cNvPr>
            <p:cNvSpPr txBox="1"/>
            <p:nvPr/>
          </p:nvSpPr>
          <p:spPr>
            <a:xfrm>
              <a:off x="3748341" y="662411"/>
              <a:ext cx="728833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OpenDyslexicAlta" panose="00000500000000000000" pitchFamily="50" charset="0"/>
                </a:rPr>
                <a:t>Are there any other words that could be used?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0707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5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13" grpId="0"/>
      <p:bldP spid="15" grpId="0"/>
      <p:bldP spid="24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5922ABBA-A058-40D4-80D6-B6EF54A71DE7}"/>
              </a:ext>
            </a:extLst>
          </p:cNvPr>
          <p:cNvGrpSpPr/>
          <p:nvPr/>
        </p:nvGrpSpPr>
        <p:grpSpPr>
          <a:xfrm>
            <a:off x="480158" y="589942"/>
            <a:ext cx="7508516" cy="633980"/>
            <a:chOff x="3528158" y="610445"/>
            <a:chExt cx="7508516" cy="633980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0D29DDED-1B8A-431A-806E-2A7BA51BB54B}"/>
                </a:ext>
              </a:extLst>
            </p:cNvPr>
            <p:cNvSpPr/>
            <p:nvPr/>
          </p:nvSpPr>
          <p:spPr>
            <a:xfrm>
              <a:off x="3815719" y="610445"/>
              <a:ext cx="7220955" cy="63398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10665DA4-0010-4E5B-9788-5D862069E531}"/>
                </a:ext>
              </a:extLst>
            </p:cNvPr>
            <p:cNvSpPr txBox="1"/>
            <p:nvPr/>
          </p:nvSpPr>
          <p:spPr>
            <a:xfrm>
              <a:off x="3528158" y="665825"/>
              <a:ext cx="72883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OpenDyslexicAlta" panose="00000500000000000000" pitchFamily="50" charset="0"/>
                </a:rPr>
                <a:t>Finish these sentences: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8ECBCCF-5D07-4543-BFFE-B420DDDCC6DE}"/>
              </a:ext>
            </a:extLst>
          </p:cNvPr>
          <p:cNvSpPr txBox="1"/>
          <p:nvPr/>
        </p:nvSpPr>
        <p:spPr>
          <a:xfrm>
            <a:off x="1237618" y="4724916"/>
            <a:ext cx="3175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OpenDyslexicAlta" panose="00000500000000000000" pitchFamily="50" charset="0"/>
              </a:rPr>
              <a:t>Riding Hood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1686AD9-782D-4051-B732-4FB0C49BA481}"/>
              </a:ext>
            </a:extLst>
          </p:cNvPr>
          <p:cNvSpPr txBox="1"/>
          <p:nvPr/>
        </p:nvSpPr>
        <p:spPr>
          <a:xfrm>
            <a:off x="1074004" y="2603573"/>
            <a:ext cx="3175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OpenDyslexicAlta" panose="00000500000000000000" pitchFamily="50" charset="0"/>
              </a:rPr>
              <a:t>Birds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EC969C84-4EE7-4A2B-9448-7A739FB7096D}"/>
              </a:ext>
            </a:extLst>
          </p:cNvPr>
          <p:cNvSpPr/>
          <p:nvPr/>
        </p:nvSpPr>
        <p:spPr>
          <a:xfrm>
            <a:off x="4060123" y="2542016"/>
            <a:ext cx="3370861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C683057A-3500-44BC-9B93-14DD5A6EDDED}"/>
              </a:ext>
            </a:extLst>
          </p:cNvPr>
          <p:cNvSpPr/>
          <p:nvPr/>
        </p:nvSpPr>
        <p:spPr>
          <a:xfrm>
            <a:off x="2438894" y="2542017"/>
            <a:ext cx="162123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E487A9DB-B173-45E0-A4E9-6EA60D18C41D}"/>
              </a:ext>
            </a:extLst>
          </p:cNvPr>
          <p:cNvSpPr/>
          <p:nvPr/>
        </p:nvSpPr>
        <p:spPr>
          <a:xfrm>
            <a:off x="4223739" y="4663360"/>
            <a:ext cx="162123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14523A93-AB98-453F-A63A-C63B07D8C52F}"/>
              </a:ext>
            </a:extLst>
          </p:cNvPr>
          <p:cNvSpPr/>
          <p:nvPr/>
        </p:nvSpPr>
        <p:spPr>
          <a:xfrm>
            <a:off x="5844969" y="4663359"/>
            <a:ext cx="3370861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A picture containing umbrella&#10;&#10;Description automatically generated">
            <a:extLst>
              <a:ext uri="{FF2B5EF4-FFF2-40B4-BE49-F238E27FC236}">
                <a16:creationId xmlns="" xmlns:a16="http://schemas.microsoft.com/office/drawing/2014/main" id="{45138082-2A8C-4913-94E4-7D567BED14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3182" y="1384822"/>
            <a:ext cx="2827695" cy="2314388"/>
          </a:xfrm>
          <a:prstGeom prst="rect">
            <a:avLst/>
          </a:prstGeom>
        </p:spPr>
      </p:pic>
      <p:pic>
        <p:nvPicPr>
          <p:cNvPr id="13" name="Picture 12" descr="A picture containing table, drawing&#10;&#10;Description automatically generated">
            <a:extLst>
              <a:ext uri="{FF2B5EF4-FFF2-40B4-BE49-F238E27FC236}">
                <a16:creationId xmlns="" xmlns:a16="http://schemas.microsoft.com/office/drawing/2014/main" id="{79C27458-5756-463E-BBFD-EECF2C17C0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7033" y="2070343"/>
            <a:ext cx="1659993" cy="1358657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="" xmlns:a16="http://schemas.microsoft.com/office/drawing/2014/main" id="{73C76302-F1F9-47D5-97F7-BB76651D6E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7147" y="3699210"/>
            <a:ext cx="1625664" cy="2508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363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bedroom, room, drawing&#10;&#10;Description automatically generated">
            <a:extLst>
              <a:ext uri="{FF2B5EF4-FFF2-40B4-BE49-F238E27FC236}">
                <a16:creationId xmlns="" xmlns:a16="http://schemas.microsoft.com/office/drawing/2014/main" id="{702AF241-C753-4EA4-9C76-A7B203B81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522" y="2032450"/>
            <a:ext cx="7220955" cy="4061787"/>
          </a:xfrm>
          <a:prstGeom prst="rect">
            <a:avLst/>
          </a:prstGeom>
        </p:spPr>
      </p:pic>
      <p:pic>
        <p:nvPicPr>
          <p:cNvPr id="17" name="Picture 16" descr="A picture containing drawing, sign&#10;&#10;Description automatically generated">
            <a:extLst>
              <a:ext uri="{FF2B5EF4-FFF2-40B4-BE49-F238E27FC236}">
                <a16:creationId xmlns="" xmlns:a16="http://schemas.microsoft.com/office/drawing/2014/main" id="{CEB26F7D-27F9-4E3D-B7DA-4796CE508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181803" y="3954780"/>
            <a:ext cx="1917572" cy="17756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235F1A6B-D0B8-4EB3-9FAD-11D377191CB5}"/>
              </a:ext>
            </a:extLst>
          </p:cNvPr>
          <p:cNvGrpSpPr/>
          <p:nvPr/>
        </p:nvGrpSpPr>
        <p:grpSpPr>
          <a:xfrm>
            <a:off x="640720" y="581663"/>
            <a:ext cx="7220955" cy="1218319"/>
            <a:chOff x="1123320" y="2689863"/>
            <a:chExt cx="7220955" cy="1218319"/>
          </a:xfrm>
        </p:grpSpPr>
        <p:sp>
          <p:nvSpPr>
            <p:cNvPr id="6" name="Rectangle: Rounded Corners 5">
              <a:extLst>
                <a:ext uri="{FF2B5EF4-FFF2-40B4-BE49-F238E27FC236}">
                  <a16:creationId xmlns="" xmlns:a16="http://schemas.microsoft.com/office/drawing/2014/main" id="{BA14B46F-3462-4418-BFFD-05519B9051CA}"/>
                </a:ext>
              </a:extLst>
            </p:cNvPr>
            <p:cNvSpPr/>
            <p:nvPr/>
          </p:nvSpPr>
          <p:spPr>
            <a:xfrm>
              <a:off x="1123320" y="2689863"/>
              <a:ext cx="7220955" cy="121831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C20FE250-B187-4B07-A3E4-EB2F8E771AD3}"/>
                </a:ext>
              </a:extLst>
            </p:cNvPr>
            <p:cNvSpPr txBox="1"/>
            <p:nvPr/>
          </p:nvSpPr>
          <p:spPr>
            <a:xfrm>
              <a:off x="1219200" y="2832100"/>
              <a:ext cx="706818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OpenDyslexicAlta" panose="00000500000000000000" pitchFamily="50" charset="0"/>
                </a:rPr>
                <a:t>Write your own sentence about this picture:</a:t>
              </a:r>
            </a:p>
          </p:txBody>
        </p:sp>
      </p:grp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D146867E-C1C4-4910-9B7E-48F8C43C03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3820"/>
          <a:stretch/>
        </p:blipFill>
        <p:spPr>
          <a:xfrm>
            <a:off x="7269450" y="3352800"/>
            <a:ext cx="1318290" cy="169570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 descr="A picture containing toy&#10;&#10;Description automatically generated">
            <a:extLst>
              <a:ext uri="{FF2B5EF4-FFF2-40B4-BE49-F238E27FC236}">
                <a16:creationId xmlns="" xmlns:a16="http://schemas.microsoft.com/office/drawing/2014/main" id="{9A9DD301-79A4-4D4D-B770-B75636CED4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399" r="24912" b="12026"/>
          <a:stretch/>
        </p:blipFill>
        <p:spPr>
          <a:xfrm>
            <a:off x="4709160" y="4478051"/>
            <a:ext cx="1086496" cy="14848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9687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EC7330BC-9F9D-4BB4-84A3-CD16A3A0B997}"/>
              </a:ext>
            </a:extLst>
          </p:cNvPr>
          <p:cNvSpPr/>
          <p:nvPr/>
        </p:nvSpPr>
        <p:spPr>
          <a:xfrm>
            <a:off x="1318052" y="601174"/>
            <a:ext cx="9451545" cy="13267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28+ Printable Lined Paper Templates | Free &amp; Premium Templates">
            <a:extLst>
              <a:ext uri="{FF2B5EF4-FFF2-40B4-BE49-F238E27FC236}">
                <a16:creationId xmlns="" xmlns:a16="http://schemas.microsoft.com/office/drawing/2014/main" id="{952EC775-A100-4F21-A403-16B81FDB2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7406"/>
          <a:stretch/>
        </p:blipFill>
        <p:spPr bwMode="auto">
          <a:xfrm>
            <a:off x="1719223" y="2991131"/>
            <a:ext cx="8649201" cy="255694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F8FE109-6588-4D68-8A31-D78B6D9CACDC}"/>
              </a:ext>
            </a:extLst>
          </p:cNvPr>
          <p:cNvSpPr txBox="1"/>
          <p:nvPr/>
        </p:nvSpPr>
        <p:spPr>
          <a:xfrm>
            <a:off x="1318052" y="764007"/>
            <a:ext cx="94515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OpenDyslexicAlta" panose="00000500000000000000" pitchFamily="50" charset="0"/>
              </a:rPr>
              <a:t>Write a sentence about your favourite animal, game or thing.</a:t>
            </a:r>
          </a:p>
        </p:txBody>
      </p:sp>
    </p:spTree>
    <p:extLst>
      <p:ext uri="{BB962C8B-B14F-4D97-AF65-F5344CB8AC3E}">
        <p14:creationId xmlns:p14="http://schemas.microsoft.com/office/powerpoint/2010/main" xmlns="" val="299113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="" xmlns:a16="http://schemas.microsoft.com/office/drawing/2014/main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xmlns="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3348</TotalTime>
  <Words>331</Words>
  <Application>Microsoft Office PowerPoint</Application>
  <PresentationFormat>Custom</PresentationFormat>
  <Paragraphs>117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Muli</vt:lpstr>
      <vt:lpstr>Calibri</vt:lpstr>
      <vt:lpstr>Times New Roman</vt:lpstr>
      <vt:lpstr>OpenDyslexicAlta</vt:lpstr>
      <vt:lpstr>OpenDyslexic</vt:lpstr>
      <vt:lpstr>edshed theme</vt:lpstr>
      <vt:lpstr>Building simple sentences.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hknox</cp:lastModifiedBy>
  <cp:revision>305</cp:revision>
  <dcterms:created xsi:type="dcterms:W3CDTF">2020-05-04T22:11:17Z</dcterms:created>
  <dcterms:modified xsi:type="dcterms:W3CDTF">2021-02-19T10:26:05Z</dcterms:modified>
</cp:coreProperties>
</file>